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ppt/tags/tag7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6" r:id="rId2"/>
    <p:sldId id="368" r:id="rId3"/>
    <p:sldId id="283" r:id="rId4"/>
    <p:sldId id="358" r:id="rId5"/>
    <p:sldId id="357" r:id="rId6"/>
    <p:sldId id="347" r:id="rId7"/>
    <p:sldId id="274" r:id="rId8"/>
    <p:sldId id="348" r:id="rId9"/>
    <p:sldId id="350" r:id="rId10"/>
    <p:sldId id="275" r:id="rId11"/>
    <p:sldId id="363" r:id="rId12"/>
    <p:sldId id="276" r:id="rId13"/>
    <p:sldId id="353" r:id="rId14"/>
    <p:sldId id="354" r:id="rId15"/>
    <p:sldId id="310" r:id="rId16"/>
    <p:sldId id="331" r:id="rId17"/>
    <p:sldId id="351" r:id="rId18"/>
    <p:sldId id="304" r:id="rId19"/>
    <p:sldId id="259" r:id="rId20"/>
    <p:sldId id="356" r:id="rId21"/>
    <p:sldId id="260" r:id="rId22"/>
    <p:sldId id="311" r:id="rId23"/>
    <p:sldId id="333" r:id="rId24"/>
    <p:sldId id="261" r:id="rId25"/>
    <p:sldId id="262" r:id="rId26"/>
    <p:sldId id="263" r:id="rId27"/>
    <p:sldId id="264" r:id="rId28"/>
    <p:sldId id="315" r:id="rId29"/>
    <p:sldId id="271" r:id="rId30"/>
    <p:sldId id="265" r:id="rId31"/>
    <p:sldId id="312" r:id="rId32"/>
    <p:sldId id="313" r:id="rId33"/>
    <p:sldId id="266" r:id="rId34"/>
    <p:sldId id="287" r:id="rId35"/>
    <p:sldId id="318" r:id="rId36"/>
    <p:sldId id="267" r:id="rId37"/>
    <p:sldId id="323" r:id="rId38"/>
    <p:sldId id="324" r:id="rId39"/>
    <p:sldId id="326" r:id="rId40"/>
    <p:sldId id="325" r:id="rId41"/>
    <p:sldId id="268" r:id="rId42"/>
    <p:sldId id="269" r:id="rId43"/>
    <p:sldId id="317" r:id="rId44"/>
    <p:sldId id="364" r:id="rId45"/>
    <p:sldId id="334" r:id="rId46"/>
    <p:sldId id="335" r:id="rId47"/>
    <p:sldId id="295" r:id="rId48"/>
    <p:sldId id="294" r:id="rId49"/>
    <p:sldId id="337" r:id="rId50"/>
    <p:sldId id="339" r:id="rId51"/>
    <p:sldId id="340" r:id="rId52"/>
    <p:sldId id="341" r:id="rId53"/>
    <p:sldId id="342" r:id="rId54"/>
    <p:sldId id="361" r:id="rId55"/>
    <p:sldId id="367" r:id="rId56"/>
    <p:sldId id="344" r:id="rId57"/>
    <p:sldId id="365" r:id="rId58"/>
    <p:sldId id="366" r:id="rId59"/>
    <p:sldId id="327" r:id="rId60"/>
    <p:sldId id="328" r:id="rId61"/>
    <p:sldId id="329" r:id="rId62"/>
    <p:sldId id="359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DF6"/>
    <a:srgbClr val="EDF2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98" autoAdjust="0"/>
    <p:restoredTop sz="94660"/>
  </p:normalViewPr>
  <p:slideViewPr>
    <p:cSldViewPr>
      <p:cViewPr varScale="1">
        <p:scale>
          <a:sx n="73" d="100"/>
          <a:sy n="73" d="100"/>
        </p:scale>
        <p:origin x="-60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E0FD5-E283-486D-9D81-2813A18EEFCF}" type="datetimeFigureOut">
              <a:rPr lang="en-US" smtClean="0"/>
              <a:t>2/6/2012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F4519-FAC8-4DAA-A23B-66395923A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80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8585C-CA43-41E6-8E76-7916E06A20A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88638-BE34-4A75-B28A-C4A59BE5503D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88638-BE34-4A75-B28A-C4A59BE5503D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8585C-CA43-41E6-8E76-7916E06A20A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8585C-CA43-41E6-8E76-7916E06A20A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88638-BE34-4A75-B28A-C4A59BE5503D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88638-BE34-4A75-B28A-C4A59BE5503D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88638-BE34-4A75-B28A-C4A59BE5503D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8585C-CA43-41E6-8E76-7916E06A20A5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88638-BE34-4A75-B28A-C4A59BE5503D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88638-BE34-4A75-B28A-C4A59BE5503D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20FB-3112-4C14-922A-CFBA6FA7F7A2}" type="datetime1">
              <a:rPr lang="en-US" smtClean="0"/>
              <a:t>2/6/2012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C4F1-2343-40A0-9477-FE53842894BC}" type="datetime1">
              <a:rPr lang="en-US" smtClean="0"/>
              <a:t>2/6/2012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451CA-E998-4AE9-B0F6-0D1CAFDB7A36}" type="datetime1">
              <a:rPr lang="en-US" smtClean="0"/>
              <a:t>2/6/2012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0"/>
          </a:gradFill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6994-257D-41B2-813D-112574662BCA}" type="datetime1">
              <a:rPr lang="en-US" smtClean="0"/>
              <a:t>2/6/2012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9AC1-1495-4269-B20D-B9773B5D31E1}" type="datetime1">
              <a:rPr lang="en-US" smtClean="0"/>
              <a:t>2/6/2012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074C6-F737-447D-A4BD-197A44740181}" type="datetime1">
              <a:rPr lang="en-US" smtClean="0"/>
              <a:t>2/6/2012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64FC-3090-4593-A10A-D06BEBD3592D}" type="datetime1">
              <a:rPr lang="en-US" smtClean="0"/>
              <a:t>2/6/2012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7F7B4-5BB7-43E0-BF88-B937DC194CE3}" type="datetime1">
              <a:rPr lang="en-US" smtClean="0"/>
              <a:t>2/6/2012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EDA2B-03FE-4532-BF6E-63B9DEB1DD47}" type="datetime1">
              <a:rPr lang="en-US" smtClean="0"/>
              <a:t>2/6/2012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B75B-2B1F-4191-AF21-257F26014D05}" type="datetime1">
              <a:rPr lang="en-US" smtClean="0"/>
              <a:t>2/6/2012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134C-C4DE-4BA8-858B-E8F8E523EE95}" type="datetime1">
              <a:rPr lang="en-US" smtClean="0"/>
              <a:t>2/6/2012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035C1-309B-4D49-B255-BFA99E8CBB34}" type="datetime1">
              <a:rPr lang="en-US" smtClean="0"/>
              <a:t>2/6/2012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microsoft.com/office/2007/relationships/hdphoto" Target="../media/hdphoto1.wdp"/><Relationship Id="rId4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4.png"/><Relationship Id="rId7" Type="http://schemas.openxmlformats.org/officeDocument/2006/relationships/image" Target="../media/image18.wmf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cmu.edu/~ravishan/ttic.pptx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w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Approximation Techniques for Stochastic Optimization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Ravishankar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Krishnaswamy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rgbClr val="C00000"/>
                </a:solidFill>
              </a:rPr>
              <a:t>Carnegie Mellon University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BDD98-0552-4A19-9AFD-3795190D1020}" type="datetime1">
              <a:rPr lang="en-US" smtClean="0"/>
              <a:t>2/6/2012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4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Stochastic Knapsack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6397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 smtClean="0"/>
              <a:t>Stay Tuned!</a:t>
            </a:r>
            <a:r>
              <a:rPr lang="en-US" dirty="0" smtClean="0"/>
              <a:t> 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/>
          </a:p>
          <a:p>
            <a:endParaRPr lang="en-US" b="1" dirty="0" smtClean="0">
              <a:solidFill>
                <a:schemeClr val="tx2"/>
              </a:solidFill>
            </a:endParaRPr>
          </a:p>
          <a:p>
            <a:endParaRPr lang="en-US" b="1" dirty="0">
              <a:solidFill>
                <a:schemeClr val="tx2"/>
              </a:solidFill>
            </a:endParaRPr>
          </a:p>
          <a:p>
            <a:endParaRPr lang="en-US" b="1" dirty="0" smtClean="0">
              <a:solidFill>
                <a:schemeClr val="tx2"/>
              </a:solidFill>
            </a:endParaRPr>
          </a:p>
          <a:p>
            <a:endParaRPr lang="en-US" dirty="0" smtClean="0"/>
          </a:p>
          <a:p>
            <a:pPr>
              <a:buNone/>
            </a:pPr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4DEFF-E343-45C2-B948-4AACAC6C4DE3}" type="datetime1">
              <a:rPr lang="en-US" smtClean="0"/>
              <a:t>2/6/2012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0" y="5029200"/>
            <a:ext cx="9144000" cy="1447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71550" lvl="1" indent="-514350"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Modeling uncertainty in optimization problems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How uncertainty changes the solution space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b="1" dirty="0">
                <a:solidFill>
                  <a:schemeClr val="tx1"/>
                </a:solidFill>
              </a:rPr>
              <a:t>Techniques to manage</a:t>
            </a:r>
            <a:r>
              <a:rPr lang="en-US" sz="2400" dirty="0">
                <a:solidFill>
                  <a:schemeClr val="tx1"/>
                </a:solidFill>
              </a:rPr>
              <a:t> uncertainty</a:t>
            </a:r>
          </a:p>
        </p:txBody>
      </p:sp>
    </p:spTree>
    <p:extLst>
      <p:ext uri="{BB962C8B-B14F-4D97-AF65-F5344CB8AC3E}">
        <p14:creationId xmlns:p14="http://schemas.microsoft.com/office/powerpoint/2010/main" val="1301649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Knapsack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Stochastic Scheduling Problems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E.g., Jobs are randomized algorithms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Different (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size,utility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 depending on randomization</a:t>
            </a:r>
          </a:p>
          <a:p>
            <a:r>
              <a:rPr lang="en-US" dirty="0" smtClean="0"/>
              <a:t>Widely studied in Operations Research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[Weber 82], [Weiss 95], [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Uetz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01], etc. </a:t>
            </a:r>
          </a:p>
          <a:p>
            <a:r>
              <a:rPr lang="en-US" dirty="0" smtClean="0"/>
              <a:t>Use heuristics in server scheduling, inventory, etc.</a:t>
            </a:r>
          </a:p>
          <a:p>
            <a:pPr lvl="1"/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Based on expected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alues, variance, etc.</a:t>
            </a:r>
          </a:p>
          <a:p>
            <a:r>
              <a:rPr lang="en-US" dirty="0" smtClean="0"/>
              <a:t>Can we explain their “effectiveness” theoretically?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6994-257D-41B2-813D-112574662BCA}" type="datetime1">
              <a:rPr lang="en-US" smtClean="0"/>
              <a:t>2/6/2012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25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 of this talk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286000" y="1447800"/>
            <a:ext cx="4191000" cy="16002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</a:rPr>
              <a:t>Stochastic Knapsack</a:t>
            </a:r>
            <a:endParaRPr lang="en-US" sz="3200" b="1" dirty="0">
              <a:solidFill>
                <a:schemeClr val="tx2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 rot="2071466">
            <a:off x="2585074" y="2986050"/>
            <a:ext cx="457200" cy="928556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8600" y="3962400"/>
            <a:ext cx="4191000" cy="16002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</a:rPr>
              <a:t>Stochastic Routing</a:t>
            </a:r>
          </a:p>
          <a:p>
            <a:pPr algn="ctr"/>
            <a:r>
              <a:rPr lang="en-US" sz="3200" b="1" dirty="0" smtClean="0">
                <a:solidFill>
                  <a:schemeClr val="tx2"/>
                </a:solidFill>
              </a:rPr>
              <a:t>Problems</a:t>
            </a:r>
            <a:endParaRPr lang="en-US" sz="3200" b="1" dirty="0">
              <a:solidFill>
                <a:schemeClr val="tx2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572000" y="3962400"/>
            <a:ext cx="4191000" cy="16002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</a:rPr>
              <a:t>Multi-Armed Bandit Problems</a:t>
            </a:r>
            <a:endParaRPr lang="en-US" sz="3200" b="1" dirty="0">
              <a:solidFill>
                <a:schemeClr val="tx2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 rot="19286397">
            <a:off x="5910932" y="2997532"/>
            <a:ext cx="457200" cy="928556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88AC-4417-4BDF-BA89-0E518449754B}" type="datetime1">
              <a:rPr lang="en-US" smtClean="0"/>
              <a:t>2/6/2012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295400" y="5638800"/>
            <a:ext cx="2122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Well-studied in </a:t>
            </a:r>
          </a:p>
          <a:p>
            <a:pPr algn="ctr"/>
            <a:r>
              <a:rPr lang="en-US" dirty="0" smtClean="0"/>
              <a:t>Operations Research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90575" y="5638800"/>
            <a:ext cx="1864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Well-studied in</a:t>
            </a:r>
          </a:p>
          <a:p>
            <a:pPr algn="ctr"/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228600" y="1143000"/>
            <a:ext cx="8610600" cy="5105400"/>
          </a:xfrm>
          <a:prstGeom prst="roundRect">
            <a:avLst/>
          </a:prstGeom>
          <a:blipFill dpi="0" rotWithShape="1">
            <a:blip r:embed="rId2">
              <a:alphaModFix amt="13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2633243">
            <a:off x="6769166" y="1473804"/>
            <a:ext cx="26987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General </a:t>
            </a:r>
          </a:p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Solution Framework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rot="18972721">
            <a:off x="-287784" y="1398793"/>
            <a:ext cx="24718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View from</a:t>
            </a:r>
          </a:p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Approx. </a:t>
            </a:r>
            <a:r>
              <a:rPr lang="en-US" sz="2400" dirty="0" err="1" smtClean="0">
                <a:solidFill>
                  <a:schemeClr val="tx2"/>
                </a:solidFill>
              </a:rPr>
              <a:t>Algos</a:t>
            </a:r>
            <a:r>
              <a:rPr lang="en-US" sz="2400" dirty="0" smtClean="0">
                <a:solidFill>
                  <a:schemeClr val="tx2"/>
                </a:solidFill>
              </a:rPr>
              <a:t> lens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604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/>
      <p:bldP spid="11" grpId="0"/>
      <p:bldP spid="12" grpId="0" animBg="1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3837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</a:rPr>
              <a:t>Efficient approximation algorithms for</a:t>
            </a:r>
          </a:p>
          <a:p>
            <a:pPr marL="0" indent="0">
              <a:buNone/>
            </a:pPr>
            <a:endParaRPr lang="en-US" b="1" dirty="0" smtClean="0">
              <a:solidFill>
                <a:schemeClr val="tx2"/>
              </a:solidFill>
            </a:endParaRPr>
          </a:p>
          <a:p>
            <a:r>
              <a:rPr lang="en-US" sz="2400" dirty="0" smtClean="0"/>
              <a:t>General Stochastic Knapsack</a:t>
            </a:r>
          </a:p>
          <a:p>
            <a:r>
              <a:rPr lang="en-US" sz="2400" dirty="0" smtClean="0"/>
              <a:t>Multi-Armed Bandits </a:t>
            </a:r>
          </a:p>
          <a:p>
            <a:r>
              <a:rPr lang="en-US" sz="2400" dirty="0" smtClean="0"/>
              <a:t>Stochastic Orienteering</a:t>
            </a:r>
          </a:p>
          <a:p>
            <a:pPr marL="0" indent="0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Prior work: No theoretical guarantees or only for special cases!</a:t>
            </a:r>
          </a:p>
          <a:p>
            <a:pPr lvl="1"/>
            <a:endParaRPr lang="en-US" sz="2000" dirty="0" smtClean="0"/>
          </a:p>
          <a:p>
            <a:pPr lvl="1"/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61240" y="6019800"/>
            <a:ext cx="84896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[Gupta, K,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Molinaro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Ravi FOCS 2011] and [Gupta, K,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Nagarajan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Ravi SODA 2012]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5BFD-38D5-484C-B69F-71B007363359}" type="datetime1">
              <a:rPr lang="en-US" smtClean="0"/>
              <a:t>2/6/2012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5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343400"/>
            <a:ext cx="91440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Results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6994-257D-41B2-813D-112574662BCA}" type="datetime1">
              <a:rPr lang="en-US" smtClean="0"/>
              <a:t>2/6/2012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57200" y="2514600"/>
            <a:ext cx="8077200" cy="2819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Understanding techniques for the</a:t>
            </a:r>
          </a:p>
          <a:p>
            <a:pPr algn="ctr"/>
            <a:r>
              <a:rPr lang="en-US" sz="2800" b="1" u="sng" dirty="0" smtClean="0">
                <a:solidFill>
                  <a:schemeClr val="tx2"/>
                </a:solidFill>
              </a:rPr>
              <a:t>design</a:t>
            </a:r>
            <a:r>
              <a:rPr lang="en-US" sz="2800" b="1" dirty="0" smtClean="0">
                <a:solidFill>
                  <a:schemeClr val="tx2"/>
                </a:solidFill>
              </a:rPr>
              <a:t> and </a:t>
            </a:r>
            <a:r>
              <a:rPr lang="en-US" sz="2800" b="1" u="sng" dirty="0" smtClean="0">
                <a:solidFill>
                  <a:schemeClr val="tx2"/>
                </a:solidFill>
              </a:rPr>
              <a:t>analysis </a:t>
            </a:r>
            <a:r>
              <a:rPr lang="en-US" sz="2800" b="1" dirty="0" smtClean="0">
                <a:solidFill>
                  <a:schemeClr val="tx2"/>
                </a:solidFill>
              </a:rPr>
              <a:t>of approximation algorithms</a:t>
            </a:r>
          </a:p>
          <a:p>
            <a:pPr algn="ctr"/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or stochastic optimization problems</a:t>
            </a:r>
          </a:p>
          <a:p>
            <a:pPr algn="ctr"/>
            <a:endParaRPr lang="en-US" sz="2800" dirty="0">
              <a:solidFill>
                <a:schemeClr val="tx2"/>
              </a:solidFill>
            </a:endParaRPr>
          </a:p>
          <a:p>
            <a:pPr algn="ctr"/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OPT is adaptive, ALG may well need to be!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06589" y="561052"/>
            <a:ext cx="1433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B050"/>
                </a:solidFill>
                <a:latin typeface="Comic Sans MS" pitchFamily="66" charset="0"/>
              </a:rPr>
              <a:t>(meta)</a:t>
            </a:r>
            <a:endParaRPr lang="en-US" sz="3200" dirty="0">
              <a:solidFill>
                <a:srgbClr val="00B05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844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600200" y="3352800"/>
            <a:ext cx="5943600" cy="2819400"/>
          </a:xfrm>
          <a:prstGeom prst="rect">
            <a:avLst/>
          </a:prstGeom>
          <a:blipFill dpi="0" rotWithShape="1">
            <a:blip r:embed="rId2">
              <a:alphaModFix amt="26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536427"/>
              </p:ext>
            </p:extLst>
          </p:nvPr>
        </p:nvGraphicFramePr>
        <p:xfrm>
          <a:off x="0" y="1752600"/>
          <a:ext cx="914399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7364"/>
                <a:gridCol w="3845607"/>
                <a:gridCol w="1695629"/>
                <a:gridCol w="12953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2"/>
                          </a:solidFill>
                        </a:rPr>
                        <a:t>Introduction</a:t>
                      </a:r>
                      <a:endParaRPr lang="en-US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Stochastic</a:t>
                      </a:r>
                      <a:r>
                        <a:rPr lang="en-US" baseline="0" dirty="0" smtClean="0">
                          <a:solidFill>
                            <a:schemeClr val="tx2"/>
                          </a:solidFill>
                        </a:rPr>
                        <a:t> Orienteering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2"/>
                          </a:solidFill>
                        </a:rPr>
                        <a:t>Other Applications of Framework</a:t>
                      </a:r>
                      <a:endParaRPr lang="en-US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2"/>
                          </a:solidFill>
                        </a:rPr>
                        <a:t>Future</a:t>
                      </a:r>
                      <a:r>
                        <a:rPr lang="en-US" b="0" baseline="0" dirty="0" smtClean="0">
                          <a:solidFill>
                            <a:schemeClr val="tx2"/>
                          </a:solidFill>
                        </a:rPr>
                        <a:t> Work and Summary</a:t>
                      </a:r>
                      <a:endParaRPr lang="en-US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6B38F-3FD2-425D-A158-688CD6DE5883}" type="datetime1">
              <a:rPr lang="en-US" smtClean="0"/>
              <a:t>2/6/2012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199171"/>
              </p:ext>
            </p:extLst>
          </p:nvPr>
        </p:nvGraphicFramePr>
        <p:xfrm>
          <a:off x="2286000" y="2819400"/>
          <a:ext cx="3886200" cy="2904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/>
              </a:tblGrid>
              <a:tr h="5262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Problem</a:t>
                      </a:r>
                      <a:r>
                        <a:rPr lang="en-US" sz="1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Definition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4344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Results</a:t>
                      </a:r>
                      <a:endParaRPr 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344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Motivating</a:t>
                      </a:r>
                      <a:r>
                        <a:rPr lang="en-US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our Reduction</a:t>
                      </a:r>
                      <a:endParaRPr 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315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Main </a:t>
                      </a:r>
                      <a:r>
                        <a:rPr lang="en-US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Reduction to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Knapsack Orienteering</a:t>
                      </a:r>
                      <a:endParaRPr 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344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Proofs</a:t>
                      </a:r>
                      <a:endParaRPr 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344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Lessons</a:t>
                      </a:r>
                      <a:endParaRPr 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263255"/>
              </p:ext>
            </p:extLst>
          </p:nvPr>
        </p:nvGraphicFramePr>
        <p:xfrm>
          <a:off x="0" y="1752600"/>
          <a:ext cx="914399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7364"/>
                <a:gridCol w="3845607"/>
                <a:gridCol w="1695629"/>
                <a:gridCol w="12953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Introduction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2"/>
                          </a:solidFill>
                        </a:rPr>
                        <a:t>Stochastic</a:t>
                      </a:r>
                      <a:r>
                        <a:rPr lang="en-US" b="0" baseline="0" dirty="0" smtClean="0">
                          <a:solidFill>
                            <a:schemeClr val="tx2"/>
                          </a:solidFill>
                        </a:rPr>
                        <a:t> Orienteering</a:t>
                      </a:r>
                      <a:endParaRPr lang="en-US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2"/>
                          </a:solidFill>
                        </a:rPr>
                        <a:t>Other Applications of Framework</a:t>
                      </a:r>
                      <a:endParaRPr lang="en-US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2"/>
                          </a:solidFill>
                        </a:rPr>
                        <a:t>Future Work and Summary</a:t>
                      </a:r>
                      <a:endParaRPr lang="en-US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301502"/>
              </p:ext>
            </p:extLst>
          </p:nvPr>
        </p:nvGraphicFramePr>
        <p:xfrm>
          <a:off x="0" y="2819400"/>
          <a:ext cx="2286000" cy="1414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</a:tblGrid>
              <a:tr h="5334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Model</a:t>
                      </a:r>
                      <a:r>
                        <a:rPr lang="en-US" sz="1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sz="1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Studied</a:t>
                      </a:r>
                      <a:endParaRPr 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403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Focus Problems</a:t>
                      </a:r>
                      <a:endParaRPr 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403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Our</a:t>
                      </a:r>
                      <a:r>
                        <a:rPr lang="en-US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Main Results</a:t>
                      </a:r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329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Orienteering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570037"/>
            <a:ext cx="8229600" cy="4525963"/>
          </a:xfrm>
        </p:spPr>
        <p:txBody>
          <a:bodyPr/>
          <a:lstStyle/>
          <a:p>
            <a:r>
              <a:rPr lang="en-US" dirty="0" smtClean="0"/>
              <a:t>Graph with metric distances</a:t>
            </a:r>
          </a:p>
          <a:p>
            <a:endParaRPr lang="en-US" dirty="0" smtClean="0"/>
          </a:p>
          <a:p>
            <a:r>
              <a:rPr lang="en-US" dirty="0" smtClean="0"/>
              <a:t>Distribution of wait times at vertices</a:t>
            </a:r>
          </a:p>
          <a:p>
            <a:endParaRPr lang="en-US" dirty="0"/>
          </a:p>
          <a:p>
            <a:r>
              <a:rPr lang="en-US" dirty="0" smtClean="0"/>
              <a:t>Fixed rewards at vertices</a:t>
            </a:r>
          </a:p>
          <a:p>
            <a:endParaRPr lang="en-US" dirty="0"/>
          </a:p>
          <a:p>
            <a:r>
              <a:rPr lang="en-US" dirty="0" smtClean="0"/>
              <a:t>Total budget B</a:t>
            </a:r>
            <a:endParaRPr lang="en-US" dirty="0"/>
          </a:p>
        </p:txBody>
      </p:sp>
      <p:sp>
        <p:nvSpPr>
          <p:cNvPr id="6" name="AutoShape 2" descr="data:image/jpeg;base64,/9j/4AAQSkZJRgABAQAAAQABAAD/2wCEAAkGBhQRERQUEhQWFRUUFxcWGBcVFhYaGxgdHB8dHx8bGhoYHyYiGB8jHh0cIC8iIycpLCwsHSAxNTEqNSYrLSsBCQoKBQUFDQUFDSkYEhgpKSkpKSkpKSkpKSkpKSkpKSkpKSkpKSkpKSkpKSkpKSkpKSkpKSkpKSkpKSkpKSkpKf/AABEIAIQAyAMBIgACEQEDEQH/xAAbAAEAAwEBAQEAAAAAAAAAAAAABQYHBAMCAf/EAEYQAAIBAwEFBgMECAQBDQAAAAECAwAEEQUGEiExQQcTIlFhcTKBkRRSobEVIzNCQ2JygiSSwfDxFhclNEVUc3WissLR4f/EABQBAQAAAAAAAAAAAAAAAAAAAAD/xAAUEQEAAAAAAAAAAAAAAAAAAAAA/9oADAMBAAIRAxEAPwDcapevdpKpM1rYwPfXS/EkRxHF/wCJJxC+3yODX52l65MiQWVo27dXzmNWH8NB+0k4csA/mRxFTmymysGnW6wQLgDizH4pG6sx6k/hyFBVgNopfFnT4P5D3rH5kbw/GvlttdTsfFqViskA+KeyYtuD7zRsc46k8MVL6pt0/wBqe0sbVruaIBpj3ixRxb3INIwbxHyA/I1P6NeSyxBp4DBJkgxl1fGDzDLwYHmOXtQNG1qG7hWa3kWSNuTL+RHMEdQeNd1ZlrFj+g7+O7g8NjeSCK6iHBIpG+GZRyUeflx8xjTaBSlKBSlKBSlKBSlKBSlKBSlKBSlKBSlKBSlKBSlKDPR+s2oO9/A0/Ke7SAE/RiK0Ks722f7Bq1jqDcIZFaznbom8d6Nj6Zzk9N2tEBoMj2I0C6nn1Yrdva/46YZjSMyM3Nd8yA+AKRhRjOTx5VbOzLaOa7tpluSrTWtxLbNIowJNzHix0zn8K6tV2ESWaSeG4uLWSYBZTbuqiTAwCwZWAYDhvDBqS2c2chsIFgt1IQEkknLMx5sxPMmghe1m3D6PeBuke8PdSCPyqa2WumlsrWRzlnghdj6sik/iaqfbBqYa3i0+Nh39/KkSgkeFN4FnPpyHrnhyq9WdqsUaRoMKiqij0UYH4Cg9qUpQKUpQKUpQKUpQKVQdZ22ubq4ez0hFZ4jie6k4wwn7o++/15cjxx8x9lBlG9fahe3Dnnuy91H/AGoucfWg0ClZ9L2XSwDe0/UruFxySZ++iPoVblnz4+1dWzW3My3AsdTjWC7IzG6fsbkDqhPJv5fy5UF3pSlApSlApSlApSlBw63osV5BJBOu9HIMMPyIPQg8QfOqDZate6GO5u45LyxThFdRDekiUclmTqAP3vIdeAGmUoKfbdrelyKGF5Gvo4ZSPkRXBe9rsMhMWmxSX055CNWWNfV5GA3R/vI51a7rZe0lbektYHY/vPDGx+pXNd1raJEu7Gioo/dRQo+g4UGf2HZQLoSz6uRPdXAA8BIW3UcQkXqOp/PiT4/a9R0ThNv6jYL/ABFH+IgX+cfxFHn88ryrTKUERo+1lrdW5uIZkaJQSzZxuYGTvg8UIHnVQbbO+1NiukRJHbqSpvbkHdYjn3UeMt7kH5VB7XbFW9zrUNrbKYRJEZr7umKq8YYbqlV4bzMOf8ynnWuWlokSLHGoREAVVUYAA5ACgoy7A6iRl9an3/5IY1Uf273GvCWbWtN8blNTt1+LcTurhR1IUZDe3iJx0517dp/aS+mru20ayyqFeUvvbkSMd1d7dIO87chnkCa0AUEVs1tNBqEAntn3kPAg8GRuqsOhH/7UrWba7Z/onVYLyHw21/ILe6QcFEjfs5ccgSc5Pv8AerQbvUYohmWRIx5uyqP/AFEUHRVS7T9dktbBhAcT3DpbQ4ODvyHGR6gZI9cV7XvaZpkPx3sH9j7/AP7M1Q9q+0Sy1C80uO3kZxHfRs+UdV48F4sBk5NBpOx+zEenWkdvEB4Rl26u5+Jz7n6DA6VR9v8AaZ4dXggkvpLO1a2LuybnxhpAPiRueAOXStSqFvto7GKV1mnt45VUBhI8atunJA8RBI4k49aD82RKGDfjvHvUdiRK7RnHADdHdqoGMciM5Jrj7Q9lBf2bKvCeL9bbuODJIvEYPTOMfQ9BVd7IlVp9UltxiyluVNvgFVJAYSMg+6Tu8vLHStJNBX9gdojf6fb3DfG64fH318Le2SM/OrBVB7FjnT5GHwNdXBT+ne4Y/Gr9QKVyapqsVtE0s8ixxpxLMcAf/Z8gOJqjjtEvbzjpenNJF0uLlu6RvVV5sPXPyoNDpWeDXNfi8UlhaTKOawzMrfIuxH4VL7Mdo0F3KbeRJLW6Xnb3A3WPqh5OOvDjjjigtlKUoFKUoFKUoFKUoM/2ZGdoNVLfEIrUL/SRx/ECrxqM7pFI8ad46ozKgON9gCQuTyycD51QdrpP0Zq1vqLcLa4T7Jct0Q5zHI3pwAz0CnzrRUcEAg5B4gjrQYJtvJMmjTi4s7lLi4mjmuLiQQhC+8MKN2QsEUYRRj6ZNbfpF+00Yd4ZICSRuS7m8MdfAzDB968NpNm4b+AwXALRsVYhWKnKnI4ipSgoPbkoOjT55hoivvvivux7F9LQAtbF2PPvJJG4/wCauTba7Go6ha6ZF4likW6uyOIVU4rGfVieI9V9a0agg7HYewhx3dnbqR17pCfqQTXJ2gbLm90+SGHwypuyw44YkQ5XHlniM+tWelBW9gtr11G1Dnwzx/q7iI8GjkHAgg8QCQSPpzBqXv8ARIJyDNDFKRyMkaPj23gcVWdpuz9pJ/tlhN9kvMYZgMxzD7sqdeQ8WD7HAxwRbXavB4bnSu/I/iWsy7rf2MCR9flQX+KIKAqgAAYAAAAHkAOVVDtL2qNtbi3t/FeXf6qCNfiy3Av6BR1PX2OIB+0LU7u5Nla2SWs4jEha6l3t1CQN4KqjPE8vF7VZdktgVtZGubiVrq9kGHncfCPuxr+4vTz9hwoK5pvZ9qWlwoNOvFlCqC9tcrmMtzbu3GCgJzgcPU1IWnausLCLVbaWxkPAOwLwv/TIo/4edX+q/wBoDAaZeEqGxbykBgCM7pwcHhwPH5UFQ0iy/T1691P4tPtZDHaxH4JnX4pnH7w8gfboQb7resi0jVu5mmydxUt4y7cieI4BRw5kgcqiuzOzEWk2SryMKOfd/EfxNWeggdktrk1FJmSOSIwTNA6yhAwdQCfgZhwzjn0ry212Ki1GHdbwTJ4oZ14PE44ggjjjPMf6gGoHsi/7U/8AM7n/AONaDQVLs42mlurd4roYu7RzBOPMjk4x0YfiDilRWmfqtprpF4LPZRysB95GCgn5Z+tKDQqUpQKUpQKUpQcuqaXHcwvDMgeOQbrKeo/0PUHoaoEFlqejeCBDqNiPgQtu3EI+6CeEijoMf5a0mlBQR2x244SWl/G/3Gtmz+Brhi24v9WTGl232eFsg3lyV4Y4Hu41zlh8/lzrTKz/ALKj3EmpWP8A3a6Z0HlHN4lA+h+tBYdjtjYtOiZULSSyHfmmfi8r+bHy4nA6ZPMkkz9KUClKUClKUGe7Xr9m1vTLr92cSWbnpx8SfVifpWhVRe2W0Y6aZk/aWksVyh8ijYz9CauWn3qzRRyp8MiK6+zAEfgaDorj1jThcW80LcBLG8ZPlvKRn5ZzXZXy7hQSSAAMkngAPM0FK7ItU37AW0nCexZreVDzBUndPsRyPoatOs2s0kRW3mEEmRiRohKAOo3Cy5z71kxubq71OfUdFiUxQqIpS7FVvmU8Qg5ZAxhuHIceOKuOk9rllIe7uGaznXg8NyChU/1EbpHrw9qD52S2Eu7GV2+3pJHNO9xNH9kVS7Pzw/encHAcAKvFV287Q9OiXee9t8fyyq5+iEmqpf7QXOuj7Pp6SQWb+Ga9kUqXXqkCnic8s/Lh1Dq2EYXuqahqC8YhuWcDdHCYLsPMFguD6mlXTQ9Eis4I7eBd2OMYA6+pJ6kniT5mv2g7qUpQKUpQKUpQKUpQKzyT/C7SqeSX9oV9DJEfxO6B/mq76tq8NrE01xIsca82Y4Ht6k9AOJrLNd1m71ee0uNMsZN20kaSO4uCI0kDABlCnBKtgcQenKg1+lZ4Nc1+LxSWFpMo5rBMyt8i7MPwqY2Y7RYLyQwOr210vxW843X906OOvDjjjigtdKUoFfE86opZ2CqoJZmIAAHMknkBX3Wc7ZltU1GPSlYrbxoLi8KkgsM+CLPTPAn3B/doPDWNr7jV45rbS7USwOrxPd3BKRcQVPdjm5Gc56Ecq/dH2P1y2t44o9QtgsSBFQwbwwOQLFcny5Vf3VLW3PdRHchjJWKJRkhQSEQeZxgepqo33aDd2sff3emPFbAjfdbiOSSME4DNEFGBnn4uFBy/8ttQ04/9LWqvByN3Z7zKnrJGeIHrw9jXHqGqS7QTG2s2aPToyBcXIBBnPPuos9PM/XhgNpcciTRgjDxyKCOoZWHkeYINZ3pFudG1VbVM/YdQ3mhUnIhmXiyL5Kw5D1HkchoGmaZHbRJDCgSOMBVUcgP9T1z1ry1TQre5GLiGKUDl3iK2PbI4fKu+lBXrTs+06Jt5LK3B8+6U49t4HFWADHAV+0oFKUoFKUoFKUoFKUoFKVA7eXhh028dfiWCXBHQlSM/LOaCnaLY/p68e8uPFYW0jR2kJ+CVl4NM4/eHkD7dDnQdX1L7NEXEUsuCFEcKbzEngMDIAHqSAKieziyEWlWSryMEb/NxvH8Sanrzf7t+63e83W3N/O7vYO7vbvHGcZxxxQQGh7dxXFy1q8U1tcKveCO4VQWX7ylGYMPn5+Rr9222Ji1GHB/Vzx+KCdeDxOOIII47ueY+fPFVOxM0WuQPqoTv54XhtGtie5AXxOrBxv7/AIuZ4eL6ahQVPs52mku7d0uRu3Vq5guB5svJx6MOPDhkHHCrZWR6hpNzJtDdw2d2bPvraKeVliWTeKEIBgkYPiJzmp3/AJrJJP8ArOq38vmEkESn+1c/nQXm5vEjGZHVB5swUfU1Q+zadZr/AFiZWV965jQMpDAoindwRwxxNdFv2KaWp3nheVupllkYn34iovS7WPRdaMKIIrTUY0EWM7qzR5G5knhvBj7lloNOrMO0HWpNTlbSLDDEkfa5+aQoCDu5HNsjiPTHPO7pF7bd5G6B2QurLvoQGXII3lJBwRzHDmKpeidlIs0ZLa/vIlZt5t37Plj5kmIk/WguWmWCwQxQrkrEiRjPPCgKM/IVSu1/ww2Mg+OO/tivuSRj5irzawlERSzOVVVLvjeYgY3m3QBk8zgAVn+09yNQ1izso/Elk/2y5I5Ky/skz55OcfzDyNBotKUoFKUoFKUoFKUoFKUoFKUoFcOuaYLm2mgPATRvHny3lIz8s5rupQUnsj1bvNPWCThPZE20qHmpQkL8ivX0NWTXbCaZALe4Nu6tne7tJARgjdZGxkcc8CDkCqrtVspcQXX6S0zBnIC3Fuxwtyo8j+7IOh9vUN76T2t2Mp7u4Y2c68HhuQUKn+o+Ej14e1B7absJJ9rju767a6lhDCECJYY497gSEUtliOufyGLcTVeve0TTol3nvbfH8kqufohJqp3+vXOuj7PYJJb2T8JryRSpkXqkCnic8iflw6h17AsL3UtQ1FeMRKWkDdGWPi7DzBYLg+9aHXDoujRWkEcEC7sca7qj/UnqSeJPma7qBUPtXstDqNu0E4OD4ldfijYcnU9CPxGRUxSgze22pv8ASh3WpQSXUC8EvbZSxK9O+j5g45nP+bnXcvbZpRXe+049DHJn6btXqvFrKMtvFF3vvboz9edBn9xt7d6iO70i2kVW4G8uV3I0B6opyZD/ALwas2xmxsenQsqsZJZW35pn+OVz1PkOJwM8MnmSSbBSgUpSgUpSgUpSgUpSgUpSgUpSgUpSgVwapoNvcjFxBFKBy7xFbHsSOHypSgjbPYDT4m3ksrcHz7pTj23gcVYAMUpQftKUoFKUoFKUoFKUoFKUoFKUoFKUo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data:image/jpeg;base64,/9j/4AAQSkZJRgABAQAAAQABAAD/2wCEAAkGBhQRERQUEhQWFRUUFxcWGBcVFhYaGxgdHB8dHx8bGhoYHyYiGB8jHh0cIC8iIycpLCwsHSAxNTEqNSYrLSsBCQoKBQUFDQUFDSkYEhgpKSkpKSkpKSkpKSkpKSkpKSkpKSkpKSkpKSkpKSkpKSkpKSkpKSkpKSkpKSkpKSkpKf/AABEIAIQAyAMBIgACEQEDEQH/xAAbAAEAAwEBAQEAAAAAAAAAAAAABQYHBAMCAf/EAEYQAAIBAwEFBgMECAQBDQAAAAECAwAEEQUGEiExQQcTIlFhcTKBkRRSobEVIzNCQ2JygiSSwfDxFhclNEVUc3WissLR4f/EABQBAQAAAAAAAAAAAAAAAAAAAAD/xAAUEQEAAAAAAAAAAAAAAAAAAAAA/9oADAMBAAIRAxEAPwDcapevdpKpM1rYwPfXS/EkRxHF/wCJJxC+3yODX52l65MiQWVo27dXzmNWH8NB+0k4csA/mRxFTmymysGnW6wQLgDizH4pG6sx6k/hyFBVgNopfFnT4P5D3rH5kbw/GvlttdTsfFqViskA+KeyYtuD7zRsc46k8MVL6pt0/wBqe0sbVruaIBpj3ixRxb3INIwbxHyA/I1P6NeSyxBp4DBJkgxl1fGDzDLwYHmOXtQNG1qG7hWa3kWSNuTL+RHMEdQeNd1ZlrFj+g7+O7g8NjeSCK6iHBIpG+GZRyUeflx8xjTaBSlKBSlKBSlKBSlKBSlKBSlKBSlKBSlKBSlKBSlKDPR+s2oO9/A0/Ke7SAE/RiK0Ks722f7Bq1jqDcIZFaznbom8d6Nj6Zzk9N2tEBoMj2I0C6nn1Yrdva/46YZjSMyM3Nd8yA+AKRhRjOTx5VbOzLaOa7tpluSrTWtxLbNIowJNzHix0zn8K6tV2ESWaSeG4uLWSYBZTbuqiTAwCwZWAYDhvDBqS2c2chsIFgt1IQEkknLMx5sxPMmghe1m3D6PeBuke8PdSCPyqa2WumlsrWRzlnghdj6sik/iaqfbBqYa3i0+Nh39/KkSgkeFN4FnPpyHrnhyq9WdqsUaRoMKiqij0UYH4Cg9qUpQKUpQKUpQKUpQKVQdZ22ubq4ez0hFZ4jie6k4wwn7o++/15cjxx8x9lBlG9fahe3Dnnuy91H/AGoucfWg0ClZ9L2XSwDe0/UruFxySZ++iPoVblnz4+1dWzW3My3AsdTjWC7IzG6fsbkDqhPJv5fy5UF3pSlApSlApSlApSlBw63osV5BJBOu9HIMMPyIPQg8QfOqDZate6GO5u45LyxThFdRDekiUclmTqAP3vIdeAGmUoKfbdrelyKGF5Gvo4ZSPkRXBe9rsMhMWmxSX055CNWWNfV5GA3R/vI51a7rZe0lbektYHY/vPDGx+pXNd1raJEu7Gioo/dRQo+g4UGf2HZQLoSz6uRPdXAA8BIW3UcQkXqOp/PiT4/a9R0ThNv6jYL/ABFH+IgX+cfxFHn88ryrTKUERo+1lrdW5uIZkaJQSzZxuYGTvg8UIHnVQbbO+1NiukRJHbqSpvbkHdYjn3UeMt7kH5VB7XbFW9zrUNrbKYRJEZr7umKq8YYbqlV4bzMOf8ynnWuWlokSLHGoREAVVUYAA5ACgoy7A6iRl9an3/5IY1Uf273GvCWbWtN8blNTt1+LcTurhR1IUZDe3iJx0517dp/aS+mru20ayyqFeUvvbkSMd1d7dIO87chnkCa0AUEVs1tNBqEAntn3kPAg8GRuqsOhH/7UrWba7Z/onVYLyHw21/ILe6QcFEjfs5ccgSc5Pv8AerQbvUYohmWRIx5uyqP/AFEUHRVS7T9dktbBhAcT3DpbQ4ODvyHGR6gZI9cV7XvaZpkPx3sH9j7/AP7M1Q9q+0Sy1C80uO3kZxHfRs+UdV48F4sBk5NBpOx+zEenWkdvEB4Rl26u5+Jz7n6DA6VR9v8AaZ4dXggkvpLO1a2LuybnxhpAPiRueAOXStSqFvto7GKV1mnt45VUBhI8atunJA8RBI4k49aD82RKGDfjvHvUdiRK7RnHADdHdqoGMciM5Jrj7Q9lBf2bKvCeL9bbuODJIvEYPTOMfQ9BVd7IlVp9UltxiyluVNvgFVJAYSMg+6Tu8vLHStJNBX9gdojf6fb3DfG64fH318Le2SM/OrBVB7FjnT5GHwNdXBT+ne4Y/Gr9QKVyapqsVtE0s8ixxpxLMcAf/Z8gOJqjjtEvbzjpenNJF0uLlu6RvVV5sPXPyoNDpWeDXNfi8UlhaTKOawzMrfIuxH4VL7Mdo0F3KbeRJLW6Xnb3A3WPqh5OOvDjjjigtlKUoFKUoFKUoFKUoM/2ZGdoNVLfEIrUL/SRx/ECrxqM7pFI8ad46ozKgON9gCQuTyycD51QdrpP0Zq1vqLcLa4T7Jct0Q5zHI3pwAz0CnzrRUcEAg5B4gjrQYJtvJMmjTi4s7lLi4mjmuLiQQhC+8MKN2QsEUYRRj6ZNbfpF+00Yd4ZICSRuS7m8MdfAzDB968NpNm4b+AwXALRsVYhWKnKnI4ipSgoPbkoOjT55hoivvvivux7F9LQAtbF2PPvJJG4/wCauTba7Go6ha6ZF4likW6uyOIVU4rGfVieI9V9a0agg7HYewhx3dnbqR17pCfqQTXJ2gbLm90+SGHwypuyw44YkQ5XHlniM+tWelBW9gtr11G1Dnwzx/q7iI8GjkHAgg8QCQSPpzBqXv8ARIJyDNDFKRyMkaPj23gcVWdpuz9pJ/tlhN9kvMYZgMxzD7sqdeQ8WD7HAxwRbXavB4bnSu/I/iWsy7rf2MCR9flQX+KIKAqgAAYAAAAHkAOVVDtL2qNtbi3t/FeXf6qCNfiy3Av6BR1PX2OIB+0LU7u5Nla2SWs4jEha6l3t1CQN4KqjPE8vF7VZdktgVtZGubiVrq9kGHncfCPuxr+4vTz9hwoK5pvZ9qWlwoNOvFlCqC9tcrmMtzbu3GCgJzgcPU1IWnausLCLVbaWxkPAOwLwv/TIo/4edX+q/wBoDAaZeEqGxbykBgCM7pwcHhwPH5UFQ0iy/T1691P4tPtZDHaxH4JnX4pnH7w8gfboQb7resi0jVu5mmydxUt4y7cieI4BRw5kgcqiuzOzEWk2SryMKOfd/EfxNWeggdktrk1FJmSOSIwTNA6yhAwdQCfgZhwzjn0ry212Ki1GHdbwTJ4oZ14PE44ggjjjPMf6gGoHsi/7U/8AM7n/AONaDQVLs42mlurd4roYu7RzBOPMjk4x0YfiDilRWmfqtprpF4LPZRysB95GCgn5Z+tKDQqUpQKUpQKUpQcuqaXHcwvDMgeOQbrKeo/0PUHoaoEFlqejeCBDqNiPgQtu3EI+6CeEijoMf5a0mlBQR2x244SWl/G/3Gtmz+Brhi24v9WTGl232eFsg3lyV4Y4Hu41zlh8/lzrTKz/ALKj3EmpWP8A3a6Z0HlHN4lA+h+tBYdjtjYtOiZULSSyHfmmfi8r+bHy4nA6ZPMkkz9KUClKUClKUGe7Xr9m1vTLr92cSWbnpx8SfVifpWhVRe2W0Y6aZk/aWksVyh8ijYz9CauWn3qzRRyp8MiK6+zAEfgaDorj1jThcW80LcBLG8ZPlvKRn5ZzXZXy7hQSSAAMkngAPM0FK7ItU37AW0nCexZreVDzBUndPsRyPoatOs2s0kRW3mEEmRiRohKAOo3Cy5z71kxubq71OfUdFiUxQqIpS7FVvmU8Qg5ZAxhuHIceOKuOk9rllIe7uGaznXg8NyChU/1EbpHrw9qD52S2Eu7GV2+3pJHNO9xNH9kVS7Pzw/encHAcAKvFV287Q9OiXee9t8fyyq5+iEmqpf7QXOuj7Pp6SQWb+Ga9kUqXXqkCnic8s/Lh1Dq2EYXuqahqC8YhuWcDdHCYLsPMFguD6mlXTQ9Eis4I7eBd2OMYA6+pJ6kniT5mv2g7qUpQKUpQKUpQKUpQKzyT/C7SqeSX9oV9DJEfxO6B/mq76tq8NrE01xIsca82Y4Ht6k9AOJrLNd1m71ee0uNMsZN20kaSO4uCI0kDABlCnBKtgcQenKg1+lZ4Nc1+LxSWFpMo5rBMyt8i7MPwqY2Y7RYLyQwOr210vxW843X906OOvDjjjigtdKUoFfE86opZ2CqoJZmIAAHMknkBX3Wc7ZltU1GPSlYrbxoLi8KkgsM+CLPTPAn3B/doPDWNr7jV45rbS7USwOrxPd3BKRcQVPdjm5Gc56Ecq/dH2P1y2t44o9QtgsSBFQwbwwOQLFcny5Vf3VLW3PdRHchjJWKJRkhQSEQeZxgepqo33aDd2sff3emPFbAjfdbiOSSME4DNEFGBnn4uFBy/8ttQ04/9LWqvByN3Z7zKnrJGeIHrw9jXHqGqS7QTG2s2aPToyBcXIBBnPPuos9PM/XhgNpcciTRgjDxyKCOoZWHkeYINZ3pFudG1VbVM/YdQ3mhUnIhmXiyL5Kw5D1HkchoGmaZHbRJDCgSOMBVUcgP9T1z1ry1TQre5GLiGKUDl3iK2PbI4fKu+lBXrTs+06Jt5LK3B8+6U49t4HFWADHAV+0oFKUoFKUoFKUoFKUoFKVA7eXhh028dfiWCXBHQlSM/LOaCnaLY/p68e8uPFYW0jR2kJ+CVl4NM4/eHkD7dDnQdX1L7NEXEUsuCFEcKbzEngMDIAHqSAKieziyEWlWSryMEb/NxvH8Sanrzf7t+63e83W3N/O7vYO7vbvHGcZxxxQQGh7dxXFy1q8U1tcKveCO4VQWX7ylGYMPn5+Rr9222Ji1GHB/Vzx+KCdeDxOOIII47ueY+fPFVOxM0WuQPqoTv54XhtGtie5AXxOrBxv7/AIuZ4eL6ahQVPs52mku7d0uRu3Vq5guB5svJx6MOPDhkHHCrZWR6hpNzJtDdw2d2bPvraKeVliWTeKEIBgkYPiJzmp3/AJrJJP8ArOq38vmEkESn+1c/nQXm5vEjGZHVB5swUfU1Q+zadZr/AFiZWV965jQMpDAoindwRwxxNdFv2KaWp3nheVupllkYn34iovS7WPRdaMKIIrTUY0EWM7qzR5G5knhvBj7lloNOrMO0HWpNTlbSLDDEkfa5+aQoCDu5HNsjiPTHPO7pF7bd5G6B2QurLvoQGXII3lJBwRzHDmKpeidlIs0ZLa/vIlZt5t37Plj5kmIk/WguWmWCwQxQrkrEiRjPPCgKM/IVSu1/ww2Mg+OO/tivuSRj5irzawlERSzOVVVLvjeYgY3m3QBk8zgAVn+09yNQ1izso/Elk/2y5I5Ky/skz55OcfzDyNBotKUoFKUoFKUoFKUoFKUoFKUoFcOuaYLm2mgPATRvHny3lIz8s5rupQUnsj1bvNPWCThPZE20qHmpQkL8ivX0NWTXbCaZALe4Nu6tne7tJARgjdZGxkcc8CDkCqrtVspcQXX6S0zBnIC3Fuxwtyo8j+7IOh9vUN76T2t2Mp7u4Y2c68HhuQUKn+o+Ej14e1B7absJJ9rju767a6lhDCECJYY497gSEUtliOufyGLcTVeve0TTol3nvbfH8kqufohJqp3+vXOuj7PYJJb2T8JryRSpkXqkCnic8iflw6h17AsL3UtQ1FeMRKWkDdGWPi7DzBYLg+9aHXDoujRWkEcEC7sca7qj/UnqSeJPma7qBUPtXstDqNu0E4OD4ldfijYcnU9CPxGRUxSgze22pv8ASh3WpQSXUC8EvbZSxK9O+j5g45nP+bnXcvbZpRXe+049DHJn6btXqvFrKMtvFF3vvboz9edBn9xt7d6iO70i2kVW4G8uV3I0B6opyZD/ALwas2xmxsenQsqsZJZW35pn+OVz1PkOJwM8MnmSSbBSgUpSgUpSgUpSgUpSgUpSgUpSgUpSgVwapoNvcjFxBFKBy7xFbHsSOHypSgjbPYDT4m3ksrcHz7pTj23gcVYAMUpQftKUoFKUoFKUoFKUoFKUoFKUoFKUoP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66" y="1452889"/>
            <a:ext cx="1146834" cy="756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821" y="2309054"/>
            <a:ext cx="919579" cy="891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 descr="http://t1.gstatic.com/images?q=tbn:ANd9GcSURsbM5hJic9qn2WVV1EmWh-Fp_j29Uun5fzAWuEg5kBQTR7rS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83" y="3501841"/>
            <a:ext cx="997217" cy="765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10" descr="data:image/jpeg;base64,/9j/4AAQSkZJRgABAQAAAQABAAD/2wCEAAkGBhQSEBUUEhQUFRQVFxUXFxUUFRcWFRQWGBQVFBcVFhQXHCYeGhkkGRUVHy8gIycpLCwsFR4xNTAqNSYrLCkBCQoKDgwOGA8PFykcHSQsLCksLCkpKSwsLCksKSksLCwpKSksLCkpKSksLCwsKSksKSksLCkpLCwsLCwsKSksKf/AABEIAOgA2gMBIgACEQEDEQH/xAAcAAEAAQUBAQAAAAAAAAAAAAAABgECBAUHAwj/xABGEAABAwIDAwoBCgUDAgcBAAABAAIDBBESITEFBkEHEyIyUWFxgZGhsRQjQlJicoKywdGSosLh8DND8XOzJCU1RFNjgxb/xAAZAQEAAwEBAAAAAAAAAAAAAAAAAQMEAgX/xAAiEQEAAwACAwACAwEAAAAAAAAAAQIRAyESMUEiMgRhcTP/2gAMAwEAAhEDEQA/AO4oiICIotvrvK6ACKPJ72k479QXtkO0558FEziYjemRJv3SicQ4yXYgzE0XYHXtYu/ZSFcFc0N0sOIFulkc3X7SfgV3eDqt8B8FzW3k7vXxXoiLtWIiICIiAiIgIiICIiAiIgIixKzasURAkkYwnMBxAJHggy0XjTVjJBdj2u+6QfgvZAREQEREBERBQmy5DvjtBstdKWuBDMLRY3BLQAR63Ur5R9qARsguQJDieR9Vug83WP4VzSSKxux3EgG2oGQ9gPVZ+a/xo4qfVm0b9En7RxEZnXjxXfoDdjbaWHwXEJ6QujYRe7gQCRYYrEnCfw/zLpPJ1t4VFG1pPzkPQcDrYdU+mXko4LbGHNH1KkRFpZxERAREQEREBERAREQFbJIGgkmwAuSdAO1UklDRcmwWrqaoyZDJvf8AS8e7uQa2TlAga8tc2RoF7OI17MtRdQOu2q+rmfK5rbkYWN+iLA2u4nINzde2Zup5tjYzJoiHNuQLjty1F+8e655BTGnfJE65BvZw0LS3GDbWzmi18tddVm5ptHTTxRX3ClK2fnmwwl3Pk2GDIAjXXQDO5yyC7HQP6AYZBI9gAeQRcutmSBpc3XBZtoyNmL2PILg8Ym9EuZcdHLQWtw+ipfyUTv8AlcrSSQY8Rv8AeFr94z9V1x2+I5K726qiIr2cREQEREES303LdWFr45ML2gNs6+FwBJGYvY5ngVCtrbk1NKzG/BIwWu5hJw3Org4A2vxXYla9gIIIBByIOh8VxbjiyyvJMOO7Fro42vbJiLXAjIAuadQ5nY4Eaq3Ydf8AIq7E17XRPtpl827gQNHNtmM9AszfbYHySXFH/pSXLR9QgguaP0P7KP1Eodezm2c/5sNFnMbiyDr5Xt2LJG8ctPVod4Y4EXGYOYParlEOTnbnO03NPykh6JH2b2HocvRS+62xOxrHMZOCIilAiIgIl0ugIrJpmsaXOIa0C5JNgANSSsGl2/DK3FG/E25AIa6xtrYkZ+KDYrHqq0MGeZ4Aa/2CxZtpE5MFu8/ssVsXE6lTgpI90hu7yHAL2jjVWsXhtLasVOzHM8MbewvqT2ADMnwUpZJUD3o2US4YGl7mSGPCNXNlBfGO8B2IfiU5jnD2hzTdrgCD2gi4PotFt+7edcNREyUfehkDwf5VVy1iYjVnHOSjdFyaVMxa6XBEALNBzcBcnRveTqV0HdzdqKjjwx5udYvees8/oBwC2rTcK5TWsV9ObXmwiIunAiIgIiICIiDSb4bHFRSvbbpMBew/aaCbeYuPNcpoQGuDsJLcibG2QzIz1v3rt7m3C4tUs5mZ8Th1HlpGWdjl7ZrL/Ir1rTw2+K7D258lqmyMBPWEkQ1wEl2TtDYW1tmFJ9kb/vmrLNvzb3Oa1jgBkMgbjj5qJvphJ07EMZfEWgHOzsnDgbZ3tw7lvN2Nh4HUch1eZPa/6N91zxXmIiITesdzKevq3uGtvD91pK/YTzd9PNLDNqDje6Nx7HxuJBHeBfxW+YxVLFtZkT3f34mMxpasNjqG5A2GGTjlwuRmLZHuUpFZJ2j+H+6j++m7HymHGwWni6THDrEDMsv28R3jvWTuntr5VThx/wBRvRkH2gOsO5wz8+5SM+J02J7nS3BNmta0BrGjyuXE5k+ijmzNsTxbTlpHyvex7ecixHEW5Yi25z0x/wAIUv5tQfabP/PoCPqNB845UgWcpNfI7mKVrjeZ13Z8MQa0W7MRv+FTCloGxsaxoyaA0eAFlC95Y8W2qYHRvMenOOPxXQCnweYjV2BXKl1AsnmaxjnuNmtBcSeAAuSucx0z9q1hL8QhZwv1I75NH/2Ptn2Z9gWy5QNrue+OihF3yFpcBxuegzwyxHuAUo3f2O2lgbGM3avd9Zx1PhwHcAuo6jRkCMNAa0AAAAAcABYD0Wp2/lHOToKWX3DgFt5jmtHvNJ8xMBq8xQD8Tm4h7lU8np3T2llDfmmX1wtv44Rde6tYLC3Yrl2rEREBERAREQEREFr3WFzkBxK4ztqrZJXzSDpMdINOIs1tx44cvFdC5Qq/m6JzdDKRGPAm7v5QfVc32TA0uLpDhGG4sCb3sB52N7nsWX+RbrGjhj6zdryxRwyvjb0HXaL3NyQAGdtxkTc53HepTu+LijH1YpT7Mb8SVA9u1nzPzZdgYWgYrEg3JYQba2uTrwzU33QkxFn2YCPWY/sFVwdT/rvk9Ja1XBRbfahqXxsfSveDGSXMY4tLxlYi2pFjl3lYG6G/3OkQ1PRkvYPOVz9V4ys7v493H0cZU4Kh8sPyHaLXtygqzgcODJrkjyJJ/id2KXOK1+2tmNqIHxOyxDou4seM2vHeDb3SBs8S57VT33gaOzCPSBx/qUw2NVPfCznBaUXbIOGNpwuPeDa48V7R7LiEplwN51wAL7dIgCwF+ywT0IfvtsWpfVxVFKwvLWgGxF2uY4uabO1GfssvZ++sjCG19O+G5tzoaeb/ABa28iVL1RwBFiAR2HRNFqx6+tbDE+R/VY0uPgOHidPNZBZ2ei0m2KI1MrISCIW2lmOdn2J5uIHjmC49wHaoGs3M2O97311SPnZiSxp+gwjW3C4sB9kDtUvurUKmR4TPsb9mfpmo00maopIjxldO7wYMTf5rrcbWmwxPPdb1y+F1gbmxiSrlk4RRsjb4uJc638Pus9+71hbXqsymoVURXKRERAREQEREBERBAOVSqvzEI6znF3gMmD4u9FoKaIujYBdlmkh5bqbWafC4dmNMl77/ANTj2jh+oI269vS/qXrtPaDhHGGsjdGAQ05tDS52IhoObgG4RmRksHP+VsbOOMrCK762DBhcT0xcAEN0OYJAJvr4Kb7jPuf/AMh/3Cf1UB2tVmpfHEGF0hcxrQLDHcki+eTrOA9SdVPNyGFr3NdkQ0gjsIfYj1XXDHj4xKLzupoCtFvJuZDVjF1JhpI0ZnuePpD371uwrxnl8NfJbmVEdgbZlp5BSVuR0hmJOGUDLDiOp0tfPgeF5S5ygm89DFUl7aepY6Um5ZiuHOaLXwHLEALY47HtutdT8p8lM0Q1UDnyx5YsYGMcCcjfxGqkdRYLBXXUZ3O32ZXtfZhjkjsXMJxAgmwc05cctOxSO6gXEql1S6XQVLlRWlR/aO90eIw07X1M2YwQ5hvC739Vo7ygztt7z09IwPmktckNa0YnOIFyAB5ZmwzUDfvxWV0/N0ILBr0QBhaD1pJHDT24WK9tp7gTVPzlbUxQv0jaCDG0a4bki/l7qT7r7AjooMETg/EcTpcvnDoLW+iOAudT2qRp9u0LxGw1MplcT1GjDC21swzV7sz0neQCk3J5Balc/jJI8+QswflK0O9sl3RjsaT7n9lLd0IMFDAO1gd/GS/+pUR3yStt1SG5REVqkREQEREBERAVsjwASdACT5K5avearEdHO45WjcB4uGEe5CSQ5HJUunqpJSHXLnyWA0AuQAeNmj2WNNO8x5XaHXydbvHiO7MHxXpRzFmmls7fAnsydkseaZpxaXtZrbEk3uMQvplp4jtWDuZ1t9dNvyabHE9fzziLQAuAF7YjdrdTwuf4VJtnPwV8re2SZvq4uH5grOSWmIbO/tMbdLZgOcfzBU2181XyHTpxvHeHNAv/ABABXz1Ws/2q92mEtBWg39rnRUEhaSC4sZca2c4B1vK481vQ7iNCtTvXsk1NJJE3rmzm30xNIcBfvtbzWmFDmX/8zL8iFY11xiPRaDiY1ri3nMX3h5CxW1l3cdtWnilY5jZmExyYtCcjnbOxycPvEKmzN5KyngNJ8mLj0mjFG9zrOvcWGTuse7Pis7ktc4GpYQQBzZseDhjaQe/L2XcoYVBunWbNJkhex7jk9uG8b2g3Db9Zp78lJ9jcocMjhFUA003ZJ1CfsyaetvEqVg8VH97N2oqiF14wXgZHSx7VxMpZ028lMx4jdPEHk2sXj/gLE23vlBTHBcyzHJsMXSeTwBtouN7Kgia2ZlQCJQMLG9IOD752AGZyIse0Lq242wRTU0ZMbWzvbeRxF3gkmzb8LNtkO9ITMPMbJrK3pVTzTQHMU8R+ccOySTh4ewW7i2e2ngdHRxsY7CcOXRL7dEvdq7PiVnCO+pWPteOYwPFMWtlt0S4Za5+BtoToiEIbyd1VSTJV1FnnQZyW8TcADuCyOThr2ipjc7FHG8NaQbtxXcHYD2EBp8wo9W/LBMyOvlnjiebOeXF7Ld1jh/bWy6Zs/ZsdPC2OIdEZ31Licy4niSupQju9xAcP+n+rlO9hstSwDsij/IFzre195X24NA9gPjddNo4sMbG9jWj0ACz07tZbf9YeyIitVCIiAiIgIiICivKPXCOiLeMjmt8gecP5fdSpc65Vaq74I88g558yAPylcXnKy7pG2hEoJRoW9bIaeXZnwz7VjV+b8i1wGV8rhvVIwuHWvn3eSucSdOkbZDz7u74LBmnu8NtizB6QuDmCQM876d91ir21S65yZwWoGutbG97h3i+EH+Veu+uzg6MSgZs6Lv8Apuy9jY92q3OxqQxU8THWxNY0OtpisMVvO6ypog5pa4Xa4EEdoORC2zXa+LL5ZbUT3b2jzkeB3XjyPeO3/O1bXEoTIH0dSRqYyL/bid1Xelwe+6mMcwe0PboRcKOK29T7hN4+wV9eIYXynRjS7xtoPM2HmtNuXsR1PT3k/wBaZxkk7QTo0+AvfvJW2r62OKMvmc1rBqXduoAHE5ZBRSmr5tqPOHFDRtNnZ9ObPqkj3Gg7yroVphR1LXtuxwcASLtNxkbEX7jkvcrwp4Wsa1rAGtAwgAWAA0AXsoSxTsyLFjEbA/62EYvXVezIrL0VpQVCOdbP+/ssXauzxNC6MktJsWuGrHg3a4d4NvdabYO9GJ5p6m0dSw4TfJsvY5p7TrbjfLsQa7eY1dbHzMVIWRFzTzkzmh2RuDhv0R6lSWgpuahijc65jY1pd24WgE+yzXustPturwxkDVw9G8fXT1UWtFY11FdnGihh+U1bRqHygn7jTid7C3munqIbibKsHTuHWGGP7t7ud5u9mqXqvjjI2fqeSdnBERWKxERAREQEREBcy5RZ8VcxvBkQv+JzifYD1XTSuO73SCSvnd9VwYL52wtDSbdxBVXL+qzj9tcYhe+Q6JGf1je2enZ6K3d6h56uhjte723twDDzj/YLLdhbDdwOIgFtnCzb9rQD2HLVZPJvSF+0w4/7cb3kHXpDDb+cLPxxs4vtPTsAVURbWRFt+9lYoxUNHShvjH1oj1x+HreR7Vqd1K3N8BN7dJneOP8Ancp69gIIIuCCCDoQdQVyyphNHVWF/mXC32oXZsufDo+LSqb/AI2iy2nceLw3g2FVVm0ObfibTMthd9ENsMRHa8m4/sp5R0jY2NjjaA1oAACZOAc3QgHyK1m822fk1K+S9nkYI+0vcLC3hm7yWjfit67LrOfmme03jjPMsto4t6Ur/wCIhv4FtgVrN3Nm8xSxR8Q27u9zuk73JWxaoFxXlUT4GPeRcMa51hqcIJy9F6FWyxhzS06OBB8CLH2QUjmDmhzTdrgCCNCCLgqPb37piraHMIZMwdFx0cNcLrd+h4Lx3I2icD6WQ/OU7nNF+LA6w9PgWqSu9uJ7Ap9JaTYjJYKUCpfjc0kNsbkj6LMR1458Ae5YtLTurajBfoDpSuHAaBoPfoO65WNtbapkd0Be5DGN4kuNgPE6lTjd3YwpoAzV56UjvrPOvkNB3BZv+lt+Qtn8I/tsYog1oa0AAAAAaADIBXoivUCIiAiIgIiICIiDF2pWCKGSQ5BjXO9B+64c6Ql93XJcXEk/Szvr2m66nyjzFtCQDbE9jTbiLk29guUxguItqNAcu3M+OXFZ+We8XccdaytqAB/NgG7Q09J2RxNxEZaEdL0Uw5JqG/Pzu1JETcswAA43PG/Q9Fz0znnHOJyuXnFkXOyAaBx0I78S6pyWA/I3uIsHzSOHZazR0e0AgjyUcUdp5PSZIiLSoFEN/dlgtZP9X5uTvY43afJ35ypesevo2yxPjd1XtLT3XGo7xr5Lm1fKMTWcnUb3akPMmJ/XhOB3hq0+BBCh+35zWbWhpwDzULzfsc5vSkPo3D5d62tLtF0MzXv+j/4af8BtHJ6Zei29Fuy2OtkqceLHiLW26peQXm/HTLxUcVtj/Hd4yW5sqFq9AAqliscPMMQhaSqqizakLb5S072272PLx7X9Vvwg57vzsuSnnbXU5IvYSW+i4CwcfsuGR/upG7anO0BmaLc4wZdlzZwv43W9cQtdtaEGne0ZCzdOADhw8Fzefxl1X3DQbnUQkq2k6RMMni9xwg+QuuiqEbtzxs2nJDGcuYaB9pzH2cfQ3U3VfD+kJ5f2ERFarEREBERAREQEREEH5VKu0ELMulIXa/Vbb+pc4ooxI9zXADvOQsLce39lMOVOovURsv1Iy7zc/wDZoXPi8tdcWxWyF87HLXiOFu5ZeTu0tFOqwytqU7S7m47uJfgbfK54Zd9gV37Z9NzcTGWAwMa2w0FmgZdy4puk1sVTFLOWXdKxrS5zbMFsb3m+h6AaDoLnuXWZd86JutVD5PDvy3VvFHTjkbpFGJuUigb/AL4P3WPd8GrDl5WaIaGV3hGf6iFaqxM0UBm5YqYdWKd3iGN/qKw5eWhv0aZx+9IB8GlMTjZ730jIqhskn+hU/NSn6kgHQf6D+XvTZG0XQu+TTnMW5t/B7eGf6qI7w8pxq4HwupmBrxa5e5xaRm1zbAZggEeC02xd9BhFPWXc1uTJR14/M8O4qm9ZpPlWFte4yXZw5MaiWzduvY0ZieLg9mbgPtN1C3VLt2GTR4B7HZH3XdeStvTmaTDS72y83XbPkJsA97Se44B6dIra1G+FIx2F1Qy44C7vygrF3q2IK2ENa9oew4mEm7TcWLTbOxyzHYsHYTjRxCOWkeCL3mjjEzX8cRc3pDL4K1yktDtSKZuKKRrxxLTp4jUK+UXBB0II9Qufbd2rSte2ahc5lSXWcyNpAcOIfGRre2QGfuprTVTixjpBgeWgubwabZi/iolMIRs+bmNoRzE5A2d913RPsT6LoUm/1C3WoZ5Bx+DSudVebnd2V+/U2UQqHdN1tLn4qjhjrFvLG9u0y8p1CNJHO+7G/wDUBYsnK1RjRszvBgHxcuO3RaMU47ZsPlIpqmURAPjc7q85hAcfqggmx8dVK180Arpm4vKN1YKt3cyZx9GyH4O9e1RMEw6WioCqqHIiIgoV8+7W2/UmWQOnmNnvFuccB1jwBsF9BlfOu8Edpnn7bx6PKmEwrTVQf134jlcuNz4Z5/8AC8p4+lcG4NiCDkcr2y4jS3cVH6htnYhqvWk2nJHeziL62Oqzzx96u8+m12lXseW6AgYGttY2Ad0i7K7ruI04BYuJat0hdJiOqz2uVtIyHEzr1ul1aCl1Y5X3S6surS5EvQuWBtBzTY3sfj4r1klWtqTdRIyKHaskRvHI5h7ibLfw7/VFrSNimH22jF/EM1ELK9rz2qu1Kz7h1FphN4t+I/pwPZ3xyOt6OupLsDeJ0hHyafE7/wCKQ4XHwvkfiuUMqCO9ZMVS24IOB40cLjNVzx566dRffbvNHt6J7rSgRTDIiRtj5POfktfvTt6JrQ1r2m+Zwm/gMlz3Z3KE9mVTHHUtta77ONuFjqsTau+ELr83AGE8OA9ypmbzGYmPHdZe1N4MQLWmxJ14242WuaVo+dc99ytvDoraV8Yxxa3lL3ul1aFVWIVuq3VqqFAn+4vKIYcMFSbxaMkOZj7A7tZ8PDTrEcgcAQQQRcEG4I7QV8z4lMNyeUQ0hEUzsVOdM7ui729re1vp2GJhzMO1IvGkqmSsa+Nwcx4DmuBuCDoQvZQ5UK4jv/svmquZtrBx51ng7M/zYx5Lt657ytbNu2GcDqkxu8HdJvuHD8SJhxmoasRwWfW2DiP0J8NFhu8D6JjpaxZLHrG8vcfurxN4ev7KUMsOV11iip8Pc/oq/Ku/2P7qRkEqwleBq/H0CtNT4+v9kF8jV4mFVNR3e5VOfPYPj8UNU+TKhpVUzn/gAfAKhkPafVMFPkqrzBVMSJgtNJfW3qFX5G3tHr+yqiYPWINbx+KyBWj/AAf3WEiDMNf/AJkrDXHv9R+yxkUjINYf8JVjqg/5/deSILudP+AKoee1W2VW62RD6M5NP/SqX7h/7j1J1HOTuPDsulBFvmxr3ucf1UjXCBanerZnyijmjtclhLfvt6TfcBbZEHyptY/OnvDfgsJSflE2R8n2jLGB0SQ5n3XXcLeFyPwqPsopDox58GOPwC6S8FVbCHd6pd1aed3hDIf6Vlx7k1x0o6nzicPiAg0iqpLFyb7RdpSSD7xY34uWxh5HtoO1ZE370rf6boIQqro0PIbWHrS07fAyO/oCz4OQeT6dWwfdicfi8Jo5SqrskPIRF9OqkP3Y2N+JKz4eRCiHWkqHfjYPgxNHDLKtl9CU/JJs5usDnfflkPwcFnwcnmz2aUkJ+83H+clNNfNZKuaL6Z+Ga+oYN2aVnUpoG+ETB+izoaZrOq1rfugD4KNHy1BsiZ/Uhmd92J7vgFsoNxa94u2knse1hb+ay+l1VNNfO8PJVtJ3/t7feliHtius6HkYrzrzDfGUn8rSu9ImmuKRchdSetPAPASO/QLY03IOP9yrNuIZDb3c8/BdaRNRrnNPyH0Y68tQ/wDExo9mLZ0/JFs5usLn/flk+AICmaKBH6fcDZ7OrSQ/ibi/NdbSl2PBH/pwxM+5GxvwCzEQEREBERBaYwcyB6KtkRBVLIiAiIgIiICIiAiIgIiICIiAiIgIiICIiAiIgIiIP/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18853"/>
            <a:ext cx="917018" cy="891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3F6F0-5E88-4F5E-AE01-465D96704FFB}" type="datetime1">
              <a:rPr lang="en-US" smtClean="0"/>
              <a:t>2/6/2012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80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6994-257D-41B2-813D-112574662BCA}" type="datetime1">
              <a:rPr lang="en-US" smtClean="0"/>
              <a:t>2/6/2012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838200" y="1453225"/>
            <a:ext cx="7467600" cy="46427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Hexagon 6"/>
          <p:cNvSpPr/>
          <p:nvPr/>
        </p:nvSpPr>
        <p:spPr>
          <a:xfrm>
            <a:off x="4953000" y="3543300"/>
            <a:ext cx="1219200" cy="381000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Visit 3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" name="Hexagon 7"/>
          <p:cNvSpPr/>
          <p:nvPr/>
        </p:nvSpPr>
        <p:spPr>
          <a:xfrm>
            <a:off x="2819400" y="3543300"/>
            <a:ext cx="1333964" cy="381000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Visit 5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572000" y="3924301"/>
            <a:ext cx="2057400" cy="685799"/>
            <a:chOff x="4495800" y="4038601"/>
            <a:chExt cx="2057400" cy="685799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0" name="Hexagon 9"/>
            <p:cNvSpPr/>
            <p:nvPr/>
          </p:nvSpPr>
          <p:spPr>
            <a:xfrm>
              <a:off x="4495800" y="4495800"/>
              <a:ext cx="990600" cy="2286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2"/>
                  </a:solidFill>
                </a:rPr>
                <a:t>Visit 5</a:t>
              </a:r>
              <a:endParaRPr lang="en-US" sz="1400" b="1" dirty="0">
                <a:solidFill>
                  <a:schemeClr val="tx2"/>
                </a:solidFill>
              </a:endParaRPr>
            </a:p>
          </p:txBody>
        </p:sp>
        <p:sp>
          <p:nvSpPr>
            <p:cNvPr id="11" name="Hexagon 10"/>
            <p:cNvSpPr/>
            <p:nvPr/>
          </p:nvSpPr>
          <p:spPr>
            <a:xfrm>
              <a:off x="5562600" y="4495800"/>
              <a:ext cx="990600" cy="2286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2"/>
                  </a:solidFill>
                </a:rPr>
                <a:t>Visit 4</a:t>
              </a:r>
              <a:endParaRPr lang="en-US" sz="1400" b="1" dirty="0">
                <a:solidFill>
                  <a:schemeClr val="tx2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rot="5400000">
              <a:off x="4914900" y="4076701"/>
              <a:ext cx="457200" cy="381000"/>
            </a:xfrm>
            <a:prstGeom prst="straightConnector1">
              <a:avLst/>
            </a:prstGeom>
            <a:grpFill/>
            <a:ln w="53975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16200000" flipH="1">
              <a:off x="5638800" y="4114801"/>
              <a:ext cx="457200" cy="304800"/>
            </a:xfrm>
            <a:prstGeom prst="straightConnector1">
              <a:avLst/>
            </a:prstGeom>
            <a:grpFill/>
            <a:ln w="53975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1860652" y="5381320"/>
            <a:ext cx="5537863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Maximize expected </a:t>
            </a:r>
            <a:r>
              <a:rPr lang="en-US" sz="3200" dirty="0"/>
              <a:t>t</a:t>
            </a:r>
            <a:r>
              <a:rPr lang="en-US" sz="3200" dirty="0" smtClean="0"/>
              <a:t>otal </a:t>
            </a:r>
            <a:r>
              <a:rPr lang="en-US" sz="3200" dirty="0"/>
              <a:t>r</a:t>
            </a:r>
            <a:r>
              <a:rPr lang="en-US" sz="3200" dirty="0" smtClean="0"/>
              <a:t>eward</a:t>
            </a:r>
          </a:p>
        </p:txBody>
      </p:sp>
      <p:sp>
        <p:nvSpPr>
          <p:cNvPr id="15" name="Hexagon 14"/>
          <p:cNvSpPr/>
          <p:nvPr/>
        </p:nvSpPr>
        <p:spPr>
          <a:xfrm>
            <a:off x="3733800" y="2552700"/>
            <a:ext cx="1447800" cy="457200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Visit </a:t>
            </a:r>
            <a:r>
              <a:rPr lang="en-US" b="1" dirty="0">
                <a:solidFill>
                  <a:schemeClr val="tx2"/>
                </a:solidFill>
              </a:rPr>
              <a:t>2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408184" y="3005963"/>
            <a:ext cx="2216051" cy="537337"/>
            <a:chOff x="3255784" y="3120263"/>
            <a:chExt cx="2216051" cy="537337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7" name="TextBox 16"/>
            <p:cNvSpPr txBox="1"/>
            <p:nvPr/>
          </p:nvSpPr>
          <p:spPr>
            <a:xfrm>
              <a:off x="4876800" y="3120263"/>
              <a:ext cx="5950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6">
                      <a:lumMod val="50000"/>
                    </a:schemeClr>
                  </a:solidFill>
                </a:rPr>
                <a:t>50,6</a:t>
              </a:r>
              <a:endParaRPr lang="en-US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55784" y="3124200"/>
              <a:ext cx="47801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6">
                      <a:lumMod val="50000"/>
                    </a:schemeClr>
                  </a:solidFill>
                </a:rPr>
                <a:t>5,4</a:t>
              </a:r>
              <a:endParaRPr lang="en-US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711382" y="3276600"/>
              <a:ext cx="47961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6">
                      <a:lumMod val="50000"/>
                    </a:schemeClr>
                  </a:solidFill>
                </a:rPr>
                <a:t>0.4</a:t>
              </a:r>
              <a:endParaRPr lang="en-US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73382" y="3276600"/>
              <a:ext cx="47961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6">
                      <a:lumMod val="50000"/>
                    </a:schemeClr>
                  </a:solidFill>
                </a:rPr>
                <a:t>0.6</a:t>
              </a:r>
              <a:endParaRPr lang="en-US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rot="10800000" flipV="1">
              <a:off x="3352800" y="3124200"/>
              <a:ext cx="762000" cy="533400"/>
            </a:xfrm>
            <a:prstGeom prst="straightConnector1">
              <a:avLst/>
            </a:prstGeom>
            <a:grpFill/>
            <a:ln w="53975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4572000" y="3124200"/>
              <a:ext cx="685800" cy="533400"/>
            </a:xfrm>
            <a:prstGeom prst="straightConnector1">
              <a:avLst/>
            </a:prstGeom>
            <a:grpFill/>
            <a:ln w="53975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Connector 24"/>
          <p:cNvCxnSpPr/>
          <p:nvPr/>
        </p:nvCxnSpPr>
        <p:spPr>
          <a:xfrm>
            <a:off x="1905000" y="5372100"/>
            <a:ext cx="5561620" cy="0"/>
          </a:xfrm>
          <a:prstGeom prst="line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1828800" y="4686300"/>
            <a:ext cx="4839164" cy="457200"/>
            <a:chOff x="1676400" y="4800600"/>
            <a:chExt cx="4839164" cy="4572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7" name="TextBox 26"/>
            <p:cNvSpPr txBox="1"/>
            <p:nvPr/>
          </p:nvSpPr>
          <p:spPr>
            <a:xfrm>
              <a:off x="1676400" y="4888468"/>
              <a:ext cx="177965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tx2"/>
                  </a:solidFill>
                </a:rPr>
                <a:t>Total Reward: 33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163946" y="4876800"/>
              <a:ext cx="177965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tx2"/>
                  </a:solidFill>
                </a:rPr>
                <a:t>Total Reward: 10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657600" y="4800600"/>
              <a:ext cx="34336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172200" y="4800600"/>
              <a:ext cx="34336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105676" y="2286000"/>
            <a:ext cx="1879963" cy="1621887"/>
            <a:chOff x="953276" y="2400300"/>
            <a:chExt cx="1879963" cy="1621887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2" name="Rounded Rectangular Callout 31"/>
            <p:cNvSpPr/>
            <p:nvPr/>
          </p:nvSpPr>
          <p:spPr>
            <a:xfrm>
              <a:off x="1080639" y="2400300"/>
              <a:ext cx="1752600" cy="533400"/>
            </a:xfrm>
            <a:prstGeom prst="wedgeRoundRectCallout">
              <a:avLst>
                <a:gd name="adj1" fmla="val 80782"/>
                <a:gd name="adj2" fmla="val 117602"/>
                <a:gd name="adj3" fmla="val 1666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err="1" smtClean="0">
                  <a:solidFill>
                    <a:schemeClr val="tx2"/>
                  </a:solidFill>
                </a:rPr>
                <a:t>reward,size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33" name="Rounded Rectangular Callout 32"/>
            <p:cNvSpPr/>
            <p:nvPr/>
          </p:nvSpPr>
          <p:spPr>
            <a:xfrm>
              <a:off x="953276" y="3488787"/>
              <a:ext cx="1752600" cy="533400"/>
            </a:xfrm>
            <a:prstGeom prst="wedgeRoundRectCallout">
              <a:avLst>
                <a:gd name="adj1" fmla="val 111211"/>
                <a:gd name="adj2" fmla="val -38599"/>
                <a:gd name="adj3" fmla="val 1666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probability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438400" y="3908695"/>
            <a:ext cx="2057400" cy="685799"/>
            <a:chOff x="4495800" y="4038601"/>
            <a:chExt cx="2057400" cy="685799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7" name="Hexagon 36"/>
            <p:cNvSpPr/>
            <p:nvPr/>
          </p:nvSpPr>
          <p:spPr>
            <a:xfrm>
              <a:off x="4495800" y="4495800"/>
              <a:ext cx="990600" cy="2286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2"/>
                  </a:solidFill>
                </a:rPr>
                <a:t>Visit 3</a:t>
              </a:r>
              <a:endParaRPr lang="en-US" sz="1400" b="1" dirty="0">
                <a:solidFill>
                  <a:schemeClr val="tx2"/>
                </a:solidFill>
              </a:endParaRPr>
            </a:p>
          </p:txBody>
        </p:sp>
        <p:sp>
          <p:nvSpPr>
            <p:cNvPr id="38" name="Hexagon 37"/>
            <p:cNvSpPr/>
            <p:nvPr/>
          </p:nvSpPr>
          <p:spPr>
            <a:xfrm>
              <a:off x="5562600" y="4495800"/>
              <a:ext cx="990600" cy="2286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2"/>
                  </a:solidFill>
                </a:rPr>
                <a:t>Visit </a:t>
              </a:r>
              <a:r>
                <a:rPr lang="en-US" sz="1400" b="1" dirty="0">
                  <a:solidFill>
                    <a:schemeClr val="tx2"/>
                  </a:solidFill>
                </a:rPr>
                <a:t>1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rot="5400000">
              <a:off x="4914900" y="4076701"/>
              <a:ext cx="457200" cy="381000"/>
            </a:xfrm>
            <a:prstGeom prst="straightConnector1">
              <a:avLst/>
            </a:prstGeom>
            <a:grpFill/>
            <a:ln w="53975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rot="16200000" flipH="1">
              <a:off x="5638800" y="4114801"/>
              <a:ext cx="457200" cy="304800"/>
            </a:xfrm>
            <a:prstGeom prst="straightConnector1">
              <a:avLst/>
            </a:prstGeom>
            <a:grpFill/>
            <a:ln w="53975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/>
          <p:cNvSpPr txBox="1"/>
          <p:nvPr/>
        </p:nvSpPr>
        <p:spPr>
          <a:xfrm>
            <a:off x="1219200" y="1533220"/>
            <a:ext cx="6695423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Design a (possibly) adaptive strategy to</a:t>
            </a:r>
          </a:p>
        </p:txBody>
      </p:sp>
      <p:cxnSp>
        <p:nvCxnSpPr>
          <p:cNvPr id="56" name="Straight Connector 55"/>
          <p:cNvCxnSpPr/>
          <p:nvPr/>
        </p:nvCxnSpPr>
        <p:spPr>
          <a:xfrm>
            <a:off x="1981200" y="2209800"/>
            <a:ext cx="5561620" cy="0"/>
          </a:xfrm>
          <a:prstGeom prst="line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051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4" grpId="0" animBg="1"/>
      <p:bldP spid="15" grpId="0" animBg="1"/>
      <p:bldP spid="5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C:\Users\Ravi\AppData\Local\Microsoft\Windows\Temporary Internet Files\Content.IE5\NOENYY4W\MC900382585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054" y="2490257"/>
            <a:ext cx="1148722" cy="1148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Toy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14977170">
            <a:off x="5676837" y="3147073"/>
            <a:ext cx="64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3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hrs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421802" y="1855618"/>
            <a:ext cx="1226162" cy="140970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5647964" y="1561702"/>
            <a:ext cx="2175978" cy="293916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4421802" y="1561702"/>
            <a:ext cx="3402140" cy="1703617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5682583" y="1855619"/>
            <a:ext cx="846150" cy="2471367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488379" y="3513989"/>
            <a:ext cx="1856023" cy="812998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5682583" y="1855619"/>
            <a:ext cx="2661819" cy="165837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4421803" y="3265319"/>
            <a:ext cx="2055197" cy="1061668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7823942" y="1561702"/>
            <a:ext cx="520460" cy="1952287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3" descr="C:\Users\Ravi\AppData\Local\Microsoft\Windows\Temporary Internet Files\Content.IE5\B6AXY0F3\MC90044038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942" y="3283750"/>
            <a:ext cx="710458" cy="710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C:\Users\Ravi\AppData\Local\Microsoft\Windows\Temporary Internet Files\Content.IE5\NOENYY4W\MC900053338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390" y="3920265"/>
            <a:ext cx="866687" cy="813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C:\Users\Ravi\AppData\Local\Microsoft\Windows\Temporary Internet Files\Content.IE5\B6AXY0F3\MC900331050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803" y="1511033"/>
            <a:ext cx="685800" cy="74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C:\Users\Ravi\AppData\Local\Microsoft\Windows\Temporary Internet Files\Content.IE5\NOENYY4W\MC900383490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483" y="1295400"/>
            <a:ext cx="780689" cy="798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9" descr="C:\Users\Ravi\AppData\Local\Microsoft\Windows\Temporary Internet Files\Content.IE5\F9ZE48RE\MC900060143[1]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712" y="2286000"/>
            <a:ext cx="1161288" cy="910498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</p:pic>
      <p:pic>
        <p:nvPicPr>
          <p:cNvPr id="20" name="Picture 9" descr="C:\Users\Ravi\AppData\Local\Microsoft\Windows\Temporary Internet Files\Content.IE5\F9ZE48RE\MC900060143[1]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012" y="4419600"/>
            <a:ext cx="1155588" cy="906029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</p:pic>
      <p:sp>
        <p:nvSpPr>
          <p:cNvPr id="22" name="TextBox 21"/>
          <p:cNvSpPr txBox="1"/>
          <p:nvPr/>
        </p:nvSpPr>
        <p:spPr>
          <a:xfrm rot="18628968">
            <a:off x="4627330" y="2160635"/>
            <a:ext cx="64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2 </a:t>
            </a:r>
            <a:r>
              <a:rPr lang="en-US" b="1" dirty="0" err="1" smtClean="0">
                <a:solidFill>
                  <a:schemeClr val="tx2"/>
                </a:solidFill>
              </a:rPr>
              <a:t>hrs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88379" y="3221197"/>
            <a:ext cx="64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2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hrs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35186" y="4122047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½ </a:t>
            </a:r>
            <a:r>
              <a:rPr lang="en-US" b="1" dirty="0" err="1" smtClean="0">
                <a:solidFill>
                  <a:schemeClr val="tx2"/>
                </a:solidFill>
              </a:rPr>
              <a:t>hr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77000" y="3200400"/>
            <a:ext cx="64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6 </a:t>
            </a:r>
            <a:r>
              <a:rPr lang="en-US" b="1" dirty="0" err="1" smtClean="0">
                <a:solidFill>
                  <a:schemeClr val="tx2"/>
                </a:solidFill>
              </a:rPr>
              <a:t>hrs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1" y="1894973"/>
            <a:ext cx="3200400" cy="382002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Hexagon 2"/>
          <p:cNvSpPr/>
          <p:nvPr/>
        </p:nvSpPr>
        <p:spPr>
          <a:xfrm>
            <a:off x="786544" y="1219200"/>
            <a:ext cx="1371600" cy="647701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Post Office</a:t>
            </a:r>
            <a:endParaRPr lang="en-US" sz="2000" b="1" dirty="0">
              <a:solidFill>
                <a:schemeClr val="tx2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786544" y="1866901"/>
            <a:ext cx="457200" cy="60565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700944" y="1866901"/>
            <a:ext cx="533400" cy="60565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Hexagon 44"/>
          <p:cNvSpPr/>
          <p:nvPr/>
        </p:nvSpPr>
        <p:spPr>
          <a:xfrm>
            <a:off x="24544" y="2502465"/>
            <a:ext cx="1371600" cy="647701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Time Up </a:t>
            </a:r>
            <a:r>
              <a:rPr lang="en-US" sz="2000" b="1" dirty="0" smtClean="0">
                <a:solidFill>
                  <a:schemeClr val="tx2"/>
                </a:solidFill>
                <a:sym typeface="Wingdings" pitchFamily="2" charset="2"/>
              </a:rPr>
              <a:t></a:t>
            </a:r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46" name="Hexagon 45"/>
          <p:cNvSpPr/>
          <p:nvPr/>
        </p:nvSpPr>
        <p:spPr>
          <a:xfrm>
            <a:off x="1624744" y="2502465"/>
            <a:ext cx="1371600" cy="647701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Food</a:t>
            </a:r>
            <a:endParaRPr lang="en-US" sz="2000" b="1" dirty="0">
              <a:solidFill>
                <a:schemeClr val="tx2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2310544" y="3112065"/>
            <a:ext cx="0" cy="54535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Hexagon 47"/>
          <p:cNvSpPr/>
          <p:nvPr/>
        </p:nvSpPr>
        <p:spPr>
          <a:xfrm>
            <a:off x="1624744" y="3695699"/>
            <a:ext cx="1371600" cy="647701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Time Up </a:t>
            </a:r>
            <a:r>
              <a:rPr lang="en-US" sz="2000" b="1" dirty="0" smtClean="0">
                <a:solidFill>
                  <a:schemeClr val="tx2"/>
                </a:solidFill>
                <a:sym typeface="Wingdings" pitchFamily="2" charset="2"/>
              </a:rPr>
              <a:t></a:t>
            </a:r>
            <a:endParaRPr lang="en-US" sz="2000" b="1" dirty="0">
              <a:solidFill>
                <a:schemeClr val="tx2"/>
              </a:solidFill>
            </a:endParaRPr>
          </a:p>
        </p:txBody>
      </p:sp>
      <p:pic>
        <p:nvPicPr>
          <p:cNvPr id="19" name="Picture 10" descr="C:\Users\Ravi\AppData\Local\Microsoft\Windows\Temporary Internet Files\Content.IE5\NOENYY4W\MC900232899[1].wm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944" y="1957855"/>
            <a:ext cx="619056" cy="70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366825" y="1953355"/>
            <a:ext cx="64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6 </a:t>
            </a:r>
            <a:r>
              <a:rPr lang="en-US" b="1" dirty="0" err="1" smtClean="0">
                <a:solidFill>
                  <a:schemeClr val="tx2"/>
                </a:solidFill>
              </a:rPr>
              <a:t>hrs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967025" y="1965023"/>
            <a:ext cx="64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2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hrs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271825" y="3184223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1/2 </a:t>
            </a:r>
            <a:r>
              <a:rPr lang="en-US" b="1" dirty="0" err="1" smtClean="0">
                <a:solidFill>
                  <a:schemeClr val="tx2"/>
                </a:solidFill>
              </a:rPr>
              <a:t>hr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4" name="Date Placeholder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06A0-1A28-4D54-B6EB-A358E761ED8B}" type="datetime1">
              <a:rPr lang="en-US" smtClean="0"/>
              <a:t>2/6/2012</a:t>
            </a:fld>
            <a:endParaRPr lang="en-US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>
            <a:off x="433251" y="5486399"/>
            <a:ext cx="5028590" cy="0"/>
          </a:xfrm>
          <a:prstGeom prst="line">
            <a:avLst/>
          </a:prstGeom>
          <a:ln w="635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52400" y="5301733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9AM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933126" y="5301733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11AM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2015956" y="5301733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1PM</a:t>
            </a:r>
            <a:endParaRPr 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3021771" y="5301733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</a:t>
            </a:r>
            <a:r>
              <a:rPr lang="en-US" b="1" dirty="0" smtClean="0"/>
              <a:t>PM</a:t>
            </a:r>
            <a:endParaRPr 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3557451" y="5301733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4:30PM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4384798" y="5301733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5PM</a:t>
            </a:r>
            <a:endParaRPr lang="en-US" b="1" dirty="0"/>
          </a:p>
        </p:txBody>
      </p:sp>
      <p:sp>
        <p:nvSpPr>
          <p:cNvPr id="59" name="Rectangle 58"/>
          <p:cNvSpPr/>
          <p:nvPr/>
        </p:nvSpPr>
        <p:spPr>
          <a:xfrm>
            <a:off x="280851" y="5301733"/>
            <a:ext cx="1104900" cy="369332"/>
          </a:xfrm>
          <a:prstGeom prst="rect">
            <a:avLst/>
          </a:prstGeom>
          <a:solidFill>
            <a:schemeClr val="bg2">
              <a:lumMod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385752" y="4953000"/>
            <a:ext cx="3312594" cy="348734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385132" y="5671065"/>
            <a:ext cx="944371" cy="348734"/>
          </a:xfrm>
          <a:prstGeom prst="rect">
            <a:avLst/>
          </a:prstGeom>
          <a:solidFill>
            <a:schemeClr val="accent3">
              <a:lumMod val="7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329503" y="5671065"/>
            <a:ext cx="923148" cy="348734"/>
          </a:xfrm>
          <a:prstGeom prst="rect">
            <a:avLst/>
          </a:prstGeom>
          <a:solidFill>
            <a:schemeClr val="bg2">
              <a:lumMod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3247924" y="5671065"/>
            <a:ext cx="718062" cy="348734"/>
          </a:xfrm>
          <a:prstGeom prst="rect">
            <a:avLst/>
          </a:prstGeom>
          <a:solidFill>
            <a:schemeClr val="accent3">
              <a:lumMod val="7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3965986" y="5671065"/>
            <a:ext cx="754211" cy="348734"/>
          </a:xfrm>
          <a:prstGeom prst="rect">
            <a:avLst/>
          </a:prstGeom>
          <a:solidFill>
            <a:schemeClr val="bg2">
              <a:lumMod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4873560" y="4964082"/>
            <a:ext cx="856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0 Tasks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852851" y="5650467"/>
            <a:ext cx="856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2</a:t>
            </a:r>
            <a:r>
              <a:rPr lang="en-US" b="1" dirty="0" smtClean="0">
                <a:solidFill>
                  <a:schemeClr val="tx2"/>
                </a:solidFill>
              </a:rPr>
              <a:t> Tasks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366825" y="6248400"/>
            <a:ext cx="4331520" cy="1524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2"/>
                </a:solidFill>
              </a:rPr>
              <a:t>Budget</a:t>
            </a:r>
            <a:endParaRPr lang="en-US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53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07407E-6 L 0.21997 -0.16944 " pathEditMode="relative" ptsTypes="AA">
                                      <p:cBhvr>
                                        <p:cTn id="1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885 -0.17037 C 0.21163 -0.16389 0.22621 -0.13287 0.2309 -0.11991 C 0.2342 -0.11065 0.23507 -0.09329 0.23663 -0.08403 C 0.23976 -0.06227 0.24271 -0.03959 0.24792 -0.01852 C 0.24826 -0.00996 0.24826 -0.00162 0.24896 0.00694 C 0.24965 0.01134 0.25174 0.01967 0.25174 0.0199 C 0.25365 0.04027 0.2566 0.06088 0.26441 0.0787 C 0.2658 0.09421 0.26684 0.10926 0.27153 0.12315 C 0.27292 0.13703 0.27535 0.15 0.27847 0.16319 C 0.28385 0.21065 0.28246 0.25902 0.28246 0.3074 " pathEditMode="relative" rAng="0" ptsTypes="fffffffffA">
                                      <p:cBhvr>
                                        <p:cTn id="69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23889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247 0.3074 C 0.30799 0.26782 0.29253 0.29074 0.31285 0.27037 C 0.31562 0.26759 0.32118 0.26157 0.32431 0.26065 C 0.3283 0.25949 0.33281 0.25949 0.33715 0.25902 C 0.3401 0.25717 0.34201 0.25416 0.34514 0.25254 C 0.35642 0.24699 0.34878 0.25393 0.35312 0.2493 " pathEditMode="relative" rAng="0" ptsTypes="fffffA">
                                      <p:cBhvr>
                                        <p:cTn id="96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98" y="-3032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3" grpId="1"/>
      <p:bldP spid="24" grpId="0"/>
      <p:bldP spid="24" grpId="1"/>
      <p:bldP spid="31" grpId="0"/>
      <p:bldP spid="31" grpId="1"/>
      <p:bldP spid="3" grpId="0" animBg="1"/>
      <p:bldP spid="45" grpId="0" animBg="1"/>
      <p:bldP spid="46" grpId="0" animBg="1"/>
      <p:bldP spid="48" grpId="0" animBg="1"/>
      <p:bldP spid="41" grpId="0"/>
      <p:bldP spid="42" grpId="0"/>
      <p:bldP spid="43" grpId="0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/>
      <p:bldP spid="6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Interest in the Problem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E94E5-198C-4BE8-B704-194AE99C19CB}" type="datetime1">
              <a:rPr lang="en-US" smtClean="0"/>
              <a:t>2/6/2012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4724399" y="19812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447799" y="36576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24000" y="1371600"/>
            <a:ext cx="2971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Heuristics (or) Absolute Guarantees for Special Cases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52999" y="1572399"/>
            <a:ext cx="297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Approximation Algorithms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16200000">
            <a:off x="137942" y="2436413"/>
            <a:ext cx="1516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Deterministic </a:t>
            </a:r>
          </a:p>
          <a:p>
            <a:pPr algn="ctr"/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Orienteering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16200000">
            <a:off x="199433" y="4493813"/>
            <a:ext cx="1393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Stochastic</a:t>
            </a:r>
          </a:p>
          <a:p>
            <a:pPr algn="ctr"/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Orienteering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00199" y="2362200"/>
            <a:ext cx="2895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Very Extensive </a:t>
            </a:r>
          </a:p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Literature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371600" y="4107314"/>
            <a:ext cx="335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[Steward, Golden 83], 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1"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Jalliet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85], [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Laporte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Louveaux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87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],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[Bertsimas 88, 91], 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1"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Ilhan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07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876800" y="251460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[Blum et al.  03], </a:t>
            </a:r>
          </a:p>
          <a:p>
            <a:pPr marL="0" lvl="1"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[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Bansal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et al. 04], etc.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31" name="Picture 7" descr="Person with question ma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978778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43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Based 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Joint works with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Anupam</a:t>
            </a:r>
            <a:r>
              <a:rPr lang="en-US" dirty="0" smtClean="0"/>
              <a:t>	Marco	</a:t>
            </a:r>
            <a:r>
              <a:rPr lang="en-US" dirty="0" err="1" smtClean="0"/>
              <a:t>Viswanath</a:t>
            </a:r>
            <a:r>
              <a:rPr lang="en-US" dirty="0" smtClean="0"/>
              <a:t>	    R.	</a:t>
            </a:r>
          </a:p>
          <a:p>
            <a:pPr marL="0" indent="0">
              <a:buNone/>
            </a:pPr>
            <a:r>
              <a:rPr lang="en-US" dirty="0" smtClean="0"/>
              <a:t>	Gupta		</a:t>
            </a:r>
            <a:r>
              <a:rPr lang="en-US" dirty="0" err="1" smtClean="0"/>
              <a:t>Molinaro</a:t>
            </a:r>
            <a:r>
              <a:rPr lang="en-US" dirty="0" smtClean="0"/>
              <a:t>	</a:t>
            </a:r>
            <a:r>
              <a:rPr lang="en-US" dirty="0" err="1" smtClean="0"/>
              <a:t>Nagarajan</a:t>
            </a:r>
            <a:r>
              <a:rPr lang="en-US" dirty="0" smtClean="0"/>
              <a:t>	    Ravi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6994-257D-41B2-813D-112574662BCA}" type="datetime1">
              <a:rPr lang="en-US" smtClean="0"/>
              <a:t>2/6/2012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6" name="Picture 2" descr="https://encrypted-tbn2.google.com/images?q=tbn:ANd9GcTzZOBt_wBhz5WluMwXcxL1KC3a09VV_qxHsS2KbkZTqc6b5d-xp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48000"/>
            <a:ext cx="1876425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encrypted-tbn0.google.com/images?q=tbn:ANd9GcTc-n0qjsIX5r6Ep5tq14LqTIccZCs8MdSlwsLU4FupizPfMCmZj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105149"/>
            <a:ext cx="1019175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encrypted-tbn0.google.com/images?q=tbn:ANd9GcQsor-JPvksv2_tO8Bf9PECpn44m9PX9c9dpcxpF9LGmvpTGs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598067"/>
            <a:ext cx="1214437" cy="1214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encrypted-tbn0.google.com/images?q=tbn:ANd9GcR6z-tXMb5TgBI-mUMLuLv5QTifOl7uJy_i04kkFW8Z6m_bk_7mO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290887"/>
            <a:ext cx="12192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856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191000"/>
            <a:ext cx="91440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Interest in the Problem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6994-257D-41B2-813D-112574662BCA}" type="datetime1">
              <a:rPr lang="en-US" smtClean="0"/>
              <a:t>2/6/2012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57200" y="2514600"/>
            <a:ext cx="8077200" cy="2819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Many heuristics work well in practice/simulations.</a:t>
            </a:r>
          </a:p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Can we explain this phenomenon theoretically?</a:t>
            </a:r>
          </a:p>
          <a:p>
            <a:pPr algn="ctr"/>
            <a:endParaRPr lang="en-US" sz="2800" dirty="0">
              <a:solidFill>
                <a:schemeClr val="tx2"/>
              </a:solidFill>
            </a:endParaRPr>
          </a:p>
          <a:p>
            <a:pPr algn="ctr"/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what tools do we require for design and analysis?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34200" y="786825"/>
            <a:ext cx="1433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B050"/>
                </a:solidFill>
                <a:latin typeface="Comic Sans MS" pitchFamily="66" charset="0"/>
              </a:rPr>
              <a:t>(meta)</a:t>
            </a:r>
            <a:endParaRPr lang="en-US" sz="3200" dirty="0">
              <a:solidFill>
                <a:srgbClr val="00B050"/>
              </a:solidFill>
              <a:latin typeface="Comic Sans MS" pitchFamily="66" charset="0"/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1371600" y="2362200"/>
            <a:ext cx="1371600" cy="533400"/>
          </a:xfrm>
          <a:prstGeom prst="wedgeRoundRectCallou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2"/>
                </a:solidFill>
                <a:latin typeface="Comic Sans MS" pitchFamily="66" charset="0"/>
              </a:rPr>
              <a:t>simple</a:t>
            </a:r>
            <a:endParaRPr lang="en-US" sz="2400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681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3276600"/>
            <a:ext cx="9144000" cy="457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505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smtClean="0"/>
              <a:t>Theorem</a:t>
            </a:r>
            <a:r>
              <a:rPr lang="en-US" dirty="0" smtClean="0"/>
              <a:t>: We find a non-adaptive tour which is </a:t>
            </a:r>
          </a:p>
          <a:p>
            <a:pPr lvl="1"/>
            <a:r>
              <a:rPr lang="en-US" b="1" dirty="0" smtClean="0">
                <a:solidFill>
                  <a:schemeClr val="tx2"/>
                </a:solidFill>
              </a:rPr>
              <a:t>O(log </a:t>
            </a:r>
            <a:r>
              <a:rPr lang="en-US" b="1" dirty="0" err="1" smtClean="0">
                <a:solidFill>
                  <a:schemeClr val="tx2"/>
                </a:solidFill>
              </a:rPr>
              <a:t>log</a:t>
            </a:r>
            <a:r>
              <a:rPr lang="en-US" b="1" dirty="0" smtClean="0">
                <a:solidFill>
                  <a:schemeClr val="tx2"/>
                </a:solidFill>
              </a:rPr>
              <a:t> B) approximation</a:t>
            </a:r>
            <a:r>
              <a:rPr lang="en-US" dirty="0" smtClean="0"/>
              <a:t> to best adaptive tour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O(1) approximation to best non-adaptive tour</a:t>
            </a:r>
          </a:p>
          <a:p>
            <a:endParaRPr lang="en-US" u="sng" dirty="0"/>
          </a:p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(recall: B is the budget of the problem,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all distances and wait times are integers)</a:t>
            </a:r>
          </a:p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A6BA8-1679-4309-87A9-ED54A50BB34A}" type="datetime1">
              <a:rPr lang="en-US" smtClean="0"/>
              <a:t>2/6/2012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791200" y="745336"/>
            <a:ext cx="2971800" cy="1584595"/>
            <a:chOff x="2438400" y="2552700"/>
            <a:chExt cx="4191000" cy="2057400"/>
          </a:xfrm>
        </p:grpSpPr>
        <p:sp>
          <p:nvSpPr>
            <p:cNvPr id="9" name="Hexagon 8"/>
            <p:cNvSpPr/>
            <p:nvPr/>
          </p:nvSpPr>
          <p:spPr>
            <a:xfrm>
              <a:off x="4953000" y="3543300"/>
              <a:ext cx="1219200" cy="381000"/>
            </a:xfrm>
            <a:prstGeom prst="hexagon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2"/>
                  </a:solidFill>
                </a:rPr>
                <a:t>Job 3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10" name="Hexagon 9"/>
            <p:cNvSpPr/>
            <p:nvPr/>
          </p:nvSpPr>
          <p:spPr>
            <a:xfrm>
              <a:off x="2819400" y="3543300"/>
              <a:ext cx="1333964" cy="381000"/>
            </a:xfrm>
            <a:prstGeom prst="hexagon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2"/>
                  </a:solidFill>
                </a:rPr>
                <a:t>Job 5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4572000" y="3924301"/>
              <a:ext cx="2057400" cy="685799"/>
              <a:chOff x="4495800" y="4038601"/>
              <a:chExt cx="2057400" cy="685799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1" name="Hexagon 20"/>
              <p:cNvSpPr/>
              <p:nvPr/>
            </p:nvSpPr>
            <p:spPr>
              <a:xfrm>
                <a:off x="4495800" y="4495800"/>
                <a:ext cx="990600" cy="22860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2"/>
                    </a:solidFill>
                  </a:rPr>
                  <a:t>J 5</a:t>
                </a:r>
                <a:endParaRPr lang="en-US" sz="14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2" name="Hexagon 21"/>
              <p:cNvSpPr/>
              <p:nvPr/>
            </p:nvSpPr>
            <p:spPr>
              <a:xfrm>
                <a:off x="5562600" y="4495800"/>
                <a:ext cx="990600" cy="22860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2"/>
                    </a:solidFill>
                  </a:rPr>
                  <a:t>J 4</a:t>
                </a:r>
                <a:endParaRPr lang="en-US" sz="1400" b="1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23" name="Straight Arrow Connector 22"/>
              <p:cNvCxnSpPr/>
              <p:nvPr/>
            </p:nvCxnSpPr>
            <p:spPr>
              <a:xfrm rot="5400000">
                <a:off x="4914900" y="4076701"/>
                <a:ext cx="457200" cy="381000"/>
              </a:xfrm>
              <a:prstGeom prst="straightConnector1">
                <a:avLst/>
              </a:prstGeom>
              <a:grpFill/>
              <a:ln w="539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 rot="16200000" flipH="1">
                <a:off x="5638800" y="4114801"/>
                <a:ext cx="457200" cy="304800"/>
              </a:xfrm>
              <a:prstGeom prst="straightConnector1">
                <a:avLst/>
              </a:prstGeom>
              <a:grpFill/>
              <a:ln w="539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Hexagon 11"/>
            <p:cNvSpPr/>
            <p:nvPr/>
          </p:nvSpPr>
          <p:spPr>
            <a:xfrm>
              <a:off x="3733800" y="2552700"/>
              <a:ext cx="1447800" cy="457200"/>
            </a:xfrm>
            <a:prstGeom prst="hexagon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2"/>
                  </a:solidFill>
                </a:rPr>
                <a:t>Job </a:t>
              </a:r>
              <a:r>
                <a:rPr lang="en-US" b="1" dirty="0">
                  <a:solidFill>
                    <a:schemeClr val="tx2"/>
                  </a:solidFill>
                </a:rPr>
                <a:t>2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505200" y="3009900"/>
              <a:ext cx="1905000" cy="533400"/>
              <a:chOff x="3352800" y="3124200"/>
              <a:chExt cx="1905000" cy="533400"/>
            </a:xfrm>
            <a:solidFill>
              <a:schemeClr val="accent1">
                <a:lumMod val="20000"/>
                <a:lumOff val="80000"/>
              </a:schemeClr>
            </a:solidFill>
          </p:grpSpPr>
          <p:cxnSp>
            <p:nvCxnSpPr>
              <p:cNvPr id="19" name="Straight Arrow Connector 18"/>
              <p:cNvCxnSpPr/>
              <p:nvPr/>
            </p:nvCxnSpPr>
            <p:spPr>
              <a:xfrm rot="10800000" flipV="1">
                <a:off x="3352800" y="3124200"/>
                <a:ext cx="762000" cy="533400"/>
              </a:xfrm>
              <a:prstGeom prst="straightConnector1">
                <a:avLst/>
              </a:prstGeom>
              <a:grpFill/>
              <a:ln w="539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4572000" y="3124200"/>
                <a:ext cx="685800" cy="533400"/>
              </a:xfrm>
              <a:prstGeom prst="straightConnector1">
                <a:avLst/>
              </a:prstGeom>
              <a:grpFill/>
              <a:ln w="539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2438400" y="3908695"/>
              <a:ext cx="2057400" cy="685799"/>
              <a:chOff x="4495800" y="4038601"/>
              <a:chExt cx="2057400" cy="685799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5" name="Hexagon 14"/>
              <p:cNvSpPr/>
              <p:nvPr/>
            </p:nvSpPr>
            <p:spPr>
              <a:xfrm>
                <a:off x="4495800" y="4495800"/>
                <a:ext cx="990600" cy="22860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2"/>
                    </a:solidFill>
                  </a:rPr>
                  <a:t>J </a:t>
                </a:r>
                <a:r>
                  <a:rPr lang="en-US" sz="1400" b="1" dirty="0">
                    <a:solidFill>
                      <a:schemeClr val="tx2"/>
                    </a:solidFill>
                  </a:rPr>
                  <a:t>3</a:t>
                </a:r>
              </a:p>
            </p:txBody>
          </p:sp>
          <p:sp>
            <p:nvSpPr>
              <p:cNvPr id="16" name="Hexagon 15"/>
              <p:cNvSpPr/>
              <p:nvPr/>
            </p:nvSpPr>
            <p:spPr>
              <a:xfrm>
                <a:off x="5562600" y="4495800"/>
                <a:ext cx="990600" cy="22860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2"/>
                    </a:solidFill>
                  </a:rPr>
                  <a:t>J </a:t>
                </a:r>
                <a:r>
                  <a:rPr lang="en-US" sz="1400" b="1" dirty="0">
                    <a:solidFill>
                      <a:schemeClr val="tx2"/>
                    </a:solidFill>
                  </a:rPr>
                  <a:t>1</a:t>
                </a:r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 rot="5400000">
                <a:off x="4914900" y="4076701"/>
                <a:ext cx="457200" cy="381000"/>
              </a:xfrm>
              <a:prstGeom prst="straightConnector1">
                <a:avLst/>
              </a:prstGeom>
              <a:grpFill/>
              <a:ln w="539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 rot="16200000" flipH="1">
                <a:off x="5638800" y="4114801"/>
                <a:ext cx="457200" cy="304800"/>
              </a:xfrm>
              <a:prstGeom prst="straightConnector1">
                <a:avLst/>
              </a:prstGeom>
              <a:grpFill/>
              <a:ln w="539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oup 24"/>
          <p:cNvGrpSpPr/>
          <p:nvPr/>
        </p:nvGrpSpPr>
        <p:grpSpPr>
          <a:xfrm>
            <a:off x="403538" y="653532"/>
            <a:ext cx="1026622" cy="1676399"/>
            <a:chOff x="3733800" y="2552700"/>
            <a:chExt cx="1447800" cy="2176597"/>
          </a:xfrm>
        </p:grpSpPr>
        <p:sp>
          <p:nvSpPr>
            <p:cNvPr id="26" name="Hexagon 25"/>
            <p:cNvSpPr/>
            <p:nvPr/>
          </p:nvSpPr>
          <p:spPr>
            <a:xfrm>
              <a:off x="3784598" y="3543300"/>
              <a:ext cx="1333964" cy="380999"/>
            </a:xfrm>
            <a:prstGeom prst="hexagon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2"/>
                  </a:solidFill>
                </a:rPr>
                <a:t>Job 5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  <p:sp>
          <p:nvSpPr>
            <p:cNvPr id="27" name="Hexagon 26"/>
            <p:cNvSpPr/>
            <p:nvPr/>
          </p:nvSpPr>
          <p:spPr>
            <a:xfrm>
              <a:off x="3733800" y="2552700"/>
              <a:ext cx="1447800" cy="457200"/>
            </a:xfrm>
            <a:prstGeom prst="hexagon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2"/>
                  </a:solidFill>
                </a:rPr>
                <a:t>Job </a:t>
              </a:r>
              <a:r>
                <a:rPr lang="en-US" b="1" dirty="0">
                  <a:solidFill>
                    <a:schemeClr val="tx2"/>
                  </a:solidFill>
                </a:rPr>
                <a:t>2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4470397" y="3009900"/>
              <a:ext cx="1" cy="533400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3975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3784595" y="3908696"/>
              <a:ext cx="1397002" cy="820601"/>
              <a:chOff x="5841995" y="4038602"/>
              <a:chExt cx="1397002" cy="820601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0" name="Hexagon 29"/>
              <p:cNvSpPr/>
              <p:nvPr/>
            </p:nvSpPr>
            <p:spPr>
              <a:xfrm>
                <a:off x="5841995" y="4511407"/>
                <a:ext cx="1397002" cy="347796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chemeClr val="tx2"/>
                    </a:solidFill>
                  </a:rPr>
                  <a:t>Job 3</a:t>
                </a:r>
                <a:endParaRPr lang="en-US" sz="1600" b="1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6541475" y="4038602"/>
                <a:ext cx="1" cy="457200"/>
              </a:xfrm>
              <a:prstGeom prst="straightConnector1">
                <a:avLst/>
              </a:prstGeom>
              <a:grpFill/>
              <a:ln w="539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Freeform 4"/>
          <p:cNvSpPr/>
          <p:nvPr/>
        </p:nvSpPr>
        <p:spPr>
          <a:xfrm>
            <a:off x="1600200" y="1655011"/>
            <a:ext cx="2133600" cy="1240589"/>
          </a:xfrm>
          <a:custGeom>
            <a:avLst/>
            <a:gdLst>
              <a:gd name="connsiteX0" fmla="*/ 1998618 w 1998618"/>
              <a:gd name="connsiteY0" fmla="*/ 1071155 h 1071155"/>
              <a:gd name="connsiteX1" fmla="*/ 1672046 w 1998618"/>
              <a:gd name="connsiteY1" fmla="*/ 509452 h 1071155"/>
              <a:gd name="connsiteX2" fmla="*/ 836023 w 1998618"/>
              <a:gd name="connsiteY2" fmla="*/ 535578 h 1071155"/>
              <a:gd name="connsiteX3" fmla="*/ 0 w 1998618"/>
              <a:gd name="connsiteY3" fmla="*/ 0 h 1071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8618" h="1071155">
                <a:moveTo>
                  <a:pt x="1998618" y="1071155"/>
                </a:moveTo>
                <a:cubicBezTo>
                  <a:pt x="1932215" y="834935"/>
                  <a:pt x="1865812" y="598715"/>
                  <a:pt x="1672046" y="509452"/>
                </a:cubicBezTo>
                <a:cubicBezTo>
                  <a:pt x="1478280" y="420189"/>
                  <a:pt x="1114697" y="620487"/>
                  <a:pt x="836023" y="535578"/>
                </a:cubicBezTo>
                <a:cubicBezTo>
                  <a:pt x="557349" y="450669"/>
                  <a:pt x="278674" y="225334"/>
                  <a:pt x="0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7458891" y="2521131"/>
            <a:ext cx="732096" cy="925116"/>
          </a:xfrm>
          <a:custGeom>
            <a:avLst/>
            <a:gdLst>
              <a:gd name="connsiteX0" fmla="*/ 0 w 732096"/>
              <a:gd name="connsiteY0" fmla="*/ 901338 h 925116"/>
              <a:gd name="connsiteX1" fmla="*/ 613955 w 732096"/>
              <a:gd name="connsiteY1" fmla="*/ 809898 h 925116"/>
              <a:gd name="connsiteX2" fmla="*/ 731520 w 732096"/>
              <a:gd name="connsiteY2" fmla="*/ 0 h 925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2096" h="925116">
                <a:moveTo>
                  <a:pt x="0" y="901338"/>
                </a:moveTo>
                <a:cubicBezTo>
                  <a:pt x="246017" y="930729"/>
                  <a:pt x="492035" y="960121"/>
                  <a:pt x="613955" y="809898"/>
                </a:cubicBezTo>
                <a:cubicBezTo>
                  <a:pt x="735875" y="659675"/>
                  <a:pt x="733697" y="329837"/>
                  <a:pt x="731520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746760" y="4343400"/>
            <a:ext cx="7482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590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3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600200" y="3352800"/>
            <a:ext cx="5943600" cy="2819400"/>
          </a:xfrm>
          <a:prstGeom prst="rect">
            <a:avLst/>
          </a:prstGeom>
          <a:blipFill dpi="0" rotWithShape="1">
            <a:blip r:embed="rId2">
              <a:alphaModFix amt="26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857179"/>
              </p:ext>
            </p:extLst>
          </p:nvPr>
        </p:nvGraphicFramePr>
        <p:xfrm>
          <a:off x="0" y="1752600"/>
          <a:ext cx="914399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7364"/>
                <a:gridCol w="3845607"/>
                <a:gridCol w="1695629"/>
                <a:gridCol w="12953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2"/>
                          </a:solidFill>
                        </a:rPr>
                        <a:t>Introduction</a:t>
                      </a:r>
                      <a:endParaRPr lang="en-US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Stochastic</a:t>
                      </a:r>
                      <a:r>
                        <a:rPr lang="en-US" baseline="0" dirty="0" smtClean="0">
                          <a:solidFill>
                            <a:schemeClr val="tx2"/>
                          </a:solidFill>
                        </a:rPr>
                        <a:t> Orienteering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2"/>
                          </a:solidFill>
                        </a:rPr>
                        <a:t>Other Applications</a:t>
                      </a:r>
                      <a:r>
                        <a:rPr lang="en-US" b="0" baseline="0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US" b="0" dirty="0" smtClean="0">
                          <a:solidFill>
                            <a:schemeClr val="tx2"/>
                          </a:solidFill>
                        </a:rPr>
                        <a:t>of Framework</a:t>
                      </a:r>
                      <a:endParaRPr lang="en-US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2"/>
                          </a:solidFill>
                        </a:rPr>
                        <a:t>Future Work and Summary</a:t>
                      </a:r>
                      <a:endParaRPr lang="en-US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6B38F-3FD2-425D-A158-688CD6DE5883}" type="datetime1">
              <a:rPr lang="en-US" smtClean="0"/>
              <a:t>2/6/2012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495389"/>
              </p:ext>
            </p:extLst>
          </p:nvPr>
        </p:nvGraphicFramePr>
        <p:xfrm>
          <a:off x="2286000" y="2819400"/>
          <a:ext cx="3886200" cy="2904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/>
              </a:tblGrid>
              <a:tr h="5262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Problem</a:t>
                      </a:r>
                      <a:r>
                        <a:rPr lang="en-US" sz="1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Definition</a:t>
                      </a:r>
                      <a:endParaRPr 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344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Results</a:t>
                      </a:r>
                      <a:endParaRPr 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344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Motivating</a:t>
                      </a:r>
                      <a:r>
                        <a:rPr lang="en-US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our Reduction</a:t>
                      </a:r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6315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Main </a:t>
                      </a:r>
                      <a:r>
                        <a:rPr lang="en-US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Reduction to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Knapsack Orienteering</a:t>
                      </a:r>
                      <a:endParaRPr 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344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Proofs</a:t>
                      </a:r>
                      <a:endParaRPr 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344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Lessons</a:t>
                      </a:r>
                      <a:endParaRPr 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299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Approach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6994-257D-41B2-813D-112574662BCA}" type="datetime1">
              <a:rPr lang="en-US" smtClean="0"/>
              <a:t>2/6/2012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1" name="Rounded Rectangle 10"/>
          <p:cNvSpPr>
            <a:spLocks noChangeAspect="1"/>
          </p:cNvSpPr>
          <p:nvPr/>
        </p:nvSpPr>
        <p:spPr>
          <a:xfrm>
            <a:off x="1295399" y="3612243"/>
            <a:ext cx="2302087" cy="89270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Deterministic Problem (P)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>
            <a:spLocks noChangeAspect="1"/>
          </p:cNvSpPr>
          <p:nvPr/>
        </p:nvSpPr>
        <p:spPr>
          <a:xfrm>
            <a:off x="5326216" y="3612243"/>
            <a:ext cx="2498012" cy="89270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Solve P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>
            <a:spLocks noChangeAspect="1"/>
          </p:cNvSpPr>
          <p:nvPr/>
        </p:nvSpPr>
        <p:spPr>
          <a:xfrm>
            <a:off x="3741546" y="3943896"/>
            <a:ext cx="1346965" cy="328893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4" name="Down Arrow 13"/>
          <p:cNvSpPr>
            <a:spLocks noChangeAspect="1"/>
          </p:cNvSpPr>
          <p:nvPr/>
        </p:nvSpPr>
        <p:spPr>
          <a:xfrm>
            <a:off x="2304138" y="2562003"/>
            <a:ext cx="293881" cy="981640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Down Arrow 14"/>
          <p:cNvSpPr>
            <a:spLocks noChangeAspect="1"/>
          </p:cNvSpPr>
          <p:nvPr/>
        </p:nvSpPr>
        <p:spPr>
          <a:xfrm rot="10800000">
            <a:off x="6400902" y="2544729"/>
            <a:ext cx="293881" cy="998416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ed Rectangle 15"/>
          <p:cNvSpPr>
            <a:spLocks noChangeAspect="1"/>
          </p:cNvSpPr>
          <p:nvPr/>
        </p:nvSpPr>
        <p:spPr>
          <a:xfrm>
            <a:off x="5326216" y="1600200"/>
            <a:ext cx="2498012" cy="89270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Non-Adaptive Algorithm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>
            <a:spLocks noChangeAspect="1"/>
          </p:cNvSpPr>
          <p:nvPr/>
        </p:nvSpPr>
        <p:spPr>
          <a:xfrm>
            <a:off x="1295399" y="1600200"/>
            <a:ext cx="2302087" cy="89270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Adaptive OPT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342" y="5181600"/>
            <a:ext cx="9206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much expertise at solving deterministic optimization problems!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ounded Rectangular Callout 2"/>
          <p:cNvSpPr/>
          <p:nvPr/>
        </p:nvSpPr>
        <p:spPr>
          <a:xfrm>
            <a:off x="46342" y="5181600"/>
            <a:ext cx="9097658" cy="685800"/>
          </a:xfrm>
          <a:prstGeom prst="wedgeRoundRectCallout">
            <a:avLst>
              <a:gd name="adj1" fmla="val -19220"/>
              <a:gd name="adj2" fmla="val -13369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Natural candidate: deterministic version of orienteering itself?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25122" y="2692134"/>
            <a:ext cx="1361078" cy="646331"/>
          </a:xfrm>
          <a:prstGeom prst="rect">
            <a:avLst/>
          </a:prstGeom>
          <a:noFill/>
          <a:ln>
            <a:noFill/>
            <a:beve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Using </a:t>
            </a:r>
          </a:p>
          <a:p>
            <a:pPr algn="ctr"/>
            <a:r>
              <a:rPr lang="en-US" dirty="0" smtClean="0"/>
              <a:t>mean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49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3" grpId="0" animBg="1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Attempt 1: Reduction to </a:t>
            </a:r>
            <a:br>
              <a:rPr lang="en-US" dirty="0" smtClean="0"/>
            </a:br>
            <a:r>
              <a:rPr lang="en-US" dirty="0" smtClean="0"/>
              <a:t>Deterministic Orienteering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0256-6815-4063-9D71-E6C290FEFEA2}" type="datetime1">
              <a:rPr lang="en-US" smtClean="0"/>
              <a:t>2/6/2012</a:t>
            </a:fld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28600" y="2209800"/>
            <a:ext cx="8688977" cy="2133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i) Replace each stochastic job by its </a:t>
            </a:r>
            <a:r>
              <a:rPr lang="en-US" sz="2400" b="1" dirty="0" smtClean="0">
                <a:solidFill>
                  <a:schemeClr val="tx1"/>
                </a:solidFill>
              </a:rPr>
              <a:t>mean wait time</a:t>
            </a: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ii) Find a path of (total length + waiting time) </a:t>
            </a:r>
            <a:r>
              <a:rPr lang="en-US" sz="2400" dirty="0">
                <a:solidFill>
                  <a:schemeClr val="tx1"/>
                </a:solidFill>
              </a:rPr>
              <a:t>at most </a:t>
            </a:r>
            <a:r>
              <a:rPr lang="en-US" sz="2400" dirty="0" smtClean="0">
                <a:solidFill>
                  <a:schemeClr val="tx1"/>
                </a:solidFill>
              </a:rPr>
              <a:t>B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maximize total reward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38739" y="5029200"/>
            <a:ext cx="422192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solidFill>
                  <a:schemeClr val="tx2"/>
                </a:solidFill>
              </a:rPr>
              <a:t>Q: How good is this solution?</a:t>
            </a:r>
            <a:endParaRPr lang="en-US" sz="2600" b="1" dirty="0">
              <a:solidFill>
                <a:schemeClr val="tx2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3124200" y="4648200"/>
            <a:ext cx="5638800" cy="1219200"/>
          </a:xfrm>
          <a:prstGeom prst="wedgeRoundRectCallout">
            <a:avLst>
              <a:gd name="adj1" fmla="val -32025"/>
              <a:gd name="adj2" fmla="val -97143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Deterministic Orienteering Problem</a:t>
            </a:r>
          </a:p>
          <a:p>
            <a:pPr algn="ctr"/>
            <a:r>
              <a:rPr lang="en-US" sz="2000" dirty="0" smtClean="0">
                <a:solidFill>
                  <a:schemeClr val="tx2"/>
                </a:solidFill>
              </a:rPr>
              <a:t>(know good approximation algorithms)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Rounded Rectangular Callout 4"/>
          <p:cNvSpPr/>
          <p:nvPr/>
        </p:nvSpPr>
        <p:spPr>
          <a:xfrm>
            <a:off x="990600" y="4671014"/>
            <a:ext cx="4953000" cy="1178243"/>
          </a:xfrm>
          <a:prstGeom prst="wedgeRoundRectCallout">
            <a:avLst>
              <a:gd name="adj1" fmla="val -34298"/>
              <a:gd name="adj2" fmla="val -77932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Natural Heuristic, </a:t>
            </a:r>
          </a:p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deployed in many OR analyses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05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7" grpId="1" animBg="1"/>
      <p:bldP spid="5" grpId="0" animBg="1"/>
      <p:bldP spid="5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Bad Example for 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229600" cy="4525963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	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445E-E6E0-47B9-9BEE-217F891C57B6}" type="datetime1">
              <a:rPr lang="en-US" smtClean="0"/>
              <a:t>2/6/2012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304800" y="1806684"/>
            <a:ext cx="8382000" cy="2102688"/>
            <a:chOff x="304800" y="3993312"/>
            <a:chExt cx="8382000" cy="2102688"/>
          </a:xfrm>
        </p:grpSpPr>
        <p:pic>
          <p:nvPicPr>
            <p:cNvPr id="6" name="Picture 7" descr="C:\Users\Ravi\AppData\Local\Microsoft\Windows\Temporary Internet Files\Content.IE5\NOENYY4W\MC900382585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4343400"/>
              <a:ext cx="1501774" cy="15017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Straight Connector 6"/>
            <p:cNvCxnSpPr/>
            <p:nvPr/>
          </p:nvCxnSpPr>
          <p:spPr>
            <a:xfrm flipV="1">
              <a:off x="1371600" y="5118462"/>
              <a:ext cx="5867400" cy="1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352800" y="5181600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B-1</a:t>
              </a:r>
              <a:endParaRPr lang="en-US" sz="2400" b="1" dirty="0"/>
            </a:p>
          </p:txBody>
        </p:sp>
        <p:pic>
          <p:nvPicPr>
            <p:cNvPr id="10" name="Picture 3" descr="C:\Users\Ravi\AppData\Local\Microsoft\Windows\Temporary Internet Files\Content.IE5\B6AXY0F3\MC900440380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6362" y="4865346"/>
              <a:ext cx="960438" cy="9604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C:\Users\Ravi\AppData\Local\Microsoft\Windows\Temporary Internet Files\Content.IE5\NOENYY4W\MC900053338[1]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5265" y="5093902"/>
              <a:ext cx="1067690" cy="10020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5" descr="C:\Users\Ravi\AppData\Local\Microsoft\Windows\Temporary Internet Files\Content.IE5\B6AXY0F3\MC900331050[1].w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3310" y="4262008"/>
              <a:ext cx="928325" cy="10144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6" descr="C:\Users\Ravi\AppData\Local\Microsoft\Windows\Temporary Internet Files\Content.IE5\NOENYY4W\MC900383490[1].wm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5881" y="3993312"/>
              <a:ext cx="1040919" cy="1065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TextBox 14"/>
          <p:cNvSpPr txBox="1"/>
          <p:nvPr/>
        </p:nvSpPr>
        <p:spPr>
          <a:xfrm>
            <a:off x="4521752" y="1524000"/>
            <a:ext cx="24710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 smtClean="0"/>
              <a:t>B co-located jobs</a:t>
            </a:r>
          </a:p>
          <a:p>
            <a:pPr algn="ctr"/>
            <a:r>
              <a:rPr lang="en-US" sz="2400" dirty="0" smtClean="0"/>
              <a:t>Wait 0 </a:t>
            </a:r>
            <a:r>
              <a:rPr lang="en-US" sz="2400" dirty="0" err="1" smtClean="0"/>
              <a:t>w.p</a:t>
            </a:r>
            <a:r>
              <a:rPr lang="en-US" sz="2400" dirty="0" smtClean="0"/>
              <a:t> 1 – 1/B</a:t>
            </a:r>
          </a:p>
          <a:p>
            <a:pPr algn="ctr"/>
            <a:r>
              <a:rPr lang="en-US" sz="2400" dirty="0"/>
              <a:t> </a:t>
            </a:r>
            <a:r>
              <a:rPr lang="en-US" sz="2400" dirty="0" smtClean="0"/>
              <a:t>  B </a:t>
            </a:r>
            <a:r>
              <a:rPr lang="en-US" sz="2400" dirty="0" err="1" smtClean="0"/>
              <a:t>w.p</a:t>
            </a:r>
            <a:r>
              <a:rPr lang="en-US" sz="2400" dirty="0" smtClean="0"/>
              <a:t> 1/B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40874" y="3075637"/>
            <a:ext cx="1740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Mean wait 1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4521752" y="4038600"/>
            <a:ext cx="4317448" cy="17294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2400" dirty="0">
                <a:solidFill>
                  <a:schemeClr val="tx2"/>
                </a:solidFill>
              </a:rPr>
              <a:t>Deterministic Instance OPT = </a:t>
            </a:r>
            <a:r>
              <a:rPr lang="en-US" sz="2400" dirty="0" smtClean="0">
                <a:solidFill>
                  <a:schemeClr val="tx2"/>
                </a:solidFill>
              </a:rPr>
              <a:t>2 jobs</a:t>
            </a:r>
            <a:endParaRPr lang="en-US" sz="2400" dirty="0">
              <a:solidFill>
                <a:schemeClr val="tx2"/>
              </a:solidFill>
            </a:endParaRPr>
          </a:p>
          <a:p>
            <a:pPr lvl="1" algn="ctr"/>
            <a:r>
              <a:rPr lang="en-US" sz="2400" dirty="0">
                <a:solidFill>
                  <a:schemeClr val="tx2"/>
                </a:solidFill>
              </a:rPr>
              <a:t>Stochastic Instance OPT </a:t>
            </a:r>
            <a:endParaRPr lang="en-US" sz="2400" dirty="0" smtClean="0">
              <a:solidFill>
                <a:schemeClr val="tx2"/>
              </a:solidFill>
            </a:endParaRPr>
          </a:p>
          <a:p>
            <a:pPr lvl="1" algn="ctr"/>
            <a:r>
              <a:rPr lang="en-US" sz="2400" dirty="0" smtClean="0">
                <a:solidFill>
                  <a:schemeClr val="tx2"/>
                </a:solidFill>
              </a:rPr>
              <a:t>= </a:t>
            </a:r>
            <a:r>
              <a:rPr lang="el-GR" sz="2400" dirty="0">
                <a:solidFill>
                  <a:schemeClr val="tx2"/>
                </a:solidFill>
                <a:latin typeface="Cambria Math"/>
                <a:ea typeface="Cambria Math"/>
              </a:rPr>
              <a:t>Ω</a:t>
            </a:r>
            <a:r>
              <a:rPr lang="en-US" sz="2400" dirty="0">
                <a:solidFill>
                  <a:schemeClr val="tx2"/>
                </a:solidFill>
                <a:ea typeface="Cambria Math"/>
              </a:rPr>
              <a:t>(B) </a:t>
            </a:r>
            <a:r>
              <a:rPr lang="en-US" sz="2400" dirty="0" smtClean="0">
                <a:solidFill>
                  <a:schemeClr val="tx2"/>
                </a:solidFill>
                <a:ea typeface="Cambria Math"/>
              </a:rPr>
              <a:t>jobs</a:t>
            </a:r>
            <a:endParaRPr lang="en-US" sz="16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Rounded Rectangular Callout 4"/>
          <p:cNvSpPr/>
          <p:nvPr/>
        </p:nvSpPr>
        <p:spPr>
          <a:xfrm>
            <a:off x="762000" y="1295400"/>
            <a:ext cx="3380647" cy="1236278"/>
          </a:xfrm>
          <a:prstGeom prst="wedgeRoundRectCallout">
            <a:avLst>
              <a:gd name="adj1" fmla="val 64695"/>
              <a:gd name="adj2" fmla="val 35788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Deterministic instance encodes mean, </a:t>
            </a:r>
          </a:p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but not </a:t>
            </a:r>
            <a:r>
              <a:rPr lang="en-US" sz="2400" b="1" dirty="0" smtClean="0">
                <a:solidFill>
                  <a:schemeClr val="tx2"/>
                </a:solidFill>
              </a:rPr>
              <a:t>“variance”</a:t>
            </a:r>
            <a:r>
              <a:rPr lang="en-US" sz="2400" dirty="0" smtClean="0">
                <a:solidFill>
                  <a:schemeClr val="tx2"/>
                </a:solidFill>
              </a:rPr>
              <a:t>! </a:t>
            </a:r>
            <a:r>
              <a:rPr lang="en-US" sz="2400" dirty="0" smtClean="0">
                <a:solidFill>
                  <a:schemeClr val="tx2"/>
                </a:solidFill>
                <a:sym typeface="Wingdings" pitchFamily="2" charset="2"/>
              </a:rPr>
              <a:t></a:t>
            </a:r>
            <a:endParaRPr lang="en-US" sz="2400" dirty="0">
              <a:solidFill>
                <a:schemeClr val="tx2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110343" y="3304903"/>
            <a:ext cx="1162594" cy="2455817"/>
            <a:chOff x="1110343" y="3304903"/>
            <a:chExt cx="1162594" cy="2455817"/>
          </a:xfrm>
        </p:grpSpPr>
        <p:sp>
          <p:nvSpPr>
            <p:cNvPr id="18" name="Freeform 17"/>
            <p:cNvSpPr/>
            <p:nvPr/>
          </p:nvSpPr>
          <p:spPr>
            <a:xfrm>
              <a:off x="1110343" y="3304903"/>
              <a:ext cx="1162594" cy="2455817"/>
            </a:xfrm>
            <a:custGeom>
              <a:avLst/>
              <a:gdLst>
                <a:gd name="connsiteX0" fmla="*/ 0 w 1162594"/>
                <a:gd name="connsiteY0" fmla="*/ 0 h 2455817"/>
                <a:gd name="connsiteX1" fmla="*/ 718457 w 1162594"/>
                <a:gd name="connsiteY1" fmla="*/ 483326 h 2455817"/>
                <a:gd name="connsiteX2" fmla="*/ 52251 w 1162594"/>
                <a:gd name="connsiteY2" fmla="*/ 1188720 h 2455817"/>
                <a:gd name="connsiteX3" fmla="*/ 1018903 w 1162594"/>
                <a:gd name="connsiteY3" fmla="*/ 1528354 h 2455817"/>
                <a:gd name="connsiteX4" fmla="*/ 457200 w 1162594"/>
                <a:gd name="connsiteY4" fmla="*/ 2103120 h 2455817"/>
                <a:gd name="connsiteX5" fmla="*/ 1162594 w 1162594"/>
                <a:gd name="connsiteY5" fmla="*/ 2455817 h 2455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2594" h="2455817">
                  <a:moveTo>
                    <a:pt x="0" y="0"/>
                  </a:moveTo>
                  <a:cubicBezTo>
                    <a:pt x="354874" y="142603"/>
                    <a:pt x="709749" y="285206"/>
                    <a:pt x="718457" y="483326"/>
                  </a:cubicBezTo>
                  <a:cubicBezTo>
                    <a:pt x="727165" y="681446"/>
                    <a:pt x="2177" y="1014549"/>
                    <a:pt x="52251" y="1188720"/>
                  </a:cubicBezTo>
                  <a:cubicBezTo>
                    <a:pt x="102325" y="1362891"/>
                    <a:pt x="951412" y="1375954"/>
                    <a:pt x="1018903" y="1528354"/>
                  </a:cubicBezTo>
                  <a:cubicBezTo>
                    <a:pt x="1086394" y="1680754"/>
                    <a:pt x="433252" y="1948543"/>
                    <a:pt x="457200" y="2103120"/>
                  </a:cubicBezTo>
                  <a:cubicBezTo>
                    <a:pt x="481148" y="2257697"/>
                    <a:pt x="1162594" y="2455817"/>
                    <a:pt x="1162594" y="2455817"/>
                  </a:cubicBezTo>
                </a:path>
              </a:pathLst>
            </a:custGeom>
            <a:noFill/>
            <a:ln w="508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524000" y="4100960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B-1</a:t>
              </a:r>
              <a:endParaRPr lang="en-US" sz="2400" b="1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981200" y="5486400"/>
            <a:ext cx="15594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Jobs of </a:t>
            </a:r>
          </a:p>
          <a:p>
            <a:pPr algn="ctr"/>
            <a:r>
              <a:rPr lang="en-US" sz="2000" dirty="0" smtClean="0"/>
              <a:t>deterministic</a:t>
            </a:r>
          </a:p>
          <a:p>
            <a:pPr algn="ctr"/>
            <a:r>
              <a:rPr lang="en-US" sz="2000" dirty="0" smtClean="0"/>
              <a:t> wait time ½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85205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8" grpId="0" uiExpand="1" build="allAtOnce" animBg="1"/>
      <p:bldP spid="5" grpId="0" animBg="1"/>
      <p:bldP spid="2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Knowing OPT better to </a:t>
            </a:r>
            <a:r>
              <a:rPr lang="en-US" dirty="0"/>
              <a:t>C</a:t>
            </a:r>
            <a:r>
              <a:rPr lang="en-US" dirty="0" smtClean="0"/>
              <a:t>ontrol Variance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Suppose OPT </a:t>
            </a:r>
            <a:r>
              <a:rPr lang="en-US" b="1" dirty="0" smtClean="0"/>
              <a:t>always</a:t>
            </a:r>
            <a:r>
              <a:rPr lang="en-US" dirty="0" smtClean="0"/>
              <a:t> travels for T* units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It is always solving side knapsack with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budget B-T*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Should </a:t>
            </a:r>
            <a:r>
              <a:rPr lang="en-US" b="1" dirty="0" smtClean="0">
                <a:solidFill>
                  <a:schemeClr val="tx2"/>
                </a:solidFill>
              </a:rPr>
              <a:t>truncate all </a:t>
            </a:r>
            <a:r>
              <a:rPr lang="en-US" dirty="0" smtClean="0">
                <a:solidFill>
                  <a:schemeClr val="tx2"/>
                </a:solidFill>
              </a:rPr>
              <a:t>size distributions </a:t>
            </a:r>
            <a:r>
              <a:rPr lang="en-US" b="1" dirty="0" smtClean="0">
                <a:solidFill>
                  <a:schemeClr val="tx2"/>
                </a:solidFill>
              </a:rPr>
              <a:t>at B-T* 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 point supporting larger sizes, no profit anyway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et much better control over the variance!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AF513-BF10-4C1C-BC66-82BB64F2C449}" type="datetime1">
              <a:rPr lang="en-US" smtClean="0"/>
              <a:t>2/6/2012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810" y="5181600"/>
            <a:ext cx="4418990" cy="0"/>
          </a:xfrm>
          <a:prstGeom prst="line">
            <a:avLst/>
          </a:prstGeom>
          <a:ln w="635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249705" y="514933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T*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933357" y="514933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1944757" y="4996934"/>
            <a:ext cx="2627243" cy="369332"/>
          </a:xfrm>
          <a:prstGeom prst="rect">
            <a:avLst/>
          </a:prstGeom>
          <a:solidFill>
            <a:schemeClr val="bg2">
              <a:lumMod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561115" y="5290066"/>
            <a:ext cx="1529497" cy="348734"/>
            <a:chOff x="4561115" y="5181600"/>
            <a:chExt cx="1529497" cy="348734"/>
          </a:xfrm>
        </p:grpSpPr>
        <p:sp>
          <p:nvSpPr>
            <p:cNvPr id="11" name="Rectangle 10"/>
            <p:cNvSpPr/>
            <p:nvPr/>
          </p:nvSpPr>
          <p:spPr>
            <a:xfrm>
              <a:off x="4561115" y="5181600"/>
              <a:ext cx="696686" cy="348734"/>
            </a:xfrm>
            <a:prstGeom prst="rect">
              <a:avLst/>
            </a:prstGeom>
            <a:solidFill>
              <a:schemeClr val="accent3">
                <a:lumMod val="75000"/>
                <a:alpha val="6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257800" y="5181600"/>
              <a:ext cx="266700" cy="348734"/>
            </a:xfrm>
            <a:prstGeom prst="rect">
              <a:avLst/>
            </a:prstGeom>
            <a:solidFill>
              <a:schemeClr val="tx2">
                <a:lumMod val="75000"/>
                <a:alpha val="6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24500" y="5181600"/>
              <a:ext cx="566112" cy="348734"/>
            </a:xfrm>
            <a:prstGeom prst="rect">
              <a:avLst/>
            </a:prstGeom>
            <a:solidFill>
              <a:schemeClr val="accent2">
                <a:lumMod val="75000"/>
                <a:alpha val="6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572000" y="5747266"/>
            <a:ext cx="1524000" cy="348734"/>
            <a:chOff x="4572000" y="5638800"/>
            <a:chExt cx="1524000" cy="348734"/>
          </a:xfrm>
        </p:grpSpPr>
        <p:sp>
          <p:nvSpPr>
            <p:cNvPr id="14" name="Rectangle 13"/>
            <p:cNvSpPr/>
            <p:nvPr/>
          </p:nvSpPr>
          <p:spPr>
            <a:xfrm>
              <a:off x="4572000" y="5638800"/>
              <a:ext cx="952500" cy="348734"/>
            </a:xfrm>
            <a:prstGeom prst="rect">
              <a:avLst/>
            </a:prstGeom>
            <a:solidFill>
              <a:schemeClr val="accent3">
                <a:lumMod val="75000"/>
                <a:alpha val="6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529888" y="5638800"/>
              <a:ext cx="566112" cy="348734"/>
            </a:xfrm>
            <a:prstGeom prst="rect">
              <a:avLst/>
            </a:prstGeom>
            <a:solidFill>
              <a:schemeClr val="accent2">
                <a:lumMod val="75000"/>
                <a:alpha val="6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4571999" y="4680466"/>
            <a:ext cx="1361357" cy="348734"/>
          </a:xfrm>
          <a:prstGeom prst="rect">
            <a:avLst/>
          </a:prstGeom>
          <a:solidFill>
            <a:schemeClr val="accent3">
              <a:lumMod val="7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6705600" y="4528066"/>
            <a:ext cx="1760135" cy="1567934"/>
            <a:chOff x="6705600" y="4419600"/>
            <a:chExt cx="1760135" cy="1567934"/>
          </a:xfrm>
        </p:grpSpPr>
        <p:sp>
          <p:nvSpPr>
            <p:cNvPr id="22" name="Right Brace 21"/>
            <p:cNvSpPr/>
            <p:nvPr/>
          </p:nvSpPr>
          <p:spPr>
            <a:xfrm>
              <a:off x="6705600" y="4419600"/>
              <a:ext cx="304800" cy="1567934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010400" y="4724400"/>
              <a:ext cx="145533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2"/>
                  </a:solidFill>
                </a:rPr>
                <a:t>different</a:t>
              </a:r>
            </a:p>
            <a:p>
              <a:pPr algn="ctr"/>
              <a:r>
                <a:rPr lang="en-US" b="1" dirty="0" smtClean="0">
                  <a:solidFill>
                    <a:schemeClr val="tx2"/>
                  </a:solidFill>
                </a:rPr>
                <a:t>sample paths</a:t>
              </a:r>
            </a:p>
            <a:p>
              <a:pPr algn="ctr"/>
              <a:r>
                <a:rPr lang="en-US" b="1" dirty="0" smtClean="0">
                  <a:solidFill>
                    <a:schemeClr val="tx2"/>
                  </a:solidFill>
                </a:rPr>
                <a:t>In OPT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55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0" grpId="1" animBg="1"/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Fixing the problematic case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85C5-0F5A-4ED4-9F9B-0931A10C2F2E}" type="datetime1">
              <a:rPr lang="en-US" smtClean="0"/>
              <a:t>2/6/2012</a:t>
            </a:fld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04800" y="2350264"/>
            <a:ext cx="8382000" cy="2102688"/>
            <a:chOff x="304800" y="3993312"/>
            <a:chExt cx="8382000" cy="2102688"/>
          </a:xfrm>
        </p:grpSpPr>
        <p:pic>
          <p:nvPicPr>
            <p:cNvPr id="6" name="Picture 7" descr="C:\Users\Ravi\AppData\Local\Microsoft\Windows\Temporary Internet Files\Content.IE5\NOENYY4W\MC900382585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4343400"/>
              <a:ext cx="1501774" cy="15017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Straight Connector 6"/>
            <p:cNvCxnSpPr/>
            <p:nvPr/>
          </p:nvCxnSpPr>
          <p:spPr>
            <a:xfrm flipV="1">
              <a:off x="1371600" y="5118462"/>
              <a:ext cx="5867400" cy="1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352800" y="5181600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B-1</a:t>
              </a:r>
              <a:endParaRPr lang="en-US" sz="2400" b="1" dirty="0"/>
            </a:p>
          </p:txBody>
        </p:sp>
        <p:pic>
          <p:nvPicPr>
            <p:cNvPr id="10" name="Picture 3" descr="C:\Users\Ravi\AppData\Local\Microsoft\Windows\Temporary Internet Files\Content.IE5\B6AXY0F3\MC900440380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6362" y="4865346"/>
              <a:ext cx="960438" cy="9604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C:\Users\Ravi\AppData\Local\Microsoft\Windows\Temporary Internet Files\Content.IE5\NOENYY4W\MC900053338[1]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5265" y="5093902"/>
              <a:ext cx="1067690" cy="10020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5" descr="C:\Users\Ravi\AppData\Local\Microsoft\Windows\Temporary Internet Files\Content.IE5\B6AXY0F3\MC900331050[1].w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3310" y="4262008"/>
              <a:ext cx="928325" cy="10144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6" descr="C:\Users\Ravi\AppData\Local\Microsoft\Windows\Temporary Internet Files\Content.IE5\NOENYY4W\MC900383490[1].wm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5881" y="3993312"/>
              <a:ext cx="1040919" cy="1065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TextBox 14"/>
          <p:cNvSpPr txBox="1"/>
          <p:nvPr/>
        </p:nvSpPr>
        <p:spPr>
          <a:xfrm>
            <a:off x="4521752" y="2067580"/>
            <a:ext cx="2471061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 smtClean="0"/>
              <a:t>B co-located jobs</a:t>
            </a:r>
          </a:p>
          <a:p>
            <a:pPr algn="ctr"/>
            <a:r>
              <a:rPr lang="en-US" sz="2400" dirty="0" smtClean="0"/>
              <a:t>Wait 0 </a:t>
            </a:r>
            <a:r>
              <a:rPr lang="en-US" sz="2400" dirty="0" err="1" smtClean="0"/>
              <a:t>w.p</a:t>
            </a:r>
            <a:r>
              <a:rPr lang="en-US" sz="2400" dirty="0" smtClean="0"/>
              <a:t> 1 – 1/B</a:t>
            </a:r>
          </a:p>
          <a:p>
            <a:pPr algn="ctr"/>
            <a:r>
              <a:rPr lang="en-US" sz="2400" dirty="0"/>
              <a:t> </a:t>
            </a:r>
            <a:r>
              <a:rPr lang="en-US" sz="2400" dirty="0" smtClean="0"/>
              <a:t>   B </a:t>
            </a:r>
            <a:r>
              <a:rPr lang="en-US" sz="2400" dirty="0" err="1" smtClean="0"/>
              <a:t>w.p</a:t>
            </a:r>
            <a:r>
              <a:rPr lang="en-US" sz="2400" dirty="0" smtClean="0"/>
              <a:t> 1/B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26280" y="2067580"/>
            <a:ext cx="2471061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 smtClean="0"/>
              <a:t>B co-located jobs</a:t>
            </a:r>
          </a:p>
          <a:p>
            <a:pPr algn="ctr"/>
            <a:r>
              <a:rPr lang="en-US" sz="2400" dirty="0" smtClean="0"/>
              <a:t>Wait 0 </a:t>
            </a:r>
            <a:r>
              <a:rPr lang="en-US" sz="2400" dirty="0" err="1" smtClean="0"/>
              <a:t>w.p</a:t>
            </a:r>
            <a:r>
              <a:rPr lang="en-US" sz="2400" dirty="0" smtClean="0"/>
              <a:t> 1 – 1/B</a:t>
            </a:r>
          </a:p>
          <a:p>
            <a:pPr algn="ctr"/>
            <a:r>
              <a:rPr lang="en-US" sz="2400" b="1" dirty="0"/>
              <a:t> </a:t>
            </a:r>
            <a:r>
              <a:rPr lang="en-US" sz="2400" b="1" dirty="0" smtClean="0"/>
              <a:t>   1 </a:t>
            </a:r>
            <a:r>
              <a:rPr lang="en-US" sz="2400" b="1" dirty="0" err="1" smtClean="0"/>
              <a:t>w.p</a:t>
            </a:r>
            <a:r>
              <a:rPr lang="en-US" sz="2400" b="1" dirty="0" smtClean="0"/>
              <a:t> 1/B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17074" y="3619217"/>
            <a:ext cx="174092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Mean wait 1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4822596" y="3581400"/>
            <a:ext cx="211160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New Mean 1/B</a:t>
            </a:r>
            <a:endParaRPr lang="en-US" sz="2400" b="1" dirty="0"/>
          </a:p>
        </p:txBody>
      </p:sp>
      <p:sp>
        <p:nvSpPr>
          <p:cNvPr id="1047" name="Oval 1046"/>
          <p:cNvSpPr/>
          <p:nvPr/>
        </p:nvSpPr>
        <p:spPr>
          <a:xfrm>
            <a:off x="4241472" y="2448690"/>
            <a:ext cx="2921328" cy="185186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ular Callout 22"/>
          <p:cNvSpPr/>
          <p:nvPr/>
        </p:nvSpPr>
        <p:spPr>
          <a:xfrm>
            <a:off x="304800" y="1295400"/>
            <a:ext cx="4000500" cy="924580"/>
          </a:xfrm>
          <a:prstGeom prst="wedgeRoundRectCallout">
            <a:avLst>
              <a:gd name="adj1" fmla="val 53943"/>
              <a:gd name="adj2" fmla="val 14650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</a:rPr>
              <a:t>T* = B-1, </a:t>
            </a:r>
          </a:p>
          <a:p>
            <a:pPr algn="ctr"/>
            <a:r>
              <a:rPr lang="en-US" sz="3200" dirty="0" smtClean="0">
                <a:solidFill>
                  <a:schemeClr val="tx2"/>
                </a:solidFill>
              </a:rPr>
              <a:t>So truncate at </a:t>
            </a:r>
            <a:r>
              <a:rPr lang="en-US" sz="3200" b="1" dirty="0" smtClean="0">
                <a:solidFill>
                  <a:schemeClr val="tx2"/>
                </a:solidFill>
              </a:rPr>
              <a:t>1</a:t>
            </a:r>
            <a:endParaRPr lang="en-US" sz="3200" b="1" dirty="0">
              <a:solidFill>
                <a:schemeClr val="tx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7200" y="4963180"/>
            <a:ext cx="8173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Now the deterministic instance has good total reward..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0" y="5562600"/>
            <a:ext cx="72778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</a:rPr>
              <a:t>Q: Is there a single good truncation threshold?</a:t>
            </a:r>
          </a:p>
        </p:txBody>
      </p:sp>
    </p:spTree>
    <p:extLst>
      <p:ext uri="{BB962C8B-B14F-4D97-AF65-F5344CB8AC3E}">
        <p14:creationId xmlns:p14="http://schemas.microsoft.com/office/powerpoint/2010/main" val="422446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1047" grpId="0" animBg="1"/>
      <p:bldP spid="23" grpId="0" animBg="1"/>
      <p:bldP spid="25" grpId="0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the problematic case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6994-257D-41B2-813D-112574662BCA}" type="datetime1">
              <a:rPr lang="en-US" smtClean="0"/>
              <a:t>2/6/2012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Content Placeholder 6"/>
          <p:cNvSpPr txBox="1">
            <a:spLocks noGrp="1"/>
          </p:cNvSpPr>
          <p:nvPr>
            <p:ph idx="1"/>
          </p:nvPr>
        </p:nvSpPr>
        <p:spPr>
          <a:xfrm>
            <a:off x="457200" y="2590800"/>
            <a:ext cx="8269686" cy="148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r">
              <a:buNone/>
            </a:pP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when we don’t kno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 OPT’s structure well enough</a:t>
            </a:r>
          </a:p>
          <a:p>
            <a:pPr marL="0" indent="0" algn="r">
              <a:buNone/>
            </a:pPr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(recall OPT is an adaptive decision tree)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426822" y="4114800"/>
            <a:ext cx="2364378" cy="2116183"/>
            <a:chOff x="4898571" y="4258491"/>
            <a:chExt cx="2364378" cy="2116183"/>
          </a:xfrm>
        </p:grpSpPr>
        <p:sp>
          <p:nvSpPr>
            <p:cNvPr id="8" name="Freeform 7"/>
            <p:cNvSpPr/>
            <p:nvPr/>
          </p:nvSpPr>
          <p:spPr>
            <a:xfrm>
              <a:off x="4898571" y="4258491"/>
              <a:ext cx="836023" cy="1724298"/>
            </a:xfrm>
            <a:custGeom>
              <a:avLst/>
              <a:gdLst>
                <a:gd name="connsiteX0" fmla="*/ 836023 w 836023"/>
                <a:gd name="connsiteY0" fmla="*/ 0 h 1724298"/>
                <a:gd name="connsiteX1" fmla="*/ 431075 w 836023"/>
                <a:gd name="connsiteY1" fmla="*/ 418012 h 1724298"/>
                <a:gd name="connsiteX2" fmla="*/ 770709 w 836023"/>
                <a:gd name="connsiteY2" fmla="*/ 914400 h 1724298"/>
                <a:gd name="connsiteX3" fmla="*/ 535578 w 836023"/>
                <a:gd name="connsiteY3" fmla="*/ 1175658 h 1724298"/>
                <a:gd name="connsiteX4" fmla="*/ 235132 w 836023"/>
                <a:gd name="connsiteY4" fmla="*/ 1463040 h 1724298"/>
                <a:gd name="connsiteX5" fmla="*/ 0 w 836023"/>
                <a:gd name="connsiteY5" fmla="*/ 1724298 h 172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6023" h="1724298">
                  <a:moveTo>
                    <a:pt x="836023" y="0"/>
                  </a:moveTo>
                  <a:cubicBezTo>
                    <a:pt x="638992" y="132806"/>
                    <a:pt x="441961" y="265612"/>
                    <a:pt x="431075" y="418012"/>
                  </a:cubicBezTo>
                  <a:cubicBezTo>
                    <a:pt x="420189" y="570412"/>
                    <a:pt x="753292" y="788126"/>
                    <a:pt x="770709" y="914400"/>
                  </a:cubicBezTo>
                  <a:cubicBezTo>
                    <a:pt x="788126" y="1040674"/>
                    <a:pt x="624841" y="1084218"/>
                    <a:pt x="535578" y="1175658"/>
                  </a:cubicBezTo>
                  <a:cubicBezTo>
                    <a:pt x="446315" y="1267098"/>
                    <a:pt x="324395" y="1371600"/>
                    <a:pt x="235132" y="1463040"/>
                  </a:cubicBezTo>
                  <a:cubicBezTo>
                    <a:pt x="145869" y="1554480"/>
                    <a:pt x="72934" y="1639389"/>
                    <a:pt x="0" y="1724298"/>
                  </a:cubicBezTo>
                </a:path>
              </a:pathLst>
            </a:custGeom>
            <a:noFill/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5721531" y="4271554"/>
              <a:ext cx="1541418" cy="2103120"/>
            </a:xfrm>
            <a:custGeom>
              <a:avLst/>
              <a:gdLst>
                <a:gd name="connsiteX0" fmla="*/ 0 w 1541418"/>
                <a:gd name="connsiteY0" fmla="*/ 0 h 2103120"/>
                <a:gd name="connsiteX1" fmla="*/ 535578 w 1541418"/>
                <a:gd name="connsiteY1" fmla="*/ 365760 h 2103120"/>
                <a:gd name="connsiteX2" fmla="*/ 404949 w 1541418"/>
                <a:gd name="connsiteY2" fmla="*/ 613955 h 2103120"/>
                <a:gd name="connsiteX3" fmla="*/ 901338 w 1541418"/>
                <a:gd name="connsiteY3" fmla="*/ 862149 h 2103120"/>
                <a:gd name="connsiteX4" fmla="*/ 666206 w 1541418"/>
                <a:gd name="connsiteY4" fmla="*/ 1502229 h 2103120"/>
                <a:gd name="connsiteX5" fmla="*/ 1541418 w 1541418"/>
                <a:gd name="connsiteY5" fmla="*/ 2103120 h 2103120"/>
                <a:gd name="connsiteX6" fmla="*/ 1541418 w 1541418"/>
                <a:gd name="connsiteY6" fmla="*/ 2103120 h 2103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1418" h="2103120">
                  <a:moveTo>
                    <a:pt x="0" y="0"/>
                  </a:moveTo>
                  <a:cubicBezTo>
                    <a:pt x="234043" y="131717"/>
                    <a:pt x="468087" y="263434"/>
                    <a:pt x="535578" y="365760"/>
                  </a:cubicBezTo>
                  <a:cubicBezTo>
                    <a:pt x="603070" y="468086"/>
                    <a:pt x="343989" y="531224"/>
                    <a:pt x="404949" y="613955"/>
                  </a:cubicBezTo>
                  <a:cubicBezTo>
                    <a:pt x="465909" y="696686"/>
                    <a:pt x="857795" y="714103"/>
                    <a:pt x="901338" y="862149"/>
                  </a:cubicBezTo>
                  <a:cubicBezTo>
                    <a:pt x="944881" y="1010195"/>
                    <a:pt x="559526" y="1295401"/>
                    <a:pt x="666206" y="1502229"/>
                  </a:cubicBezTo>
                  <a:cubicBezTo>
                    <a:pt x="772886" y="1709057"/>
                    <a:pt x="1541418" y="2103120"/>
                    <a:pt x="1541418" y="2103120"/>
                  </a:cubicBezTo>
                  <a:lnTo>
                    <a:pt x="1541418" y="2103120"/>
                  </a:lnTo>
                </a:path>
              </a:pathLst>
            </a:custGeom>
            <a:noFill/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5643154" y="5133703"/>
              <a:ext cx="293432" cy="404948"/>
            </a:xfrm>
            <a:custGeom>
              <a:avLst/>
              <a:gdLst>
                <a:gd name="connsiteX0" fmla="*/ 0 w 293432"/>
                <a:gd name="connsiteY0" fmla="*/ 0 h 404948"/>
                <a:gd name="connsiteX1" fmla="*/ 274320 w 293432"/>
                <a:gd name="connsiteY1" fmla="*/ 143691 h 404948"/>
                <a:gd name="connsiteX2" fmla="*/ 248195 w 293432"/>
                <a:gd name="connsiteY2" fmla="*/ 404948 h 404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3432" h="404948">
                  <a:moveTo>
                    <a:pt x="0" y="0"/>
                  </a:moveTo>
                  <a:cubicBezTo>
                    <a:pt x="116477" y="38100"/>
                    <a:pt x="232954" y="76200"/>
                    <a:pt x="274320" y="143691"/>
                  </a:cubicBezTo>
                  <a:cubicBezTo>
                    <a:pt x="315686" y="211182"/>
                    <a:pt x="281940" y="308065"/>
                    <a:pt x="248195" y="404948"/>
                  </a:cubicBezTo>
                </a:path>
              </a:pathLst>
            </a:custGeom>
            <a:noFill/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6622869" y="5107577"/>
              <a:ext cx="619636" cy="757646"/>
            </a:xfrm>
            <a:custGeom>
              <a:avLst/>
              <a:gdLst>
                <a:gd name="connsiteX0" fmla="*/ 0 w 619636"/>
                <a:gd name="connsiteY0" fmla="*/ 0 h 757646"/>
                <a:gd name="connsiteX1" fmla="*/ 365760 w 619636"/>
                <a:gd name="connsiteY1" fmla="*/ 352697 h 757646"/>
                <a:gd name="connsiteX2" fmla="*/ 600891 w 619636"/>
                <a:gd name="connsiteY2" fmla="*/ 404949 h 757646"/>
                <a:gd name="connsiteX3" fmla="*/ 587828 w 619636"/>
                <a:gd name="connsiteY3" fmla="*/ 757646 h 757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9636" h="757646">
                  <a:moveTo>
                    <a:pt x="0" y="0"/>
                  </a:moveTo>
                  <a:cubicBezTo>
                    <a:pt x="132806" y="142603"/>
                    <a:pt x="265612" y="285206"/>
                    <a:pt x="365760" y="352697"/>
                  </a:cubicBezTo>
                  <a:cubicBezTo>
                    <a:pt x="465909" y="420189"/>
                    <a:pt x="563880" y="337458"/>
                    <a:pt x="600891" y="404949"/>
                  </a:cubicBezTo>
                  <a:cubicBezTo>
                    <a:pt x="637902" y="472440"/>
                    <a:pt x="612865" y="615043"/>
                    <a:pt x="587828" y="757646"/>
                  </a:cubicBezTo>
                </a:path>
              </a:pathLst>
            </a:custGeom>
            <a:noFill/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762000" y="5562600"/>
            <a:ext cx="72778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</a:rPr>
              <a:t>Q: Is there a single good truncation threshold?</a:t>
            </a:r>
          </a:p>
        </p:txBody>
      </p:sp>
    </p:spTree>
    <p:extLst>
      <p:ext uri="{BB962C8B-B14F-4D97-AF65-F5344CB8AC3E}">
        <p14:creationId xmlns:p14="http://schemas.microsoft.com/office/powerpoint/2010/main" val="170554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44444E-6 L 0.00208 -0.51598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25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Yes there is!</a:t>
            </a:r>
            <a:br>
              <a:rPr lang="en-US" dirty="0" smtClean="0"/>
            </a:br>
            <a:r>
              <a:rPr lang="en-US" sz="3600" dirty="0" smtClean="0"/>
              <a:t>(and here’s how we find it)</a:t>
            </a:r>
            <a:endParaRPr lang="en-US" sz="3600" dirty="0"/>
          </a:p>
        </p:txBody>
      </p:sp>
      <p:sp>
        <p:nvSpPr>
          <p:cNvPr id="4" name="Rounded Rectangle 3"/>
          <p:cNvSpPr/>
          <p:nvPr/>
        </p:nvSpPr>
        <p:spPr>
          <a:xfrm>
            <a:off x="609600" y="2819400"/>
            <a:ext cx="7696200" cy="990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</a:rPr>
              <a:t>Try all possible truncation values!</a:t>
            </a:r>
            <a:endParaRPr lang="en-US" sz="3200" b="1" dirty="0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E186F-93B7-4644-9E58-6F692848040D}" type="datetime1">
              <a:rPr lang="en-US" smtClean="0"/>
              <a:t>2/6/2012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8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600200" y="3352800"/>
            <a:ext cx="5943600" cy="2819400"/>
          </a:xfrm>
          <a:prstGeom prst="rect">
            <a:avLst/>
          </a:prstGeom>
          <a:blipFill dpi="0" rotWithShape="1">
            <a:blip r:embed="rId2">
              <a:alphaModFix amt="26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976728"/>
              </p:ext>
            </p:extLst>
          </p:nvPr>
        </p:nvGraphicFramePr>
        <p:xfrm>
          <a:off x="0" y="1752600"/>
          <a:ext cx="914399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7364"/>
                <a:gridCol w="3845607"/>
                <a:gridCol w="1695629"/>
                <a:gridCol w="12953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Introduction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2"/>
                          </a:solidFill>
                        </a:rPr>
                        <a:t>Stochastic</a:t>
                      </a:r>
                      <a:r>
                        <a:rPr lang="en-US" b="0" baseline="0" dirty="0" smtClean="0">
                          <a:solidFill>
                            <a:schemeClr val="tx2"/>
                          </a:solidFill>
                        </a:rPr>
                        <a:t> Orienteering</a:t>
                      </a:r>
                      <a:endParaRPr lang="en-US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2"/>
                          </a:solidFill>
                        </a:rPr>
                        <a:t>Other Applications of Framework</a:t>
                      </a:r>
                      <a:endParaRPr lang="en-US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2"/>
                          </a:solidFill>
                        </a:rPr>
                        <a:t>Future Work and Summary</a:t>
                      </a:r>
                      <a:endParaRPr lang="en-US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342023"/>
              </p:ext>
            </p:extLst>
          </p:nvPr>
        </p:nvGraphicFramePr>
        <p:xfrm>
          <a:off x="0" y="2819400"/>
          <a:ext cx="2286000" cy="1414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</a:tblGrid>
              <a:tr h="5334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Model</a:t>
                      </a:r>
                      <a:r>
                        <a:rPr lang="en-US" sz="1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Studied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4403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Focus Problems</a:t>
                      </a:r>
                      <a:endParaRPr 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403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Our</a:t>
                      </a:r>
                      <a:r>
                        <a:rPr lang="en-US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Main Results</a:t>
                      </a:r>
                      <a:endParaRPr 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6B38F-3FD2-425D-A158-688CD6DE5883}" type="datetime1">
              <a:rPr lang="en-US" smtClean="0"/>
              <a:t>2/6/2012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AutoShape 2" descr="https://mail-attachment.googleusercontent.com/attachment?ui=2&amp;ik=12bddda7ba&amp;view=att&amp;th=13530c44a14f8ea9&amp;attid=0.1&amp;disp=inline&amp;realattid=f_gy22vvj50&amp;safe=1&amp;zw&amp;saduie=AG9B_P9_scOf8hs53lAnniZ1sAjj&amp;sadet=1328039938792&amp;sads=FLdqxBZrbNjGewgrljTLqIDIN7k&amp;sadssc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F3B5-F99B-4DFF-B11C-CCEC641F65F0}" type="datetime1">
              <a:rPr lang="en-US" smtClean="0"/>
              <a:t>2/6/2012</a:t>
            </a:fld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0" y="1219200"/>
            <a:ext cx="9144000" cy="2946007"/>
          </a:xfrm>
          <a:prstGeom prst="round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accent1">
                <a:lumMod val="20000"/>
                <a:lumOff val="8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dirty="0" smtClean="0">
                <a:solidFill>
                  <a:schemeClr val="tx1"/>
                </a:solidFill>
              </a:rPr>
              <a:t>For all T = 1, 2, 4, …, B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600" dirty="0" smtClean="0">
                <a:solidFill>
                  <a:schemeClr val="tx1"/>
                </a:solidFill>
              </a:rPr>
              <a:t>Choose solution </a:t>
            </a:r>
            <a:r>
              <a:rPr lang="en-US" sz="2600" dirty="0">
                <a:solidFill>
                  <a:schemeClr val="tx1"/>
                </a:solidFill>
              </a:rPr>
              <a:t>with most </a:t>
            </a:r>
            <a:r>
              <a:rPr lang="en-US" sz="2600" dirty="0" smtClean="0">
                <a:solidFill>
                  <a:schemeClr val="tx1"/>
                </a:solidFill>
              </a:rPr>
              <a:t>reward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85800" y="1676400"/>
            <a:ext cx="7924800" cy="2133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i) Truncate each job’s </a:t>
            </a:r>
            <a:r>
              <a:rPr lang="en-US" sz="2400" dirty="0">
                <a:solidFill>
                  <a:schemeClr val="tx1"/>
                </a:solidFill>
              </a:rPr>
              <a:t>distribution at </a:t>
            </a:r>
            <a:r>
              <a:rPr lang="en-US" sz="2400" dirty="0" smtClean="0">
                <a:solidFill>
                  <a:schemeClr val="tx1"/>
                </a:solidFill>
              </a:rPr>
              <a:t>B-T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ii) Set size of job to be its </a:t>
            </a:r>
            <a:r>
              <a:rPr lang="en-US" sz="2400" b="1" dirty="0" smtClean="0">
                <a:solidFill>
                  <a:schemeClr val="tx2"/>
                </a:solidFill>
              </a:rPr>
              <a:t>truncated expectation</a:t>
            </a:r>
            <a:endParaRPr lang="en-US" sz="2400" b="1" dirty="0">
              <a:solidFill>
                <a:schemeClr val="tx2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iii) Find </a:t>
            </a:r>
            <a:r>
              <a:rPr lang="en-US" sz="2400" dirty="0">
                <a:solidFill>
                  <a:schemeClr val="tx1"/>
                </a:solidFill>
              </a:rPr>
              <a:t>a </a:t>
            </a:r>
            <a:r>
              <a:rPr lang="en-US" sz="2400" dirty="0" smtClean="0">
                <a:solidFill>
                  <a:schemeClr val="tx1"/>
                </a:solidFill>
              </a:rPr>
              <a:t>path </a:t>
            </a:r>
            <a:r>
              <a:rPr lang="en-US" sz="2400" dirty="0">
                <a:solidFill>
                  <a:schemeClr val="tx1"/>
                </a:solidFill>
              </a:rPr>
              <a:t>of length at most </a:t>
            </a:r>
            <a:r>
              <a:rPr lang="en-US" sz="2400" dirty="0" smtClean="0">
                <a:solidFill>
                  <a:schemeClr val="tx1"/>
                </a:solidFill>
              </a:rPr>
              <a:t>T s.t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T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otal size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jobs visited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at most B –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Maximize total reward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dirty="0" smtClean="0"/>
              <a:t>Our Algorithm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62200" y="4724400"/>
            <a:ext cx="3962400" cy="8382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Clearly Non-Adaptive</a:t>
            </a:r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24400" y="5334000"/>
            <a:ext cx="2476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and is it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polytime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00200" y="5334000"/>
            <a:ext cx="2563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but how good is it?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4170" y="4960203"/>
            <a:ext cx="8665029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u="sng" dirty="0"/>
              <a:t>Theorem</a:t>
            </a:r>
            <a:r>
              <a:rPr lang="en-US" sz="2400" dirty="0" smtClean="0"/>
              <a:t>: Finds </a:t>
            </a:r>
            <a:r>
              <a:rPr lang="en-US" sz="2400" dirty="0"/>
              <a:t>a non-adaptive tour which is </a:t>
            </a:r>
          </a:p>
          <a:p>
            <a:pPr lvl="1" algn="ctr"/>
            <a:r>
              <a:rPr lang="en-US" sz="2400" b="1" dirty="0">
                <a:solidFill>
                  <a:schemeClr val="tx2"/>
                </a:solidFill>
              </a:rPr>
              <a:t>O(log </a:t>
            </a:r>
            <a:r>
              <a:rPr lang="en-US" sz="2400" b="1" dirty="0" err="1">
                <a:solidFill>
                  <a:schemeClr val="tx2"/>
                </a:solidFill>
              </a:rPr>
              <a:t>log</a:t>
            </a:r>
            <a:r>
              <a:rPr lang="en-US" sz="2400" b="1" dirty="0">
                <a:solidFill>
                  <a:schemeClr val="tx2"/>
                </a:solidFill>
              </a:rPr>
              <a:t> B) approximation</a:t>
            </a:r>
            <a:r>
              <a:rPr lang="en-US" sz="2400" dirty="0"/>
              <a:t> to best adaptive tour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714168" y="1745397"/>
            <a:ext cx="5524832" cy="3207603"/>
            <a:chOff x="1676400" y="1752600"/>
            <a:chExt cx="5524832" cy="3207603"/>
          </a:xfrm>
        </p:grpSpPr>
        <p:sp>
          <p:nvSpPr>
            <p:cNvPr id="9" name="Rounded Rectangle 8"/>
            <p:cNvSpPr/>
            <p:nvPr/>
          </p:nvSpPr>
          <p:spPr>
            <a:xfrm>
              <a:off x="1676400" y="1752600"/>
              <a:ext cx="5524832" cy="320760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 flipV="1">
              <a:off x="2667000" y="2133600"/>
              <a:ext cx="0" cy="2046514"/>
            </a:xfrm>
            <a:prstGeom prst="line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667000" y="4165207"/>
              <a:ext cx="3505200" cy="0"/>
            </a:xfrm>
            <a:prstGeom prst="line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7"/>
            <p:cNvSpPr/>
            <p:nvPr/>
          </p:nvSpPr>
          <p:spPr>
            <a:xfrm>
              <a:off x="2664823" y="2734060"/>
              <a:ext cx="3095897" cy="1446054"/>
            </a:xfrm>
            <a:custGeom>
              <a:avLst/>
              <a:gdLst>
                <a:gd name="connsiteX0" fmla="*/ 0 w 3095897"/>
                <a:gd name="connsiteY0" fmla="*/ 205083 h 1446054"/>
                <a:gd name="connsiteX1" fmla="*/ 248194 w 3095897"/>
                <a:gd name="connsiteY1" fmla="*/ 9140 h 1446054"/>
                <a:gd name="connsiteX2" fmla="*/ 783771 w 3095897"/>
                <a:gd name="connsiteY2" fmla="*/ 466340 h 1446054"/>
                <a:gd name="connsiteX3" fmla="*/ 1175657 w 3095897"/>
                <a:gd name="connsiteY3" fmla="*/ 152831 h 1446054"/>
                <a:gd name="connsiteX4" fmla="*/ 1698171 w 3095897"/>
                <a:gd name="connsiteY4" fmla="*/ 675346 h 1446054"/>
                <a:gd name="connsiteX5" fmla="*/ 2312126 w 3095897"/>
                <a:gd name="connsiteY5" fmla="*/ 87517 h 1446054"/>
                <a:gd name="connsiteX6" fmla="*/ 3095897 w 3095897"/>
                <a:gd name="connsiteY6" fmla="*/ 1446054 h 1446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897" h="1446054">
                  <a:moveTo>
                    <a:pt x="0" y="205083"/>
                  </a:moveTo>
                  <a:cubicBezTo>
                    <a:pt x="58783" y="85340"/>
                    <a:pt x="117566" y="-34403"/>
                    <a:pt x="248194" y="9140"/>
                  </a:cubicBezTo>
                  <a:cubicBezTo>
                    <a:pt x="378822" y="52683"/>
                    <a:pt x="629194" y="442392"/>
                    <a:pt x="783771" y="466340"/>
                  </a:cubicBezTo>
                  <a:cubicBezTo>
                    <a:pt x="938348" y="490288"/>
                    <a:pt x="1023257" y="117997"/>
                    <a:pt x="1175657" y="152831"/>
                  </a:cubicBezTo>
                  <a:cubicBezTo>
                    <a:pt x="1328057" y="187665"/>
                    <a:pt x="1508760" y="686232"/>
                    <a:pt x="1698171" y="675346"/>
                  </a:cubicBezTo>
                  <a:cubicBezTo>
                    <a:pt x="1887582" y="664460"/>
                    <a:pt x="2079172" y="-40934"/>
                    <a:pt x="2312126" y="87517"/>
                  </a:cubicBezTo>
                  <a:cubicBezTo>
                    <a:pt x="2545080" y="215968"/>
                    <a:pt x="2820488" y="831011"/>
                    <a:pt x="3095897" y="1446054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496256" y="4180114"/>
              <a:ext cx="6442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size</a:t>
              </a:r>
              <a:endParaRPr lang="en-US" sz="2400" dirty="0"/>
            </a:p>
          </p:txBody>
        </p:sp>
        <p:sp>
          <p:nvSpPr>
            <p:cNvPr id="24" name="TextBox 23"/>
            <p:cNvSpPr txBox="1"/>
            <p:nvPr/>
          </p:nvSpPr>
          <p:spPr>
            <a:xfrm rot="16200000">
              <a:off x="1937307" y="2512367"/>
              <a:ext cx="849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prob.</a:t>
              </a:r>
              <a:endParaRPr lang="en-US" sz="24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343400" y="2819400"/>
            <a:ext cx="1219202" cy="1066801"/>
            <a:chOff x="4343400" y="2819400"/>
            <a:chExt cx="1219202" cy="1066801"/>
          </a:xfrm>
        </p:grpSpPr>
        <p:cxnSp>
          <p:nvCxnSpPr>
            <p:cNvPr id="29" name="Straight Arrow Connector 28"/>
            <p:cNvCxnSpPr/>
            <p:nvPr/>
          </p:nvCxnSpPr>
          <p:spPr>
            <a:xfrm flipH="1" flipV="1">
              <a:off x="4343400" y="3156858"/>
              <a:ext cx="914401" cy="1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 flipV="1">
              <a:off x="4362994" y="3485605"/>
              <a:ext cx="1047208" cy="19595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 flipV="1">
              <a:off x="4419600" y="3886200"/>
              <a:ext cx="1143002" cy="1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 flipV="1">
              <a:off x="4343400" y="2819400"/>
              <a:ext cx="533402" cy="1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128760" y="2438400"/>
            <a:ext cx="1456928" cy="2157212"/>
            <a:chOff x="4128760" y="2438400"/>
            <a:chExt cx="1456928" cy="2157212"/>
          </a:xfrm>
        </p:grpSpPr>
        <p:sp>
          <p:nvSpPr>
            <p:cNvPr id="25" name="TextBox 24"/>
            <p:cNvSpPr txBox="1"/>
            <p:nvPr/>
          </p:nvSpPr>
          <p:spPr>
            <a:xfrm>
              <a:off x="4128760" y="4226280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B-T</a:t>
              </a:r>
              <a:endParaRPr lang="en-US" dirty="0"/>
            </a:p>
          </p:txBody>
        </p:sp>
        <p:cxnSp>
          <p:nvCxnSpPr>
            <p:cNvPr id="27" name="Straight Connector 26"/>
            <p:cNvCxnSpPr/>
            <p:nvPr/>
          </p:nvCxnSpPr>
          <p:spPr>
            <a:xfrm flipH="1" flipV="1">
              <a:off x="4343400" y="2438400"/>
              <a:ext cx="31581" cy="1726807"/>
            </a:xfrm>
            <a:prstGeom prst="line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Freeform 38"/>
            <p:cNvSpPr/>
            <p:nvPr/>
          </p:nvSpPr>
          <p:spPr>
            <a:xfrm>
              <a:off x="4410232" y="2872741"/>
              <a:ext cx="1175456" cy="1235769"/>
            </a:xfrm>
            <a:custGeom>
              <a:avLst/>
              <a:gdLst>
                <a:gd name="connsiteX0" fmla="*/ 5014 w 1175456"/>
                <a:gd name="connsiteY0" fmla="*/ 575853 h 1235769"/>
                <a:gd name="connsiteX1" fmla="*/ 18077 w 1175456"/>
                <a:gd name="connsiteY1" fmla="*/ 1085305 h 1235769"/>
                <a:gd name="connsiteX2" fmla="*/ 31139 w 1175456"/>
                <a:gd name="connsiteY2" fmla="*/ 1163682 h 1235769"/>
                <a:gd name="connsiteX3" fmla="*/ 83391 w 1175456"/>
                <a:gd name="connsiteY3" fmla="*/ 1202870 h 1235769"/>
                <a:gd name="connsiteX4" fmla="*/ 449151 w 1175456"/>
                <a:gd name="connsiteY4" fmla="*/ 1228996 h 1235769"/>
                <a:gd name="connsiteX5" fmla="*/ 893288 w 1175456"/>
                <a:gd name="connsiteY5" fmla="*/ 1228996 h 1235769"/>
                <a:gd name="connsiteX6" fmla="*/ 1076168 w 1175456"/>
                <a:gd name="connsiteY6" fmla="*/ 1228996 h 1235769"/>
                <a:gd name="connsiteX7" fmla="*/ 1167608 w 1175456"/>
                <a:gd name="connsiteY7" fmla="*/ 1137556 h 1235769"/>
                <a:gd name="connsiteX8" fmla="*/ 1167608 w 1175456"/>
                <a:gd name="connsiteY8" fmla="*/ 1072242 h 1235769"/>
                <a:gd name="connsiteX9" fmla="*/ 1141482 w 1175456"/>
                <a:gd name="connsiteY9" fmla="*/ 967739 h 1235769"/>
                <a:gd name="connsiteX10" fmla="*/ 958602 w 1175456"/>
                <a:gd name="connsiteY10" fmla="*/ 575853 h 1235769"/>
                <a:gd name="connsiteX11" fmla="*/ 880225 w 1175456"/>
                <a:gd name="connsiteY11" fmla="*/ 419099 h 1235769"/>
                <a:gd name="connsiteX12" fmla="*/ 736534 w 1175456"/>
                <a:gd name="connsiteY12" fmla="*/ 210093 h 1235769"/>
                <a:gd name="connsiteX13" fmla="*/ 592842 w 1175456"/>
                <a:gd name="connsiteY13" fmla="*/ 53339 h 1235769"/>
                <a:gd name="connsiteX14" fmla="*/ 514465 w 1175456"/>
                <a:gd name="connsiteY14" fmla="*/ 1088 h 1235769"/>
                <a:gd name="connsiteX15" fmla="*/ 475277 w 1175456"/>
                <a:gd name="connsiteY15" fmla="*/ 27213 h 1235769"/>
                <a:gd name="connsiteX16" fmla="*/ 370774 w 1175456"/>
                <a:gd name="connsiteY16" fmla="*/ 131716 h 1235769"/>
                <a:gd name="connsiteX17" fmla="*/ 305459 w 1175456"/>
                <a:gd name="connsiteY17" fmla="*/ 210093 h 1235769"/>
                <a:gd name="connsiteX18" fmla="*/ 253208 w 1175456"/>
                <a:gd name="connsiteY18" fmla="*/ 353785 h 1235769"/>
                <a:gd name="connsiteX19" fmla="*/ 200957 w 1175456"/>
                <a:gd name="connsiteY19" fmla="*/ 445225 h 1235769"/>
                <a:gd name="connsiteX20" fmla="*/ 109517 w 1175456"/>
                <a:gd name="connsiteY20" fmla="*/ 562790 h 1235769"/>
                <a:gd name="connsiteX21" fmla="*/ 5014 w 1175456"/>
                <a:gd name="connsiteY21" fmla="*/ 575853 h 123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75456" h="1235769">
                  <a:moveTo>
                    <a:pt x="5014" y="575853"/>
                  </a:moveTo>
                  <a:cubicBezTo>
                    <a:pt x="-10226" y="662939"/>
                    <a:pt x="13723" y="987334"/>
                    <a:pt x="18077" y="1085305"/>
                  </a:cubicBezTo>
                  <a:cubicBezTo>
                    <a:pt x="22431" y="1183277"/>
                    <a:pt x="20253" y="1144088"/>
                    <a:pt x="31139" y="1163682"/>
                  </a:cubicBezTo>
                  <a:cubicBezTo>
                    <a:pt x="42025" y="1183276"/>
                    <a:pt x="13722" y="1191984"/>
                    <a:pt x="83391" y="1202870"/>
                  </a:cubicBezTo>
                  <a:cubicBezTo>
                    <a:pt x="153060" y="1213756"/>
                    <a:pt x="314168" y="1224642"/>
                    <a:pt x="449151" y="1228996"/>
                  </a:cubicBezTo>
                  <a:cubicBezTo>
                    <a:pt x="584134" y="1233350"/>
                    <a:pt x="893288" y="1228996"/>
                    <a:pt x="893288" y="1228996"/>
                  </a:cubicBezTo>
                  <a:cubicBezTo>
                    <a:pt x="997791" y="1228996"/>
                    <a:pt x="1030448" y="1244236"/>
                    <a:pt x="1076168" y="1228996"/>
                  </a:cubicBezTo>
                  <a:cubicBezTo>
                    <a:pt x="1121888" y="1213756"/>
                    <a:pt x="1152368" y="1163682"/>
                    <a:pt x="1167608" y="1137556"/>
                  </a:cubicBezTo>
                  <a:cubicBezTo>
                    <a:pt x="1182848" y="1111430"/>
                    <a:pt x="1171962" y="1100545"/>
                    <a:pt x="1167608" y="1072242"/>
                  </a:cubicBezTo>
                  <a:cubicBezTo>
                    <a:pt x="1163254" y="1043939"/>
                    <a:pt x="1176316" y="1050470"/>
                    <a:pt x="1141482" y="967739"/>
                  </a:cubicBezTo>
                  <a:cubicBezTo>
                    <a:pt x="1106648" y="885008"/>
                    <a:pt x="1002145" y="667293"/>
                    <a:pt x="958602" y="575853"/>
                  </a:cubicBezTo>
                  <a:cubicBezTo>
                    <a:pt x="915059" y="484413"/>
                    <a:pt x="917236" y="480059"/>
                    <a:pt x="880225" y="419099"/>
                  </a:cubicBezTo>
                  <a:cubicBezTo>
                    <a:pt x="843214" y="358139"/>
                    <a:pt x="784431" y="271053"/>
                    <a:pt x="736534" y="210093"/>
                  </a:cubicBezTo>
                  <a:cubicBezTo>
                    <a:pt x="688637" y="149133"/>
                    <a:pt x="629853" y="88173"/>
                    <a:pt x="592842" y="53339"/>
                  </a:cubicBezTo>
                  <a:cubicBezTo>
                    <a:pt x="555831" y="18505"/>
                    <a:pt x="534059" y="5442"/>
                    <a:pt x="514465" y="1088"/>
                  </a:cubicBezTo>
                  <a:cubicBezTo>
                    <a:pt x="494871" y="-3266"/>
                    <a:pt x="499225" y="5442"/>
                    <a:pt x="475277" y="27213"/>
                  </a:cubicBezTo>
                  <a:cubicBezTo>
                    <a:pt x="451329" y="48984"/>
                    <a:pt x="399077" y="101236"/>
                    <a:pt x="370774" y="131716"/>
                  </a:cubicBezTo>
                  <a:cubicBezTo>
                    <a:pt x="342471" y="162196"/>
                    <a:pt x="325053" y="173081"/>
                    <a:pt x="305459" y="210093"/>
                  </a:cubicBezTo>
                  <a:cubicBezTo>
                    <a:pt x="285865" y="247104"/>
                    <a:pt x="270625" y="314596"/>
                    <a:pt x="253208" y="353785"/>
                  </a:cubicBezTo>
                  <a:cubicBezTo>
                    <a:pt x="235791" y="392974"/>
                    <a:pt x="224906" y="410391"/>
                    <a:pt x="200957" y="445225"/>
                  </a:cubicBezTo>
                  <a:cubicBezTo>
                    <a:pt x="177008" y="480059"/>
                    <a:pt x="142174" y="538841"/>
                    <a:pt x="109517" y="562790"/>
                  </a:cubicBezTo>
                  <a:cubicBezTo>
                    <a:pt x="76860" y="586739"/>
                    <a:pt x="20254" y="488767"/>
                    <a:pt x="5014" y="575853"/>
                  </a:cubicBezTo>
                  <a:close/>
                </a:path>
              </a:pathLst>
            </a:custGeom>
            <a:solidFill>
              <a:schemeClr val="bg1">
                <a:lumMod val="65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59959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0" grpId="0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600200" y="3352800"/>
            <a:ext cx="5943600" cy="2819400"/>
          </a:xfrm>
          <a:prstGeom prst="rect">
            <a:avLst/>
          </a:prstGeom>
          <a:blipFill dpi="0" rotWithShape="1">
            <a:blip r:embed="rId2">
              <a:alphaModFix amt="26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472436"/>
              </p:ext>
            </p:extLst>
          </p:nvPr>
        </p:nvGraphicFramePr>
        <p:xfrm>
          <a:off x="0" y="1752600"/>
          <a:ext cx="914399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7364"/>
                <a:gridCol w="3845607"/>
                <a:gridCol w="1695629"/>
                <a:gridCol w="12953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2"/>
                          </a:solidFill>
                        </a:rPr>
                        <a:t>Introduction</a:t>
                      </a:r>
                      <a:endParaRPr lang="en-US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Stochastic</a:t>
                      </a:r>
                      <a:r>
                        <a:rPr lang="en-US" baseline="0" dirty="0" smtClean="0">
                          <a:solidFill>
                            <a:schemeClr val="tx2"/>
                          </a:solidFill>
                        </a:rPr>
                        <a:t> Orienteering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2"/>
                          </a:solidFill>
                        </a:rPr>
                        <a:t>Other Applications of Framework</a:t>
                      </a:r>
                      <a:endParaRPr lang="en-US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2"/>
                          </a:solidFill>
                        </a:rPr>
                        <a:t>Future Work and Summary</a:t>
                      </a:r>
                      <a:endParaRPr lang="en-US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6B38F-3FD2-425D-A158-688CD6DE5883}" type="datetime1">
              <a:rPr lang="en-US" smtClean="0"/>
              <a:t>2/6/2012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325252"/>
              </p:ext>
            </p:extLst>
          </p:nvPr>
        </p:nvGraphicFramePr>
        <p:xfrm>
          <a:off x="2362200" y="2819400"/>
          <a:ext cx="3733800" cy="2904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/>
              </a:tblGrid>
              <a:tr h="5262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Problem</a:t>
                      </a:r>
                      <a:r>
                        <a:rPr lang="en-US" sz="1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Definition</a:t>
                      </a:r>
                      <a:endParaRPr 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344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Results</a:t>
                      </a:r>
                      <a:endParaRPr 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344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Motivating</a:t>
                      </a:r>
                      <a:r>
                        <a:rPr lang="en-US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our Reduction</a:t>
                      </a:r>
                      <a:endParaRPr 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315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Main </a:t>
                      </a:r>
                      <a:r>
                        <a:rPr lang="en-US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Reduction to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Knapsack Orienteering</a:t>
                      </a:r>
                      <a:endParaRPr 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344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Proofs</a:t>
                      </a:r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4344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Lessons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32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F3B5-F99B-4DFF-B11C-CCEC641F65F0}" type="datetime1">
              <a:rPr lang="en-US" smtClean="0"/>
              <a:t>2/6/2012</a:t>
            </a:fld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0" y="1219200"/>
            <a:ext cx="9144000" cy="2946007"/>
          </a:xfrm>
          <a:prstGeom prst="round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accent1">
                <a:lumMod val="20000"/>
                <a:lumOff val="8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dirty="0" smtClean="0">
                <a:solidFill>
                  <a:schemeClr val="tx1"/>
                </a:solidFill>
              </a:rPr>
              <a:t>For all T = 1, 2, 4, …, B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600" dirty="0" smtClean="0">
                <a:solidFill>
                  <a:schemeClr val="tx1"/>
                </a:solidFill>
              </a:rPr>
              <a:t>Choose solution </a:t>
            </a:r>
            <a:r>
              <a:rPr lang="en-US" sz="2600" dirty="0">
                <a:solidFill>
                  <a:schemeClr val="tx1"/>
                </a:solidFill>
              </a:rPr>
              <a:t>with most </a:t>
            </a:r>
            <a:r>
              <a:rPr lang="en-US" sz="2600" dirty="0" smtClean="0">
                <a:solidFill>
                  <a:schemeClr val="tx1"/>
                </a:solidFill>
              </a:rPr>
              <a:t>reward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85800" y="1676400"/>
            <a:ext cx="7924800" cy="2133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i) Truncate each job’s </a:t>
            </a:r>
            <a:r>
              <a:rPr lang="en-US" sz="2400" dirty="0">
                <a:solidFill>
                  <a:schemeClr val="tx1"/>
                </a:solidFill>
              </a:rPr>
              <a:t>distribution at </a:t>
            </a:r>
            <a:r>
              <a:rPr lang="en-US" sz="2400" dirty="0" smtClean="0">
                <a:solidFill>
                  <a:schemeClr val="tx1"/>
                </a:solidFill>
              </a:rPr>
              <a:t>B-T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ii) Set size of job to be its </a:t>
            </a:r>
            <a:r>
              <a:rPr lang="en-US" sz="2400" b="1" dirty="0" smtClean="0">
                <a:solidFill>
                  <a:schemeClr val="tx2"/>
                </a:solidFill>
              </a:rPr>
              <a:t>truncated expectation</a:t>
            </a:r>
            <a:endParaRPr lang="en-US" sz="2400" b="1" dirty="0">
              <a:solidFill>
                <a:schemeClr val="tx2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iii) Find </a:t>
            </a:r>
            <a:r>
              <a:rPr lang="en-US" sz="2400" dirty="0">
                <a:solidFill>
                  <a:schemeClr val="tx1"/>
                </a:solidFill>
              </a:rPr>
              <a:t>a </a:t>
            </a:r>
            <a:r>
              <a:rPr lang="en-US" sz="2400" dirty="0" smtClean="0">
                <a:solidFill>
                  <a:schemeClr val="tx1"/>
                </a:solidFill>
              </a:rPr>
              <a:t>path </a:t>
            </a:r>
            <a:r>
              <a:rPr lang="en-US" sz="2400" dirty="0">
                <a:solidFill>
                  <a:schemeClr val="tx1"/>
                </a:solidFill>
              </a:rPr>
              <a:t>of length at most </a:t>
            </a:r>
            <a:r>
              <a:rPr lang="en-US" sz="2400" dirty="0" smtClean="0">
                <a:solidFill>
                  <a:schemeClr val="tx1"/>
                </a:solidFill>
              </a:rPr>
              <a:t>T s.t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T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otal size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jobs visited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at most B –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Maximize total reward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85800" y="2590802"/>
            <a:ext cx="8458200" cy="1390709"/>
            <a:chOff x="685800" y="3957656"/>
            <a:chExt cx="8458200" cy="1566513"/>
          </a:xfrm>
        </p:grpSpPr>
        <p:sp>
          <p:nvSpPr>
            <p:cNvPr id="7" name="Rounded Rectangle 6"/>
            <p:cNvSpPr/>
            <p:nvPr/>
          </p:nvSpPr>
          <p:spPr>
            <a:xfrm>
              <a:off x="685800" y="3957656"/>
              <a:ext cx="7924800" cy="1235446"/>
            </a:xfrm>
            <a:prstGeom prst="roundRect">
              <a:avLst/>
            </a:prstGeom>
            <a:blipFill dpi="0" rotWithShape="1">
              <a:blip r:embed="rId2">
                <a:alphaModFix amt="19000"/>
              </a:blip>
              <a:srcRect/>
              <a:tile tx="0" ty="0" sx="100000" sy="100000" flip="none" algn="tl"/>
            </a:blip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0" y="5073480"/>
              <a:ext cx="3048000" cy="450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Knapsack Orienteering </a:t>
              </a:r>
            </a:p>
          </p:txBody>
        </p:sp>
      </p:grpSp>
      <p:sp>
        <p:nvSpPr>
          <p:cNvPr id="11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24600" y="4819471"/>
            <a:ext cx="86028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Q1) Is there a good solution for the above algorithm?</a:t>
            </a: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Q2) Can we implement step iii) efficiently?</a:t>
            </a: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Q3) How does this solution perform on original stochastic instance?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dirty="0" smtClean="0"/>
              <a:t>Steps of the Proof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73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>
            <a:spLocks noChangeAspect="1"/>
          </p:cNvSpPr>
          <p:nvPr/>
        </p:nvSpPr>
        <p:spPr>
          <a:xfrm>
            <a:off x="1295399" y="4974692"/>
            <a:ext cx="2302087" cy="89270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Deterministic Problem (P)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>
            <a:spLocks noChangeAspect="1"/>
          </p:cNvSpPr>
          <p:nvPr/>
        </p:nvSpPr>
        <p:spPr>
          <a:xfrm>
            <a:off x="5326216" y="4974692"/>
            <a:ext cx="2498012" cy="89270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Solve P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4600" y="4800600"/>
            <a:ext cx="87902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Q1) Is there a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good solution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the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Knapsack Orienteering algorithm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Q2) Can we implement Knapsack Orienteering efficiently?</a:t>
            </a: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Q3) How does a KO solution perform on original instance?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Steps of the Proof</a:t>
            </a:r>
            <a:endParaRPr lang="en-US" dirty="0"/>
          </a:p>
        </p:txBody>
      </p:sp>
      <p:sp>
        <p:nvSpPr>
          <p:cNvPr id="11" name="TextBox 10"/>
          <p:cNvSpPr txBox="1">
            <a:spLocks noChangeAspect="1"/>
          </p:cNvSpPr>
          <p:nvPr/>
        </p:nvSpPr>
        <p:spPr>
          <a:xfrm>
            <a:off x="152400" y="3957935"/>
            <a:ext cx="2201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Q1)</a:t>
            </a:r>
            <a:r>
              <a:rPr lang="en-US" sz="2400" b="1" dirty="0" smtClean="0">
                <a:solidFill>
                  <a:schemeClr val="tx2"/>
                </a:solidFill>
              </a:rPr>
              <a:t> O(log </a:t>
            </a:r>
            <a:r>
              <a:rPr lang="en-US" sz="2400" b="1" dirty="0" err="1" smtClean="0">
                <a:solidFill>
                  <a:schemeClr val="tx2"/>
                </a:solidFill>
              </a:rPr>
              <a:t>log</a:t>
            </a:r>
            <a:r>
              <a:rPr lang="en-US" sz="2400" b="1" dirty="0" smtClean="0">
                <a:solidFill>
                  <a:schemeClr val="tx2"/>
                </a:solidFill>
              </a:rPr>
              <a:t> B)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>
            <a:spLocks noChangeAspect="1"/>
          </p:cNvSpPr>
          <p:nvPr/>
        </p:nvSpPr>
        <p:spPr>
          <a:xfrm>
            <a:off x="6629400" y="4186535"/>
            <a:ext cx="1273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Q3)</a:t>
            </a:r>
            <a:r>
              <a:rPr lang="en-US" sz="2400" b="1" dirty="0" smtClean="0">
                <a:solidFill>
                  <a:schemeClr val="tx2"/>
                </a:solidFill>
              </a:rPr>
              <a:t> O(1)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>
            <a:spLocks noChangeAspect="1"/>
          </p:cNvSpPr>
          <p:nvPr/>
        </p:nvSpPr>
        <p:spPr>
          <a:xfrm>
            <a:off x="741033" y="4338935"/>
            <a:ext cx="1690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f</a:t>
            </a:r>
            <a:r>
              <a:rPr lang="en-US" sz="2400" b="1" dirty="0" smtClean="0">
                <a:solidFill>
                  <a:schemeClr val="tx2"/>
                </a:solidFill>
              </a:rPr>
              <a:t>or some T*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2991A-82DE-4AD6-97E4-DDB838164B66}" type="datetime1">
              <a:rPr lang="en-US" smtClean="0"/>
              <a:t>2/6/2012</a:t>
            </a:fld>
            <a:endParaRPr lang="en-US"/>
          </a:p>
        </p:txBody>
      </p:sp>
      <p:sp>
        <p:nvSpPr>
          <p:cNvPr id="4" name="Rounded Rectangle 3"/>
          <p:cNvSpPr>
            <a:spLocks noChangeAspect="1"/>
          </p:cNvSpPr>
          <p:nvPr/>
        </p:nvSpPr>
        <p:spPr>
          <a:xfrm>
            <a:off x="1295399" y="4953000"/>
            <a:ext cx="2302087" cy="89270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Knapsack Orienteering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>
            <a:spLocks noChangeAspect="1"/>
          </p:cNvSpPr>
          <p:nvPr/>
        </p:nvSpPr>
        <p:spPr>
          <a:xfrm>
            <a:off x="5326216" y="4953000"/>
            <a:ext cx="2498012" cy="89270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Solve KO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8" name="Right Arrow 7"/>
          <p:cNvSpPr>
            <a:spLocks noChangeAspect="1"/>
          </p:cNvSpPr>
          <p:nvPr/>
        </p:nvSpPr>
        <p:spPr>
          <a:xfrm>
            <a:off x="3741546" y="5315496"/>
            <a:ext cx="1346965" cy="328893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9" name="Down Arrow 8"/>
          <p:cNvSpPr>
            <a:spLocks noChangeAspect="1"/>
          </p:cNvSpPr>
          <p:nvPr/>
        </p:nvSpPr>
        <p:spPr>
          <a:xfrm>
            <a:off x="2304138" y="3933603"/>
            <a:ext cx="293881" cy="981640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Down Arrow 9"/>
          <p:cNvSpPr>
            <a:spLocks noChangeAspect="1"/>
          </p:cNvSpPr>
          <p:nvPr/>
        </p:nvSpPr>
        <p:spPr>
          <a:xfrm rot="10800000">
            <a:off x="6400902" y="3916329"/>
            <a:ext cx="293881" cy="998416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/>
          <p:cNvSpPr>
            <a:spLocks noChangeAspect="1"/>
          </p:cNvSpPr>
          <p:nvPr/>
        </p:nvSpPr>
        <p:spPr>
          <a:xfrm>
            <a:off x="5326216" y="2971800"/>
            <a:ext cx="2498012" cy="89270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Non-Adaptive Algorithm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>
            <a:spLocks noChangeAspect="1"/>
          </p:cNvSpPr>
          <p:nvPr/>
        </p:nvSpPr>
        <p:spPr>
          <a:xfrm>
            <a:off x="1295399" y="2971800"/>
            <a:ext cx="2302087" cy="89270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Adaptive OPT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>
            <a:spLocks noChangeAspect="1"/>
          </p:cNvSpPr>
          <p:nvPr/>
        </p:nvSpPr>
        <p:spPr>
          <a:xfrm>
            <a:off x="3733800" y="5558135"/>
            <a:ext cx="1273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Q2)</a:t>
            </a:r>
            <a:r>
              <a:rPr lang="en-US" sz="2400" b="1" dirty="0" smtClean="0">
                <a:solidFill>
                  <a:schemeClr val="tx2"/>
                </a:solidFill>
              </a:rPr>
              <a:t> O(1)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181600" y="2743200"/>
            <a:ext cx="2819400" cy="3352800"/>
          </a:xfrm>
          <a:prstGeom prst="round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857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11111E-6 L 0.00312 -0.5458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-27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18" grpId="0"/>
      <p:bldP spid="11" grpId="0"/>
      <p:bldP spid="16" grpId="0"/>
      <p:bldP spid="17" grpId="0"/>
      <p:bldP spid="4" grpId="0" animBg="1"/>
      <p:bldP spid="5" grpId="0" animBg="1"/>
      <p:bldP spid="8" grpId="0" animBg="1"/>
      <p:bldP spid="9" grpId="0" animBg="1"/>
      <p:bldP spid="10" grpId="0" animBg="1"/>
      <p:bldP spid="19" grpId="0" animBg="1"/>
      <p:bldP spid="20" grpId="0" animBg="1"/>
      <p:bldP spid="21" grpId="0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52735" y="4074826"/>
            <a:ext cx="6176665" cy="1640174"/>
            <a:chOff x="452735" y="4303426"/>
            <a:chExt cx="6176665" cy="1640174"/>
          </a:xfrm>
        </p:grpSpPr>
        <p:sp>
          <p:nvSpPr>
            <p:cNvPr id="6" name="Rounded Rectangle 5"/>
            <p:cNvSpPr/>
            <p:nvPr/>
          </p:nvSpPr>
          <p:spPr>
            <a:xfrm>
              <a:off x="838200" y="4303426"/>
              <a:ext cx="5791200" cy="164017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 rot="16200000">
              <a:off x="88533" y="4809950"/>
              <a:ext cx="11900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Analysis</a:t>
              </a:r>
              <a:endParaRPr lang="en-US" sz="2400" dirty="0"/>
            </a:p>
          </p:txBody>
        </p:sp>
      </p:grpSp>
      <p:sp>
        <p:nvSpPr>
          <p:cNvPr id="8" name="Rectangle 7"/>
          <p:cNvSpPr/>
          <p:nvPr/>
        </p:nvSpPr>
        <p:spPr>
          <a:xfrm>
            <a:off x="457200" y="2590800"/>
            <a:ext cx="8077200" cy="990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Knapsack Orienteering </a:t>
            </a:r>
            <a:r>
              <a:rPr lang="en-US" sz="4000" dirty="0" smtClean="0">
                <a:sym typeface="Wingdings" pitchFamily="2" charset="2"/>
              </a:rPr>
              <a:t> Non-Adaptive Tour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Given a path of reward R, length T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Total size of items visited is at most B-T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Non-Adaptive </a:t>
            </a:r>
            <a:r>
              <a:rPr lang="en-US" dirty="0" err="1" smtClean="0"/>
              <a:t>Sol</a:t>
            </a:r>
            <a:r>
              <a:rPr lang="en-US" baseline="30000" dirty="0" err="1" smtClean="0"/>
              <a:t>n</a:t>
            </a:r>
            <a:r>
              <a:rPr lang="en-US" dirty="0" smtClean="0"/>
              <a:t>: Visit in same order!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At each vertex, simply skip with probability ½</a:t>
            </a:r>
          </a:p>
          <a:p>
            <a:pPr lvl="1"/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None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Total distance travelled at most T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Expected total size at most (B-T)/2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All jobs finish within B-T with probability ½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5CDE-F706-48C9-AD4A-91738A80DB3F}" type="datetime1">
              <a:rPr lang="en-US" smtClean="0"/>
              <a:t>2/6/2012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2050" name="Picture 2" descr="C:\Users\Ravi\AppData\Local\Microsoft\Windows\Temporary Internet Files\Content.IE5\NOENYY4W\MC900428085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627" y="4511350"/>
            <a:ext cx="1060698" cy="105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2710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324600" y="1161871"/>
            <a:ext cx="87902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Q1) Is there a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good solution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the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Knapsack Orienteering algorithm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Q2) Can we implement Knapsack Orienteering efficiently?</a:t>
            </a: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Q3) How does a KO solution perform on original instance?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Steps of the Proof</a:t>
            </a:r>
            <a:endParaRPr lang="en-US" dirty="0"/>
          </a:p>
        </p:txBody>
      </p:sp>
      <p:sp>
        <p:nvSpPr>
          <p:cNvPr id="11" name="TextBox 10"/>
          <p:cNvSpPr txBox="1">
            <a:spLocks noChangeAspect="1"/>
          </p:cNvSpPr>
          <p:nvPr/>
        </p:nvSpPr>
        <p:spPr>
          <a:xfrm>
            <a:off x="152400" y="3957935"/>
            <a:ext cx="2201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Q1)</a:t>
            </a:r>
            <a:r>
              <a:rPr lang="en-US" sz="2400" b="1" dirty="0" smtClean="0">
                <a:solidFill>
                  <a:schemeClr val="tx2"/>
                </a:solidFill>
              </a:rPr>
              <a:t> O(log </a:t>
            </a:r>
            <a:r>
              <a:rPr lang="en-US" sz="2400" b="1" dirty="0" err="1" smtClean="0">
                <a:solidFill>
                  <a:schemeClr val="tx2"/>
                </a:solidFill>
              </a:rPr>
              <a:t>log</a:t>
            </a:r>
            <a:r>
              <a:rPr lang="en-US" sz="2400" b="1" dirty="0" smtClean="0">
                <a:solidFill>
                  <a:schemeClr val="tx2"/>
                </a:solidFill>
              </a:rPr>
              <a:t> B)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>
            <a:spLocks noChangeAspect="1"/>
          </p:cNvSpPr>
          <p:nvPr/>
        </p:nvSpPr>
        <p:spPr>
          <a:xfrm>
            <a:off x="6629400" y="4186535"/>
            <a:ext cx="1273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Q3)</a:t>
            </a:r>
            <a:r>
              <a:rPr lang="en-US" sz="2400" b="1" dirty="0" smtClean="0">
                <a:solidFill>
                  <a:schemeClr val="tx2"/>
                </a:solidFill>
              </a:rPr>
              <a:t> O(1)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>
            <a:spLocks noChangeAspect="1"/>
          </p:cNvSpPr>
          <p:nvPr/>
        </p:nvSpPr>
        <p:spPr>
          <a:xfrm>
            <a:off x="741033" y="4338935"/>
            <a:ext cx="1690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f</a:t>
            </a:r>
            <a:r>
              <a:rPr lang="en-US" sz="2400" b="1" dirty="0" smtClean="0">
                <a:solidFill>
                  <a:schemeClr val="tx2"/>
                </a:solidFill>
              </a:rPr>
              <a:t>or some T*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2991A-82DE-4AD6-97E4-DDB838164B66}" type="datetime1">
              <a:rPr lang="en-US" smtClean="0"/>
              <a:t>2/6/2012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295399" y="2971800"/>
            <a:ext cx="6528829" cy="2904751"/>
            <a:chOff x="917445" y="2673090"/>
            <a:chExt cx="6906784" cy="3203461"/>
          </a:xfrm>
        </p:grpSpPr>
        <p:sp>
          <p:nvSpPr>
            <p:cNvPr id="4" name="Rounded Rectangle 3"/>
            <p:cNvSpPr>
              <a:spLocks noChangeAspect="1"/>
            </p:cNvSpPr>
            <p:nvPr/>
          </p:nvSpPr>
          <p:spPr>
            <a:xfrm>
              <a:off x="917445" y="4892041"/>
              <a:ext cx="2435355" cy="98451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“Knapsack Orienteering”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" name="Rounded Rectangle 4"/>
            <p:cNvSpPr>
              <a:spLocks noChangeAspect="1"/>
            </p:cNvSpPr>
            <p:nvPr/>
          </p:nvSpPr>
          <p:spPr>
            <a:xfrm>
              <a:off x="5181607" y="4892041"/>
              <a:ext cx="2642622" cy="98451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Solve Knap. Orient.</a:t>
              </a:r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8" name="Right Arrow 7"/>
            <p:cNvSpPr>
              <a:spLocks noChangeAspect="1"/>
            </p:cNvSpPr>
            <p:nvPr/>
          </p:nvSpPr>
          <p:spPr>
            <a:xfrm>
              <a:off x="3505200" y="5257800"/>
              <a:ext cx="1424941" cy="362715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9" name="Down Arrow 8"/>
            <p:cNvSpPr>
              <a:spLocks noChangeAspect="1"/>
            </p:cNvSpPr>
            <p:nvPr/>
          </p:nvSpPr>
          <p:spPr>
            <a:xfrm>
              <a:off x="1984580" y="3733800"/>
              <a:ext cx="310894" cy="1082587"/>
            </a:xfrm>
            <a:prstGeom prst="down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Down Arrow 9"/>
            <p:cNvSpPr>
              <a:spLocks noChangeAspect="1"/>
            </p:cNvSpPr>
            <p:nvPr/>
          </p:nvSpPr>
          <p:spPr>
            <a:xfrm rot="10800000">
              <a:off x="6318506" y="3714750"/>
              <a:ext cx="310894" cy="1101088"/>
            </a:xfrm>
            <a:prstGeom prst="down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ounded Rectangle 18"/>
            <p:cNvSpPr>
              <a:spLocks noChangeAspect="1"/>
            </p:cNvSpPr>
            <p:nvPr/>
          </p:nvSpPr>
          <p:spPr>
            <a:xfrm>
              <a:off x="5181607" y="2673090"/>
              <a:ext cx="2642622" cy="98451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Non-Adaptive Algorithm</a:t>
              </a:r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0" name="Rounded Rectangle 19"/>
            <p:cNvSpPr>
              <a:spLocks noChangeAspect="1"/>
            </p:cNvSpPr>
            <p:nvPr/>
          </p:nvSpPr>
          <p:spPr>
            <a:xfrm>
              <a:off x="917445" y="2673090"/>
              <a:ext cx="2435355" cy="98451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Adaptive OPT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1" name="TextBox 20"/>
          <p:cNvSpPr txBox="1">
            <a:spLocks noChangeAspect="1"/>
          </p:cNvSpPr>
          <p:nvPr/>
        </p:nvSpPr>
        <p:spPr>
          <a:xfrm>
            <a:off x="3733800" y="5558135"/>
            <a:ext cx="1273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Q2)</a:t>
            </a:r>
            <a:r>
              <a:rPr lang="en-US" sz="2400" b="1" dirty="0" smtClean="0">
                <a:solidFill>
                  <a:schemeClr val="tx2"/>
                </a:solidFill>
              </a:rPr>
              <a:t> O(1)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181600" y="2743200"/>
            <a:ext cx="2819400" cy="3352800"/>
          </a:xfrm>
          <a:prstGeom prst="round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169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44444E-6 L -0.45416 -4.44444E-6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Stochastic OPT </a:t>
            </a:r>
            <a:r>
              <a:rPr lang="en-US" dirty="0">
                <a:sym typeface="Wingdings" pitchFamily="2" charset="2"/>
              </a:rPr>
              <a:t> Knapsack Orienteering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Want: Exists some sample path in adaptive OPT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If travelling T*, then sum of truncated means is B-T*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And total reward is </a:t>
            </a:r>
            <a:r>
              <a:rPr lang="el-G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/>
                <a:ea typeface="Cambria Math"/>
              </a:rPr>
              <a:t>Ω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(E[OPT]/</a:t>
            </a:r>
            <a:r>
              <a:rPr lang="el-G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α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B9CC4-8A8E-41B6-ACA9-663D57FDA1F9}" type="datetime1">
              <a:rPr lang="en-US" smtClean="0"/>
              <a:t>2/6/2012</a:t>
            </a:fld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4191000" y="3657600"/>
            <a:ext cx="4953000" cy="2590800"/>
            <a:chOff x="2667000" y="3733800"/>
            <a:chExt cx="4953000" cy="2590800"/>
          </a:xfrm>
        </p:grpSpPr>
        <p:sp>
          <p:nvSpPr>
            <p:cNvPr id="6" name="Hexagon 5"/>
            <p:cNvSpPr/>
            <p:nvPr/>
          </p:nvSpPr>
          <p:spPr>
            <a:xfrm>
              <a:off x="4572000" y="3733800"/>
              <a:ext cx="1447800" cy="457200"/>
            </a:xfrm>
            <a:prstGeom prst="hexagon">
              <a:avLst/>
            </a:prstGeom>
            <a:solidFill>
              <a:schemeClr val="accent1">
                <a:lumMod val="40000"/>
                <a:lumOff val="6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2"/>
                  </a:solidFill>
                </a:rPr>
                <a:t>Visit 1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7" name="Hexagon 6"/>
            <p:cNvSpPr/>
            <p:nvPr/>
          </p:nvSpPr>
          <p:spPr>
            <a:xfrm>
              <a:off x="5791200" y="4724400"/>
              <a:ext cx="1219200" cy="381000"/>
            </a:xfrm>
            <a:prstGeom prst="hexagon">
              <a:avLst/>
            </a:prstGeom>
            <a:solidFill>
              <a:schemeClr val="accent1">
                <a:lumMod val="40000"/>
                <a:lumOff val="6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2"/>
                  </a:solidFill>
                </a:rPr>
                <a:t>Visit 3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8" name="Hexagon 7"/>
            <p:cNvSpPr/>
            <p:nvPr/>
          </p:nvSpPr>
          <p:spPr>
            <a:xfrm>
              <a:off x="3124200" y="5562600"/>
              <a:ext cx="990600" cy="228600"/>
            </a:xfrm>
            <a:prstGeom prst="hexagon">
              <a:avLst/>
            </a:prstGeom>
            <a:solidFill>
              <a:schemeClr val="accent1">
                <a:lumMod val="40000"/>
                <a:lumOff val="6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2"/>
                  </a:solidFill>
                </a:rPr>
                <a:t>Visit 4</a:t>
              </a:r>
              <a:endParaRPr lang="en-US" sz="1400" b="1" dirty="0">
                <a:solidFill>
                  <a:schemeClr val="tx2"/>
                </a:solidFill>
              </a:endParaRPr>
            </a:p>
          </p:txBody>
        </p:sp>
        <p:sp>
          <p:nvSpPr>
            <p:cNvPr id="9" name="Hexagon 8"/>
            <p:cNvSpPr/>
            <p:nvPr/>
          </p:nvSpPr>
          <p:spPr>
            <a:xfrm>
              <a:off x="3657600" y="4724400"/>
              <a:ext cx="1219200" cy="381000"/>
            </a:xfrm>
            <a:prstGeom prst="hexagon">
              <a:avLst/>
            </a:prstGeom>
            <a:solidFill>
              <a:schemeClr val="accent1">
                <a:lumMod val="40000"/>
                <a:lumOff val="6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2"/>
                  </a:solidFill>
                </a:rPr>
                <a:t>Visit 2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10" name="Hexagon 9"/>
            <p:cNvSpPr/>
            <p:nvPr/>
          </p:nvSpPr>
          <p:spPr>
            <a:xfrm>
              <a:off x="4191000" y="5562600"/>
              <a:ext cx="990600" cy="228600"/>
            </a:xfrm>
            <a:prstGeom prst="hexagon">
              <a:avLst/>
            </a:prstGeom>
            <a:solidFill>
              <a:schemeClr val="accent1">
                <a:lumMod val="40000"/>
                <a:lumOff val="6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2"/>
                  </a:solidFill>
                </a:rPr>
                <a:t>Visit 3</a:t>
              </a:r>
              <a:endParaRPr lang="en-US" sz="1400" b="1" dirty="0">
                <a:solidFill>
                  <a:schemeClr val="tx2"/>
                </a:solidFill>
              </a:endParaRPr>
            </a:p>
          </p:txBody>
        </p:sp>
        <p:sp>
          <p:nvSpPr>
            <p:cNvPr id="11" name="Hexagon 10"/>
            <p:cNvSpPr/>
            <p:nvPr/>
          </p:nvSpPr>
          <p:spPr>
            <a:xfrm>
              <a:off x="5486400" y="5562600"/>
              <a:ext cx="990600" cy="228600"/>
            </a:xfrm>
            <a:prstGeom prst="hexagon">
              <a:avLst/>
            </a:prstGeom>
            <a:solidFill>
              <a:schemeClr val="accent1">
                <a:lumMod val="40000"/>
                <a:lumOff val="6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2"/>
                  </a:solidFill>
                </a:rPr>
                <a:t>Visit 2</a:t>
              </a:r>
              <a:endParaRPr lang="en-US" sz="1400" b="1" dirty="0">
                <a:solidFill>
                  <a:schemeClr val="tx2"/>
                </a:solidFill>
              </a:endParaRPr>
            </a:p>
          </p:txBody>
        </p:sp>
        <p:sp>
          <p:nvSpPr>
            <p:cNvPr id="12" name="Hexagon 11"/>
            <p:cNvSpPr/>
            <p:nvPr/>
          </p:nvSpPr>
          <p:spPr>
            <a:xfrm>
              <a:off x="6553200" y="5562600"/>
              <a:ext cx="990600" cy="228600"/>
            </a:xfrm>
            <a:prstGeom prst="hexagon">
              <a:avLst/>
            </a:prstGeom>
            <a:solidFill>
              <a:schemeClr val="accent1">
                <a:lumMod val="40000"/>
                <a:lumOff val="6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2"/>
                  </a:solidFill>
                </a:rPr>
                <a:t>Visit4</a:t>
              </a:r>
              <a:endParaRPr lang="en-US" sz="1400" b="1" dirty="0">
                <a:solidFill>
                  <a:schemeClr val="tx2"/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rot="10800000" flipV="1">
              <a:off x="4343400" y="4191000"/>
              <a:ext cx="762000" cy="533400"/>
            </a:xfrm>
            <a:prstGeom prst="straightConnector1">
              <a:avLst/>
            </a:prstGeom>
            <a:ln w="53975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5562600" y="4191000"/>
              <a:ext cx="685800" cy="533400"/>
            </a:xfrm>
            <a:prstGeom prst="straightConnector1">
              <a:avLst/>
            </a:prstGeom>
            <a:ln w="53975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5400000">
              <a:off x="3619500" y="5143500"/>
              <a:ext cx="457200" cy="381000"/>
            </a:xfrm>
            <a:prstGeom prst="straightConnector1">
              <a:avLst/>
            </a:prstGeom>
            <a:ln w="53975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16200000" flipH="1">
              <a:off x="4343400" y="5181600"/>
              <a:ext cx="457200" cy="304800"/>
            </a:xfrm>
            <a:prstGeom prst="straightConnector1">
              <a:avLst/>
            </a:prstGeom>
            <a:ln w="53975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5400000">
              <a:off x="5905500" y="5143501"/>
              <a:ext cx="457200" cy="381000"/>
            </a:xfrm>
            <a:prstGeom prst="straightConnector1">
              <a:avLst/>
            </a:prstGeom>
            <a:ln w="53975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rot="16200000" flipH="1">
              <a:off x="6629400" y="5181601"/>
              <a:ext cx="457200" cy="304800"/>
            </a:xfrm>
            <a:prstGeom prst="straightConnector1">
              <a:avLst/>
            </a:prstGeom>
            <a:ln w="53975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867400" y="4126468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tx2"/>
                  </a:solidFill>
                </a:rPr>
                <a:t>(3,5)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962400" y="4191000"/>
              <a:ext cx="7393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tx2"/>
                  </a:solidFill>
                </a:rPr>
                <a:t>(10,8)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701982" y="4343400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tx2"/>
                  </a:solidFill>
                </a:rPr>
                <a:t>0.7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463982" y="4343400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tx2"/>
                  </a:solidFill>
                </a:rPr>
                <a:t>0.3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667000" y="5955268"/>
              <a:ext cx="1779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tx2"/>
                  </a:solidFill>
                </a:rPr>
                <a:t>Total Reward: 14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154546" y="5943600"/>
              <a:ext cx="1779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tx2"/>
                  </a:solidFill>
                </a:rPr>
                <a:t>Total Reward: 10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648200" y="586740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276636" y="586740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28" name="Freeform 27"/>
          <p:cNvSpPr/>
          <p:nvPr/>
        </p:nvSpPr>
        <p:spPr>
          <a:xfrm>
            <a:off x="5819982" y="3644537"/>
            <a:ext cx="1216544" cy="2704012"/>
          </a:xfrm>
          <a:custGeom>
            <a:avLst/>
            <a:gdLst>
              <a:gd name="connsiteX0" fmla="*/ 1216544 w 1216544"/>
              <a:gd name="connsiteY0" fmla="*/ 0 h 2704012"/>
              <a:gd name="connsiteX1" fmla="*/ 458898 w 1216544"/>
              <a:gd name="connsiteY1" fmla="*/ 509452 h 2704012"/>
              <a:gd name="connsiteX2" fmla="*/ 1698 w 1216544"/>
              <a:gd name="connsiteY2" fmla="*/ 1123406 h 2704012"/>
              <a:gd name="connsiteX3" fmla="*/ 615652 w 1216544"/>
              <a:gd name="connsiteY3" fmla="*/ 1867989 h 2704012"/>
              <a:gd name="connsiteX4" fmla="*/ 628715 w 1216544"/>
              <a:gd name="connsiteY4" fmla="*/ 2351314 h 2704012"/>
              <a:gd name="connsiteX5" fmla="*/ 471961 w 1216544"/>
              <a:gd name="connsiteY5" fmla="*/ 2704012 h 2704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6544" h="2704012">
                <a:moveTo>
                  <a:pt x="1216544" y="0"/>
                </a:moveTo>
                <a:cubicBezTo>
                  <a:pt x="938958" y="161109"/>
                  <a:pt x="661372" y="322218"/>
                  <a:pt x="458898" y="509452"/>
                </a:cubicBezTo>
                <a:cubicBezTo>
                  <a:pt x="256424" y="696686"/>
                  <a:pt x="-24428" y="896983"/>
                  <a:pt x="1698" y="1123406"/>
                </a:cubicBezTo>
                <a:cubicBezTo>
                  <a:pt x="27824" y="1349829"/>
                  <a:pt x="511149" y="1663338"/>
                  <a:pt x="615652" y="1867989"/>
                </a:cubicBezTo>
                <a:cubicBezTo>
                  <a:pt x="720155" y="2072640"/>
                  <a:pt x="652663" y="2211977"/>
                  <a:pt x="628715" y="2351314"/>
                </a:cubicBezTo>
                <a:cubicBezTo>
                  <a:pt x="604766" y="2490651"/>
                  <a:pt x="538363" y="2597331"/>
                  <a:pt x="471961" y="2704012"/>
                </a:cubicBezTo>
              </a:path>
            </a:pathLst>
          </a:custGeom>
          <a:noFill/>
          <a:ln w="508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609600" y="1828799"/>
            <a:ext cx="8001000" cy="1622285"/>
            <a:chOff x="609600" y="4267201"/>
            <a:chExt cx="8001000" cy="1884450"/>
          </a:xfrm>
        </p:grpSpPr>
        <p:sp>
          <p:nvSpPr>
            <p:cNvPr id="36" name="Rounded Rectangle 35"/>
            <p:cNvSpPr/>
            <p:nvPr/>
          </p:nvSpPr>
          <p:spPr>
            <a:xfrm>
              <a:off x="685800" y="4267201"/>
              <a:ext cx="7924800" cy="1062169"/>
            </a:xfrm>
            <a:prstGeom prst="roundRect">
              <a:avLst/>
            </a:prstGeom>
            <a:blipFill dpi="0" rotWithShape="1">
              <a:blip r:embed="rId2">
                <a:alphaModFix amt="19000"/>
              </a:blip>
              <a:srcRect/>
              <a:tile tx="0" ty="0" sx="100000" sy="100000" flip="none" algn="tl"/>
            </a:blip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09600" y="5329369"/>
              <a:ext cx="3048000" cy="822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Feasible solution for Knapsack Orienteering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3759593"/>
            <a:ext cx="9144000" cy="2946007"/>
            <a:chOff x="0" y="3073793"/>
            <a:chExt cx="9144000" cy="2946007"/>
          </a:xfrm>
        </p:grpSpPr>
        <p:sp>
          <p:nvSpPr>
            <p:cNvPr id="33" name="Rounded Rectangle 32"/>
            <p:cNvSpPr/>
            <p:nvPr/>
          </p:nvSpPr>
          <p:spPr>
            <a:xfrm>
              <a:off x="0" y="3073793"/>
              <a:ext cx="9144000" cy="294600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>
              <a:solidFill>
                <a:schemeClr val="accent1">
                  <a:lumMod val="20000"/>
                  <a:lumOff val="8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600" dirty="0" smtClean="0">
                  <a:solidFill>
                    <a:schemeClr val="tx1"/>
                  </a:solidFill>
                </a:rPr>
                <a:t>For all T = 1, 2, 4, …, B</a:t>
              </a:r>
            </a:p>
            <a:p>
              <a:endParaRPr lang="en-US" sz="2800" dirty="0">
                <a:solidFill>
                  <a:schemeClr val="tx1"/>
                </a:solidFill>
              </a:endParaRPr>
            </a:p>
            <a:p>
              <a:endParaRPr lang="en-US" sz="2800" dirty="0" smtClean="0">
                <a:solidFill>
                  <a:schemeClr val="tx1"/>
                </a:solidFill>
              </a:endParaRPr>
            </a:p>
            <a:p>
              <a:endParaRPr lang="en-US" sz="2800" dirty="0">
                <a:solidFill>
                  <a:schemeClr val="tx1"/>
                </a:solidFill>
              </a:endParaRPr>
            </a:p>
            <a:p>
              <a:endParaRPr lang="en-US" sz="2800" dirty="0" smtClean="0">
                <a:solidFill>
                  <a:schemeClr val="tx1"/>
                </a:solidFill>
              </a:endParaRPr>
            </a:p>
            <a:p>
              <a:endParaRPr lang="en-US" sz="2800" dirty="0">
                <a:solidFill>
                  <a:schemeClr val="tx1"/>
                </a:solidFill>
              </a:endParaRPr>
            </a:p>
            <a:p>
              <a:r>
                <a:rPr lang="en-US" sz="2600" dirty="0" smtClean="0">
                  <a:solidFill>
                    <a:schemeClr val="tx1"/>
                  </a:solidFill>
                </a:rPr>
                <a:t>Choose solution </a:t>
              </a:r>
              <a:r>
                <a:rPr lang="en-US" sz="2600" dirty="0">
                  <a:solidFill>
                    <a:schemeClr val="tx1"/>
                  </a:solidFill>
                </a:rPr>
                <a:t>with most </a:t>
              </a:r>
              <a:r>
                <a:rPr lang="en-US" sz="2600" dirty="0" smtClean="0">
                  <a:solidFill>
                    <a:schemeClr val="tx1"/>
                  </a:solidFill>
                </a:rPr>
                <a:t>reward</a:t>
              </a:r>
              <a:endParaRPr lang="en-US" sz="2600" dirty="0">
                <a:solidFill>
                  <a:schemeClr val="tx1"/>
                </a:solidFill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685800" y="3530993"/>
              <a:ext cx="7924800" cy="21336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smtClean="0">
                  <a:solidFill>
                    <a:schemeClr val="tx1"/>
                  </a:solidFill>
                </a:rPr>
                <a:t>i) Truncate each job’s </a:t>
              </a:r>
              <a:r>
                <a:rPr lang="en-US" sz="2400" dirty="0">
                  <a:solidFill>
                    <a:schemeClr val="tx1"/>
                  </a:solidFill>
                </a:rPr>
                <a:t>distribution at </a:t>
              </a:r>
              <a:r>
                <a:rPr lang="en-US" sz="2400" dirty="0" smtClean="0">
                  <a:solidFill>
                    <a:schemeClr val="tx1"/>
                  </a:solidFill>
                </a:rPr>
                <a:t>B-T</a:t>
              </a:r>
              <a:endParaRPr lang="en-US" sz="2400" dirty="0">
                <a:solidFill>
                  <a:schemeClr val="tx1"/>
                </a:solidFill>
              </a:endParaRPr>
            </a:p>
            <a:p>
              <a:r>
                <a:rPr lang="en-US" sz="2400" dirty="0" smtClean="0">
                  <a:solidFill>
                    <a:schemeClr val="tx1"/>
                  </a:solidFill>
                </a:rPr>
                <a:t>ii) Set size of job to be its </a:t>
              </a:r>
              <a:r>
                <a:rPr lang="en-US" sz="2400" b="1" dirty="0" smtClean="0">
                  <a:solidFill>
                    <a:schemeClr val="tx2"/>
                  </a:solidFill>
                </a:rPr>
                <a:t>truncated expectation</a:t>
              </a:r>
              <a:endParaRPr lang="en-US" sz="2400" b="1" dirty="0">
                <a:solidFill>
                  <a:schemeClr val="tx2"/>
                </a:solidFill>
              </a:endParaRPr>
            </a:p>
            <a:p>
              <a:r>
                <a:rPr lang="en-US" sz="2400" dirty="0" smtClean="0">
                  <a:solidFill>
                    <a:schemeClr val="tx1"/>
                  </a:solidFill>
                </a:rPr>
                <a:t>iii) Find </a:t>
              </a:r>
              <a:r>
                <a:rPr lang="en-US" sz="2400" dirty="0">
                  <a:solidFill>
                    <a:schemeClr val="tx1"/>
                  </a:solidFill>
                </a:rPr>
                <a:t>a </a:t>
              </a:r>
              <a:r>
                <a:rPr lang="en-US" sz="2400" dirty="0" smtClean="0">
                  <a:solidFill>
                    <a:schemeClr val="tx1"/>
                  </a:solidFill>
                </a:rPr>
                <a:t>path </a:t>
              </a:r>
              <a:r>
                <a:rPr lang="en-US" sz="2400" dirty="0">
                  <a:solidFill>
                    <a:schemeClr val="tx1"/>
                  </a:solidFill>
                </a:rPr>
                <a:t>of length at most </a:t>
              </a:r>
              <a:r>
                <a:rPr lang="en-US" sz="2400" dirty="0" smtClean="0">
                  <a:solidFill>
                    <a:schemeClr val="tx1"/>
                  </a:solidFill>
                </a:rPr>
                <a:t>T s.t</a:t>
              </a:r>
            </a:p>
            <a:p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	T</a:t>
              </a:r>
              <a:r>
                <a:rPr 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otal size </a:t>
              </a:r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of </a:t>
              </a:r>
              <a:r>
                <a:rPr 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jobs visited </a:t>
              </a:r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is at most B – </a:t>
              </a:r>
              <a:r>
                <a:rPr 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</a:t>
              </a:r>
              <a:endPara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	</a:t>
              </a:r>
              <a:r>
                <a:rPr 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Maximize total reward</a:t>
              </a:r>
              <a:endPara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685800" y="4445395"/>
              <a:ext cx="8382000" cy="1441115"/>
              <a:chOff x="685800" y="3957656"/>
              <a:chExt cx="8382000" cy="1623291"/>
            </a:xfrm>
          </p:grpSpPr>
          <p:sp>
            <p:nvSpPr>
              <p:cNvPr id="39" name="Rounded Rectangle 38"/>
              <p:cNvSpPr/>
              <p:nvPr/>
            </p:nvSpPr>
            <p:spPr>
              <a:xfrm>
                <a:off x="685800" y="3957656"/>
                <a:ext cx="7924800" cy="1235446"/>
              </a:xfrm>
              <a:prstGeom prst="roundRect">
                <a:avLst/>
              </a:prstGeom>
              <a:blipFill dpi="0" rotWithShape="1">
                <a:blip r:embed="rId2">
                  <a:alphaModFix amt="29000"/>
                </a:blip>
                <a:srcRect/>
                <a:tile tx="0" ty="0" sx="100000" sy="100000" flip="none" algn="tl"/>
              </a:blip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6019800" y="5130258"/>
                <a:ext cx="3048000" cy="450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rgbClr val="C00000"/>
                    </a:solidFill>
                  </a:rPr>
                  <a:t>Knapsack Orienteering </a:t>
                </a:r>
              </a:p>
            </p:txBody>
          </p:sp>
        </p:grpSp>
      </p:grpSp>
      <p:sp>
        <p:nvSpPr>
          <p:cNvPr id="29" name="Curved Right Arrow 28"/>
          <p:cNvSpPr/>
          <p:nvPr/>
        </p:nvSpPr>
        <p:spPr>
          <a:xfrm>
            <a:off x="152400" y="2362200"/>
            <a:ext cx="609600" cy="3613666"/>
          </a:xfrm>
          <a:prstGeom prst="curved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04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8" grpId="0" animBg="1"/>
      <p:bldP spid="28" grpId="1" animBg="1"/>
      <p:bldP spid="29" grpId="0" animBg="1"/>
      <p:bldP spid="29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Stochastic OPT </a:t>
            </a:r>
            <a:r>
              <a:rPr lang="en-US" dirty="0">
                <a:sym typeface="Wingdings" pitchFamily="2" charset="2"/>
              </a:rPr>
              <a:t> Knapsack Orienteering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Want: Exists some sample path in adaptive OPT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If travelling T*, then sum of truncated means is B-T*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And total reward is </a:t>
            </a:r>
            <a:r>
              <a:rPr lang="el-G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/>
                <a:ea typeface="Cambria Math"/>
              </a:rPr>
              <a:t>Ω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(E[OPT]/</a:t>
            </a:r>
            <a:r>
              <a:rPr lang="el-G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α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sz="2400" b="1" u="sng" dirty="0">
                <a:solidFill>
                  <a:schemeClr val="tx2"/>
                </a:solidFill>
              </a:rPr>
              <a:t>Well-Behaved Sample Path</a:t>
            </a:r>
            <a:r>
              <a:rPr lang="en-US" sz="2400" u="sng" dirty="0">
                <a:solidFill>
                  <a:schemeClr val="tx2"/>
                </a:solidFill>
              </a:rPr>
              <a:t>:</a:t>
            </a:r>
            <a:r>
              <a:rPr lang="en-US" sz="2400" dirty="0">
                <a:solidFill>
                  <a:schemeClr val="tx2"/>
                </a:solidFill>
              </a:rPr>
              <a:t> If travel time is T, then sum of truncated means is at most </a:t>
            </a:r>
            <a:r>
              <a:rPr lang="el-G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α</a:t>
            </a:r>
            <a:r>
              <a:rPr lang="en-US" sz="2400" dirty="0">
                <a:solidFill>
                  <a:schemeClr val="tx2"/>
                </a:solidFill>
              </a:rPr>
              <a:t>(B-T)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Easy Case: every sample path is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well-behaved</a:t>
            </a: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Convexity: at least one sample path has reward E[OPT]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B9CC4-8A8E-41B6-ACA9-663D57FDA1F9}" type="datetime1">
              <a:rPr lang="en-US" smtClean="0"/>
              <a:t>2/6/2012</a:t>
            </a:fld>
            <a:endParaRPr lang="en-US" dirty="0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Curved Left Arrow 6"/>
          <p:cNvSpPr/>
          <p:nvPr/>
        </p:nvSpPr>
        <p:spPr>
          <a:xfrm rot="10800000">
            <a:off x="76197" y="1905000"/>
            <a:ext cx="685801" cy="3352800"/>
          </a:xfrm>
          <a:prstGeom prst="curvedLef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09600" y="1828800"/>
            <a:ext cx="8001000" cy="1622284"/>
            <a:chOff x="609600" y="4267202"/>
            <a:chExt cx="8001000" cy="1884449"/>
          </a:xfrm>
        </p:grpSpPr>
        <p:sp>
          <p:nvSpPr>
            <p:cNvPr id="20" name="Rounded Rectangle 19"/>
            <p:cNvSpPr/>
            <p:nvPr/>
          </p:nvSpPr>
          <p:spPr>
            <a:xfrm>
              <a:off x="685800" y="4267202"/>
              <a:ext cx="7924800" cy="1062169"/>
            </a:xfrm>
            <a:prstGeom prst="roundRect">
              <a:avLst/>
            </a:prstGeom>
            <a:blipFill dpi="0" rotWithShape="1">
              <a:blip r:embed="rId2">
                <a:alphaModFix amt="19000"/>
              </a:blip>
              <a:srcRect/>
              <a:tile tx="0" ty="0" sx="100000" sy="100000" flip="none" algn="tl"/>
            </a:blip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09600" y="5329369"/>
              <a:ext cx="3048000" cy="822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Feasible solution for Knapsack Orienteering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5" name="Rounded Rectangular Callout 4"/>
          <p:cNvSpPr/>
          <p:nvPr/>
        </p:nvSpPr>
        <p:spPr>
          <a:xfrm>
            <a:off x="1676400" y="4648200"/>
            <a:ext cx="7162800" cy="914400"/>
          </a:xfrm>
          <a:prstGeom prst="wedgeRoundRectCallout">
            <a:avLst>
              <a:gd name="adj1" fmla="val -9813"/>
              <a:gd name="adj2" fmla="val -76071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Intuition: For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every sample path in OPT, if travel time is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T, then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sum of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actual wait times is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 most (B-T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50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5" grpId="0" animBg="1"/>
      <p:bldP spid="5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Handling misbehaving sample paths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 smtClean="0">
                <a:solidFill>
                  <a:schemeClr val="tx2"/>
                </a:solidFill>
              </a:rPr>
              <a:t>Chop off OPT when it misbehaves!</a:t>
            </a:r>
          </a:p>
          <a:p>
            <a:pPr marL="0" indent="0" algn="ctr">
              <a:buNone/>
            </a:pPr>
            <a:r>
              <a:rPr lang="en-US" sz="2400" u="sng" dirty="0" smtClean="0"/>
              <a:t>Star Node:</a:t>
            </a:r>
            <a:r>
              <a:rPr lang="en-US" sz="2400" dirty="0" smtClean="0"/>
              <a:t> First node along sample path when sum of truncated </a:t>
            </a:r>
            <a:r>
              <a:rPr lang="en-US" sz="2400" dirty="0"/>
              <a:t>means </a:t>
            </a:r>
            <a:r>
              <a:rPr lang="en-US" sz="2400" dirty="0" smtClean="0"/>
              <a:t>exceeds </a:t>
            </a:r>
            <a:r>
              <a:rPr lang="el-G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α</a:t>
            </a:r>
            <a:r>
              <a:rPr lang="en-US" sz="2400" dirty="0" smtClean="0"/>
              <a:t> </a:t>
            </a:r>
            <a:r>
              <a:rPr lang="en-US" sz="2400" dirty="0"/>
              <a:t>(</a:t>
            </a:r>
            <a:r>
              <a:rPr lang="en-US" sz="2400" dirty="0" smtClean="0"/>
              <a:t>B-T)</a:t>
            </a:r>
          </a:p>
          <a:p>
            <a:pPr marL="457200" lvl="1" indent="0"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B9CC4-8A8E-41B6-ACA9-663D57FDA1F9}" type="datetime1">
              <a:rPr lang="en-US" smtClean="0"/>
              <a:t>2/6/2012</a:t>
            </a:fld>
            <a:endParaRPr lang="en-US" dirty="0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3426822" y="4114800"/>
            <a:ext cx="2364378" cy="2116183"/>
            <a:chOff x="4898571" y="4258491"/>
            <a:chExt cx="2364378" cy="2116183"/>
          </a:xfrm>
        </p:grpSpPr>
        <p:sp>
          <p:nvSpPr>
            <p:cNvPr id="11" name="Freeform 10"/>
            <p:cNvSpPr/>
            <p:nvPr/>
          </p:nvSpPr>
          <p:spPr>
            <a:xfrm>
              <a:off x="4898571" y="4258491"/>
              <a:ext cx="836023" cy="1724298"/>
            </a:xfrm>
            <a:custGeom>
              <a:avLst/>
              <a:gdLst>
                <a:gd name="connsiteX0" fmla="*/ 836023 w 836023"/>
                <a:gd name="connsiteY0" fmla="*/ 0 h 1724298"/>
                <a:gd name="connsiteX1" fmla="*/ 431075 w 836023"/>
                <a:gd name="connsiteY1" fmla="*/ 418012 h 1724298"/>
                <a:gd name="connsiteX2" fmla="*/ 770709 w 836023"/>
                <a:gd name="connsiteY2" fmla="*/ 914400 h 1724298"/>
                <a:gd name="connsiteX3" fmla="*/ 535578 w 836023"/>
                <a:gd name="connsiteY3" fmla="*/ 1175658 h 1724298"/>
                <a:gd name="connsiteX4" fmla="*/ 235132 w 836023"/>
                <a:gd name="connsiteY4" fmla="*/ 1463040 h 1724298"/>
                <a:gd name="connsiteX5" fmla="*/ 0 w 836023"/>
                <a:gd name="connsiteY5" fmla="*/ 1724298 h 172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6023" h="1724298">
                  <a:moveTo>
                    <a:pt x="836023" y="0"/>
                  </a:moveTo>
                  <a:cubicBezTo>
                    <a:pt x="638992" y="132806"/>
                    <a:pt x="441961" y="265612"/>
                    <a:pt x="431075" y="418012"/>
                  </a:cubicBezTo>
                  <a:cubicBezTo>
                    <a:pt x="420189" y="570412"/>
                    <a:pt x="753292" y="788126"/>
                    <a:pt x="770709" y="914400"/>
                  </a:cubicBezTo>
                  <a:cubicBezTo>
                    <a:pt x="788126" y="1040674"/>
                    <a:pt x="624841" y="1084218"/>
                    <a:pt x="535578" y="1175658"/>
                  </a:cubicBezTo>
                  <a:cubicBezTo>
                    <a:pt x="446315" y="1267098"/>
                    <a:pt x="324395" y="1371600"/>
                    <a:pt x="235132" y="1463040"/>
                  </a:cubicBezTo>
                  <a:cubicBezTo>
                    <a:pt x="145869" y="1554480"/>
                    <a:pt x="72934" y="1639389"/>
                    <a:pt x="0" y="1724298"/>
                  </a:cubicBezTo>
                </a:path>
              </a:pathLst>
            </a:custGeom>
            <a:noFill/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5721531" y="4271554"/>
              <a:ext cx="1541418" cy="2103120"/>
            </a:xfrm>
            <a:custGeom>
              <a:avLst/>
              <a:gdLst>
                <a:gd name="connsiteX0" fmla="*/ 0 w 1541418"/>
                <a:gd name="connsiteY0" fmla="*/ 0 h 2103120"/>
                <a:gd name="connsiteX1" fmla="*/ 535578 w 1541418"/>
                <a:gd name="connsiteY1" fmla="*/ 365760 h 2103120"/>
                <a:gd name="connsiteX2" fmla="*/ 404949 w 1541418"/>
                <a:gd name="connsiteY2" fmla="*/ 613955 h 2103120"/>
                <a:gd name="connsiteX3" fmla="*/ 901338 w 1541418"/>
                <a:gd name="connsiteY3" fmla="*/ 862149 h 2103120"/>
                <a:gd name="connsiteX4" fmla="*/ 666206 w 1541418"/>
                <a:gd name="connsiteY4" fmla="*/ 1502229 h 2103120"/>
                <a:gd name="connsiteX5" fmla="*/ 1541418 w 1541418"/>
                <a:gd name="connsiteY5" fmla="*/ 2103120 h 2103120"/>
                <a:gd name="connsiteX6" fmla="*/ 1541418 w 1541418"/>
                <a:gd name="connsiteY6" fmla="*/ 2103120 h 2103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1418" h="2103120">
                  <a:moveTo>
                    <a:pt x="0" y="0"/>
                  </a:moveTo>
                  <a:cubicBezTo>
                    <a:pt x="234043" y="131717"/>
                    <a:pt x="468087" y="263434"/>
                    <a:pt x="535578" y="365760"/>
                  </a:cubicBezTo>
                  <a:cubicBezTo>
                    <a:pt x="603070" y="468086"/>
                    <a:pt x="343989" y="531224"/>
                    <a:pt x="404949" y="613955"/>
                  </a:cubicBezTo>
                  <a:cubicBezTo>
                    <a:pt x="465909" y="696686"/>
                    <a:pt x="857795" y="714103"/>
                    <a:pt x="901338" y="862149"/>
                  </a:cubicBezTo>
                  <a:cubicBezTo>
                    <a:pt x="944881" y="1010195"/>
                    <a:pt x="559526" y="1295401"/>
                    <a:pt x="666206" y="1502229"/>
                  </a:cubicBezTo>
                  <a:cubicBezTo>
                    <a:pt x="772886" y="1709057"/>
                    <a:pt x="1541418" y="2103120"/>
                    <a:pt x="1541418" y="2103120"/>
                  </a:cubicBezTo>
                  <a:lnTo>
                    <a:pt x="1541418" y="2103120"/>
                  </a:lnTo>
                </a:path>
              </a:pathLst>
            </a:custGeom>
            <a:noFill/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5643154" y="5133703"/>
              <a:ext cx="293432" cy="404948"/>
            </a:xfrm>
            <a:custGeom>
              <a:avLst/>
              <a:gdLst>
                <a:gd name="connsiteX0" fmla="*/ 0 w 293432"/>
                <a:gd name="connsiteY0" fmla="*/ 0 h 404948"/>
                <a:gd name="connsiteX1" fmla="*/ 274320 w 293432"/>
                <a:gd name="connsiteY1" fmla="*/ 143691 h 404948"/>
                <a:gd name="connsiteX2" fmla="*/ 248195 w 293432"/>
                <a:gd name="connsiteY2" fmla="*/ 404948 h 404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3432" h="404948">
                  <a:moveTo>
                    <a:pt x="0" y="0"/>
                  </a:moveTo>
                  <a:cubicBezTo>
                    <a:pt x="116477" y="38100"/>
                    <a:pt x="232954" y="76200"/>
                    <a:pt x="274320" y="143691"/>
                  </a:cubicBezTo>
                  <a:cubicBezTo>
                    <a:pt x="315686" y="211182"/>
                    <a:pt x="281940" y="308065"/>
                    <a:pt x="248195" y="404948"/>
                  </a:cubicBezTo>
                </a:path>
              </a:pathLst>
            </a:custGeom>
            <a:noFill/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6622869" y="5107577"/>
              <a:ext cx="619636" cy="757646"/>
            </a:xfrm>
            <a:custGeom>
              <a:avLst/>
              <a:gdLst>
                <a:gd name="connsiteX0" fmla="*/ 0 w 619636"/>
                <a:gd name="connsiteY0" fmla="*/ 0 h 757646"/>
                <a:gd name="connsiteX1" fmla="*/ 365760 w 619636"/>
                <a:gd name="connsiteY1" fmla="*/ 352697 h 757646"/>
                <a:gd name="connsiteX2" fmla="*/ 600891 w 619636"/>
                <a:gd name="connsiteY2" fmla="*/ 404949 h 757646"/>
                <a:gd name="connsiteX3" fmla="*/ 587828 w 619636"/>
                <a:gd name="connsiteY3" fmla="*/ 757646 h 757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9636" h="757646">
                  <a:moveTo>
                    <a:pt x="0" y="0"/>
                  </a:moveTo>
                  <a:cubicBezTo>
                    <a:pt x="132806" y="142603"/>
                    <a:pt x="265612" y="285206"/>
                    <a:pt x="365760" y="352697"/>
                  </a:cubicBezTo>
                  <a:cubicBezTo>
                    <a:pt x="465909" y="420189"/>
                    <a:pt x="563880" y="337458"/>
                    <a:pt x="600891" y="404949"/>
                  </a:cubicBezTo>
                  <a:cubicBezTo>
                    <a:pt x="637902" y="472440"/>
                    <a:pt x="612865" y="615043"/>
                    <a:pt x="587828" y="757646"/>
                  </a:cubicBezTo>
                </a:path>
              </a:pathLst>
            </a:custGeom>
            <a:noFill/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5-Point Star 14"/>
          <p:cNvSpPr/>
          <p:nvPr/>
        </p:nvSpPr>
        <p:spPr>
          <a:xfrm>
            <a:off x="3446416" y="5486400"/>
            <a:ext cx="304800" cy="287382"/>
          </a:xfrm>
          <a:prstGeom prst="star5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5-Point Star 15"/>
          <p:cNvSpPr/>
          <p:nvPr/>
        </p:nvSpPr>
        <p:spPr>
          <a:xfrm>
            <a:off x="4735285" y="4702630"/>
            <a:ext cx="304800" cy="287382"/>
          </a:xfrm>
          <a:prstGeom prst="star5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4859330" y="4863737"/>
            <a:ext cx="891549" cy="1384663"/>
          </a:xfrm>
          <a:custGeom>
            <a:avLst/>
            <a:gdLst>
              <a:gd name="connsiteX0" fmla="*/ 120841 w 891549"/>
              <a:gd name="connsiteY0" fmla="*/ 0 h 1384663"/>
              <a:gd name="connsiteX1" fmla="*/ 342909 w 891549"/>
              <a:gd name="connsiteY1" fmla="*/ 156754 h 1384663"/>
              <a:gd name="connsiteX2" fmla="*/ 42464 w 891549"/>
              <a:gd name="connsiteY2" fmla="*/ 627017 h 1384663"/>
              <a:gd name="connsiteX3" fmla="*/ 94715 w 891549"/>
              <a:gd name="connsiteY3" fmla="*/ 809897 h 1384663"/>
              <a:gd name="connsiteX4" fmla="*/ 891549 w 891549"/>
              <a:gd name="connsiteY4" fmla="*/ 1384663 h 1384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1549" h="1384663">
                <a:moveTo>
                  <a:pt x="120841" y="0"/>
                </a:moveTo>
                <a:cubicBezTo>
                  <a:pt x="238406" y="26125"/>
                  <a:pt x="355972" y="52251"/>
                  <a:pt x="342909" y="156754"/>
                </a:cubicBezTo>
                <a:cubicBezTo>
                  <a:pt x="329846" y="261257"/>
                  <a:pt x="83830" y="518160"/>
                  <a:pt x="42464" y="627017"/>
                </a:cubicBezTo>
                <a:cubicBezTo>
                  <a:pt x="1098" y="735874"/>
                  <a:pt x="-46799" y="683623"/>
                  <a:pt x="94715" y="809897"/>
                </a:cubicBezTo>
                <a:cubicBezTo>
                  <a:pt x="236229" y="936171"/>
                  <a:pt x="563889" y="1160417"/>
                  <a:pt x="891549" y="1384663"/>
                </a:cubicBezTo>
              </a:path>
            </a:pathLst>
          </a:custGeom>
          <a:noFill/>
          <a:ln w="825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5202239" y="4968240"/>
            <a:ext cx="588961" cy="744582"/>
          </a:xfrm>
          <a:custGeom>
            <a:avLst/>
            <a:gdLst>
              <a:gd name="connsiteX0" fmla="*/ 0 w 588961"/>
              <a:gd name="connsiteY0" fmla="*/ 0 h 744582"/>
              <a:gd name="connsiteX1" fmla="*/ 313509 w 588961"/>
              <a:gd name="connsiteY1" fmla="*/ 391885 h 744582"/>
              <a:gd name="connsiteX2" fmla="*/ 509452 w 588961"/>
              <a:gd name="connsiteY2" fmla="*/ 391885 h 744582"/>
              <a:gd name="connsiteX3" fmla="*/ 587829 w 588961"/>
              <a:gd name="connsiteY3" fmla="*/ 548640 h 744582"/>
              <a:gd name="connsiteX4" fmla="*/ 548640 w 588961"/>
              <a:gd name="connsiteY4" fmla="*/ 744582 h 744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961" h="744582">
                <a:moveTo>
                  <a:pt x="0" y="0"/>
                </a:moveTo>
                <a:cubicBezTo>
                  <a:pt x="114300" y="163285"/>
                  <a:pt x="228600" y="326571"/>
                  <a:pt x="313509" y="391885"/>
                </a:cubicBezTo>
                <a:cubicBezTo>
                  <a:pt x="398418" y="457199"/>
                  <a:pt x="463732" y="365759"/>
                  <a:pt x="509452" y="391885"/>
                </a:cubicBezTo>
                <a:cubicBezTo>
                  <a:pt x="555172" y="418011"/>
                  <a:pt x="581298" y="489857"/>
                  <a:pt x="587829" y="548640"/>
                </a:cubicBezTo>
                <a:cubicBezTo>
                  <a:pt x="594360" y="607423"/>
                  <a:pt x="571500" y="676002"/>
                  <a:pt x="548640" y="744582"/>
                </a:cubicBezTo>
              </a:path>
            </a:pathLst>
          </a:custGeom>
          <a:noFill/>
          <a:ln w="825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3464879" y="5647508"/>
            <a:ext cx="130629" cy="209006"/>
          </a:xfrm>
          <a:custGeom>
            <a:avLst/>
            <a:gdLst>
              <a:gd name="connsiteX0" fmla="*/ 130629 w 130629"/>
              <a:gd name="connsiteY0" fmla="*/ 0 h 209006"/>
              <a:gd name="connsiteX1" fmla="*/ 0 w 130629"/>
              <a:gd name="connsiteY1" fmla="*/ 209006 h 209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29" h="209006">
                <a:moveTo>
                  <a:pt x="130629" y="0"/>
                </a:moveTo>
                <a:lnTo>
                  <a:pt x="0" y="209006"/>
                </a:lnTo>
              </a:path>
            </a:pathLst>
          </a:custGeom>
          <a:noFill/>
          <a:ln w="825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748937" y="4114800"/>
            <a:ext cx="7633063" cy="2286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Key Lemma</a:t>
            </a:r>
          </a:p>
          <a:p>
            <a:pPr algn="ctr"/>
            <a:r>
              <a:rPr lang="en-US" sz="2800" b="1" dirty="0" err="1" smtClean="0">
                <a:solidFill>
                  <a:schemeClr val="tx2"/>
                </a:solidFill>
              </a:rPr>
              <a:t>Pr</a:t>
            </a:r>
            <a:r>
              <a:rPr lang="en-US" sz="2800" b="1" dirty="0" smtClean="0">
                <a:solidFill>
                  <a:schemeClr val="tx2"/>
                </a:solidFill>
              </a:rPr>
              <a:t> [OPT reaching a “star”] ≤ ½ </a:t>
            </a:r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57200" y="2590800"/>
            <a:ext cx="8229600" cy="1447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Chop off OPT beneath star nodes!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New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OPT is 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well-behaved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Reward lost at most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[OPT reaching “star”] x E[OPT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56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8" grpId="0" animBg="1"/>
      <p:bldP spid="22" grpId="0" animBg="1"/>
      <p:bldP spid="23" grpId="0" animBg="1"/>
      <p:bldP spid="24" grpId="0" animBg="1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/>
              <p:cNvSpPr/>
              <p:nvPr/>
            </p:nvSpPr>
            <p:spPr>
              <a:xfrm>
                <a:off x="304800" y="4038600"/>
                <a:ext cx="4267200" cy="842554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2400" i="1" smtClean="0">
                            <a:solidFill>
                              <a:schemeClr val="tx2"/>
                            </a:solidFill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8"/>
                          </m:rPr>
                          <a:rPr lang="en-US" sz="2400" i="1">
                            <a:solidFill>
                              <a:schemeClr val="tx2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tx2"/>
                            </a:solidFill>
                            <a:latin typeface="Cambria Math"/>
                            <a:ea typeface="Cambria Math"/>
                          </a:rPr>
                          <m:t>𝑇</m:t>
                        </m:r>
                      </m:sup>
                      <m:e>
                        <m:r>
                          <a:rPr lang="en-US" sz="2400" i="1">
                            <a:solidFill>
                              <a:schemeClr val="tx2"/>
                            </a:solidFill>
                            <a:latin typeface="Cambria Math"/>
                            <a:ea typeface="Cambria Math"/>
                          </a:rPr>
                          <m:t>𝑋</m:t>
                        </m:r>
                        <m:r>
                          <a:rPr lang="en-US" sz="2400" i="1" baseline="-25000">
                            <a:solidFill>
                              <a:schemeClr val="tx2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nary>
                  </m:oMath>
                </a14:m>
                <a:r>
                  <a:rPr lang="en-US" sz="2400" dirty="0">
                    <a:solidFill>
                      <a:schemeClr val="tx2"/>
                    </a:solidFill>
                  </a:rPr>
                  <a:t> is total waiting time</a:t>
                </a:r>
              </a:p>
              <a:p>
                <a:pPr lvl="1" algn="ctr"/>
                <a:r>
                  <a:rPr lang="en-US" sz="2400" dirty="0" smtClean="0">
                    <a:solidFill>
                      <a:schemeClr val="tx2"/>
                    </a:solidFill>
                  </a:rPr>
                  <a:t>after </a:t>
                </a:r>
                <a:r>
                  <a:rPr lang="en-US" sz="2400" dirty="0">
                    <a:solidFill>
                      <a:schemeClr val="tx2"/>
                    </a:solidFill>
                  </a:rPr>
                  <a:t>travelling T </a:t>
                </a:r>
                <a:r>
                  <a:rPr lang="en-US" sz="2400" dirty="0" smtClean="0">
                    <a:solidFill>
                      <a:schemeClr val="tx2"/>
                    </a:solidFill>
                  </a:rPr>
                  <a:t>units</a:t>
                </a:r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Rounded 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038600"/>
                <a:ext cx="4267200" cy="842554"/>
              </a:xfrm>
              <a:prstGeom prst="roundRect">
                <a:avLst/>
              </a:prstGeom>
              <a:blipFill rotWithShape="1">
                <a:blip r:embed="rId2"/>
                <a:stretch>
                  <a:fillRect l="-857" t="-70290" b="-6376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Viewing OPT as a Stochastic Process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6994-257D-41B2-813D-112574662BCA}" type="datetime1">
              <a:rPr lang="en-US" smtClean="0"/>
              <a:t>2/6/2012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0" y="1447800"/>
            <a:ext cx="8229600" cy="4525963"/>
          </a:xfrm>
        </p:spPr>
        <p:txBody>
          <a:bodyPr>
            <a:normAutofit/>
          </a:bodyPr>
          <a:lstStyle/>
          <a:p>
            <a:pPr lvl="1"/>
            <a:endParaRPr lang="en-US" sz="2000" dirty="0"/>
          </a:p>
          <a:p>
            <a:endParaRPr lang="en-US" sz="2400" dirty="0" smtClean="0"/>
          </a:p>
        </p:txBody>
      </p:sp>
      <p:sp>
        <p:nvSpPr>
          <p:cNvPr id="8" name="Hexagon 7"/>
          <p:cNvSpPr/>
          <p:nvPr/>
        </p:nvSpPr>
        <p:spPr>
          <a:xfrm>
            <a:off x="5943600" y="2933700"/>
            <a:ext cx="1524000" cy="533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Send Mail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9" name="Hexagon 8"/>
          <p:cNvSpPr/>
          <p:nvPr/>
        </p:nvSpPr>
        <p:spPr>
          <a:xfrm>
            <a:off x="5943600" y="1600200"/>
            <a:ext cx="1524000" cy="533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Home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943600" y="3467100"/>
            <a:ext cx="609600" cy="800100"/>
          </a:xfrm>
          <a:prstGeom prst="straightConnector1">
            <a:avLst/>
          </a:prstGeom>
          <a:ln w="50800">
            <a:solidFill>
              <a:schemeClr val="accent1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3467100"/>
            <a:ext cx="609600" cy="800100"/>
          </a:xfrm>
          <a:prstGeom prst="straightConnector1">
            <a:avLst/>
          </a:prstGeom>
          <a:ln w="50800">
            <a:solidFill>
              <a:schemeClr val="accent1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7"/>
          <p:cNvSpPr/>
          <p:nvPr/>
        </p:nvSpPr>
        <p:spPr>
          <a:xfrm>
            <a:off x="6568428" y="2127069"/>
            <a:ext cx="317208" cy="822960"/>
          </a:xfrm>
          <a:custGeom>
            <a:avLst/>
            <a:gdLst>
              <a:gd name="connsiteX0" fmla="*/ 117578 w 317208"/>
              <a:gd name="connsiteY0" fmla="*/ 0 h 822960"/>
              <a:gd name="connsiteX1" fmla="*/ 300458 w 317208"/>
              <a:gd name="connsiteY1" fmla="*/ 143691 h 822960"/>
              <a:gd name="connsiteX2" fmla="*/ 12 w 317208"/>
              <a:gd name="connsiteY2" fmla="*/ 404948 h 822960"/>
              <a:gd name="connsiteX3" fmla="*/ 313521 w 317208"/>
              <a:gd name="connsiteY3" fmla="*/ 574765 h 822960"/>
              <a:gd name="connsiteX4" fmla="*/ 143703 w 317208"/>
              <a:gd name="connsiteY4" fmla="*/ 822960 h 822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208" h="822960">
                <a:moveTo>
                  <a:pt x="117578" y="0"/>
                </a:moveTo>
                <a:cubicBezTo>
                  <a:pt x="218815" y="38100"/>
                  <a:pt x="320052" y="76200"/>
                  <a:pt x="300458" y="143691"/>
                </a:cubicBezTo>
                <a:cubicBezTo>
                  <a:pt x="280864" y="211182"/>
                  <a:pt x="-2165" y="333102"/>
                  <a:pt x="12" y="404948"/>
                </a:cubicBezTo>
                <a:cubicBezTo>
                  <a:pt x="2189" y="476794"/>
                  <a:pt x="289573" y="505096"/>
                  <a:pt x="313521" y="574765"/>
                </a:cubicBezTo>
                <a:cubicBezTo>
                  <a:pt x="337469" y="644434"/>
                  <a:pt x="240586" y="733697"/>
                  <a:pt x="143703" y="822960"/>
                </a:cubicBezTo>
              </a:path>
            </a:pathLst>
          </a:custGeom>
          <a:noFill/>
          <a:ln w="508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9" name="Hexagon 18"/>
          <p:cNvSpPr/>
          <p:nvPr/>
        </p:nvSpPr>
        <p:spPr>
          <a:xfrm>
            <a:off x="4648200" y="5181600"/>
            <a:ext cx="1524000" cy="533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Buy </a:t>
            </a:r>
            <a:r>
              <a:rPr lang="en-US" b="1" dirty="0" err="1" smtClean="0">
                <a:solidFill>
                  <a:schemeClr val="tx2"/>
                </a:solidFill>
              </a:rPr>
              <a:t>Tix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0" name="Hexagon 19"/>
          <p:cNvSpPr/>
          <p:nvPr/>
        </p:nvSpPr>
        <p:spPr>
          <a:xfrm>
            <a:off x="7239000" y="4800600"/>
            <a:ext cx="1524000" cy="533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Buy Food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5405846" y="4228049"/>
            <a:ext cx="552658" cy="955728"/>
          </a:xfrm>
          <a:custGeom>
            <a:avLst/>
            <a:gdLst>
              <a:gd name="connsiteX0" fmla="*/ 535577 w 552658"/>
              <a:gd name="connsiteY0" fmla="*/ 15202 h 955728"/>
              <a:gd name="connsiteX1" fmla="*/ 352697 w 552658"/>
              <a:gd name="connsiteY1" fmla="*/ 54391 h 955728"/>
              <a:gd name="connsiteX2" fmla="*/ 548640 w 552658"/>
              <a:gd name="connsiteY2" fmla="*/ 459340 h 955728"/>
              <a:gd name="connsiteX3" fmla="*/ 130628 w 552658"/>
              <a:gd name="connsiteY3" fmla="*/ 485465 h 955728"/>
              <a:gd name="connsiteX4" fmla="*/ 261257 w 552658"/>
              <a:gd name="connsiteY4" fmla="*/ 798974 h 955728"/>
              <a:gd name="connsiteX5" fmla="*/ 0 w 552658"/>
              <a:gd name="connsiteY5" fmla="*/ 955728 h 95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658" h="955728">
                <a:moveTo>
                  <a:pt x="535577" y="15202"/>
                </a:moveTo>
                <a:cubicBezTo>
                  <a:pt x="443048" y="-2215"/>
                  <a:pt x="350520" y="-19632"/>
                  <a:pt x="352697" y="54391"/>
                </a:cubicBezTo>
                <a:cubicBezTo>
                  <a:pt x="354874" y="128414"/>
                  <a:pt x="585652" y="387494"/>
                  <a:pt x="548640" y="459340"/>
                </a:cubicBezTo>
                <a:cubicBezTo>
                  <a:pt x="511628" y="531186"/>
                  <a:pt x="178525" y="428860"/>
                  <a:pt x="130628" y="485465"/>
                </a:cubicBezTo>
                <a:cubicBezTo>
                  <a:pt x="82731" y="542070"/>
                  <a:pt x="283028" y="720597"/>
                  <a:pt x="261257" y="798974"/>
                </a:cubicBezTo>
                <a:cubicBezTo>
                  <a:pt x="239486" y="877351"/>
                  <a:pt x="119743" y="916539"/>
                  <a:pt x="0" y="955728"/>
                </a:cubicBezTo>
              </a:path>
            </a:pathLst>
          </a:custGeom>
          <a:noFill/>
          <a:ln w="508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3" name="Freeform 22"/>
          <p:cNvSpPr/>
          <p:nvPr/>
        </p:nvSpPr>
        <p:spPr>
          <a:xfrm>
            <a:off x="7430589" y="4230189"/>
            <a:ext cx="574765" cy="574765"/>
          </a:xfrm>
          <a:custGeom>
            <a:avLst/>
            <a:gdLst>
              <a:gd name="connsiteX0" fmla="*/ 0 w 574765"/>
              <a:gd name="connsiteY0" fmla="*/ 0 h 574765"/>
              <a:gd name="connsiteX1" fmla="*/ 300445 w 574765"/>
              <a:gd name="connsiteY1" fmla="*/ 130628 h 574765"/>
              <a:gd name="connsiteX2" fmla="*/ 209005 w 574765"/>
              <a:gd name="connsiteY2" fmla="*/ 339634 h 574765"/>
              <a:gd name="connsiteX3" fmla="*/ 574765 w 574765"/>
              <a:gd name="connsiteY3" fmla="*/ 574765 h 574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4765" h="574765">
                <a:moveTo>
                  <a:pt x="0" y="0"/>
                </a:moveTo>
                <a:cubicBezTo>
                  <a:pt x="132805" y="37011"/>
                  <a:pt x="265611" y="74022"/>
                  <a:pt x="300445" y="130628"/>
                </a:cubicBezTo>
                <a:cubicBezTo>
                  <a:pt x="335279" y="187234"/>
                  <a:pt x="163285" y="265611"/>
                  <a:pt x="209005" y="339634"/>
                </a:cubicBezTo>
                <a:cubicBezTo>
                  <a:pt x="254725" y="413657"/>
                  <a:pt x="414745" y="494211"/>
                  <a:pt x="574765" y="574765"/>
                </a:cubicBezTo>
              </a:path>
            </a:pathLst>
          </a:custGeom>
          <a:noFill/>
          <a:ln w="508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4" name="TextBox 23"/>
          <p:cNvSpPr txBox="1"/>
          <p:nvPr/>
        </p:nvSpPr>
        <p:spPr>
          <a:xfrm>
            <a:off x="6254079" y="3713509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 = 5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16696" y="3669268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 = 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781800" y="2209800"/>
            <a:ext cx="152400" cy="152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7" name="Oval 26"/>
          <p:cNvSpPr/>
          <p:nvPr/>
        </p:nvSpPr>
        <p:spPr>
          <a:xfrm>
            <a:off x="6477000" y="2438400"/>
            <a:ext cx="152400" cy="152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Oval 27"/>
          <p:cNvSpPr/>
          <p:nvPr/>
        </p:nvSpPr>
        <p:spPr>
          <a:xfrm>
            <a:off x="6806577" y="2616926"/>
            <a:ext cx="152400" cy="152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921629" y="205740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en-US" b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≡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778629" y="229766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en-US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≡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6934200" y="245006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en-US" b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≡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en-US" b="1" dirty="0" smtClean="0"/>
              <a:t> </a:t>
            </a:r>
            <a:endParaRPr lang="en-US" b="1" dirty="0"/>
          </a:p>
        </p:txBody>
      </p:sp>
      <p:grpSp>
        <p:nvGrpSpPr>
          <p:cNvPr id="34" name="Group 33"/>
          <p:cNvGrpSpPr/>
          <p:nvPr/>
        </p:nvGrpSpPr>
        <p:grpSpPr>
          <a:xfrm>
            <a:off x="7531229" y="2667000"/>
            <a:ext cx="936475" cy="923330"/>
            <a:chOff x="7912229" y="2667000"/>
            <a:chExt cx="936475" cy="923330"/>
          </a:xfrm>
        </p:grpSpPr>
        <p:sp>
          <p:nvSpPr>
            <p:cNvPr id="32" name="TextBox 31"/>
            <p:cNvSpPr txBox="1"/>
            <p:nvPr/>
          </p:nvSpPr>
          <p:spPr>
            <a:xfrm>
              <a:off x="7912229" y="2667000"/>
              <a:ext cx="93647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/>
              <a:r>
                <a:rPr 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       2</a:t>
              </a:r>
            </a:p>
            <a:p>
              <a:pPr marL="0" lvl="1"/>
              <a:r>
                <a:rPr 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X</a:t>
              </a:r>
              <a:r>
                <a:rPr lang="en-US" b="1" baseline="-25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  <a:r>
                <a:rPr 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≡  </a:t>
              </a:r>
              <a:r>
                <a:rPr 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</a:t>
              </a:r>
            </a:p>
            <a:p>
              <a:pPr marL="0" lvl="1"/>
              <a:r>
                <a:rPr lang="en-US" b="1" dirty="0" smtClean="0"/>
                <a:t>            </a:t>
              </a:r>
              <a:r>
                <a:rPr 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  <a:endParaRPr 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3" name="Left Brace 32"/>
            <p:cNvSpPr/>
            <p:nvPr/>
          </p:nvSpPr>
          <p:spPr>
            <a:xfrm>
              <a:off x="8458200" y="2769326"/>
              <a:ext cx="152400" cy="697774"/>
            </a:xfrm>
            <a:prstGeom prst="leftBrac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7772400" y="420266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en-US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≡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6019800" y="441960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en-US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≡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37" name="Oval 36"/>
          <p:cNvSpPr/>
          <p:nvPr/>
        </p:nvSpPr>
        <p:spPr>
          <a:xfrm>
            <a:off x="7543800" y="4419600"/>
            <a:ext cx="152400" cy="152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8" name="Oval 37"/>
          <p:cNvSpPr/>
          <p:nvPr/>
        </p:nvSpPr>
        <p:spPr>
          <a:xfrm>
            <a:off x="5867400" y="4572000"/>
            <a:ext cx="152400" cy="152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9" name="Oval 38"/>
          <p:cNvSpPr/>
          <p:nvPr/>
        </p:nvSpPr>
        <p:spPr>
          <a:xfrm>
            <a:off x="5486400" y="4648200"/>
            <a:ext cx="152400" cy="152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4724400" y="457200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en-US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≡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en-US" b="1" dirty="0" smtClean="0"/>
              <a:t> </a:t>
            </a:r>
            <a:endParaRPr lang="en-US" b="1" dirty="0"/>
          </a:p>
        </p:txBody>
      </p:sp>
      <p:grpSp>
        <p:nvGrpSpPr>
          <p:cNvPr id="43" name="Group 42"/>
          <p:cNvGrpSpPr/>
          <p:nvPr/>
        </p:nvGrpSpPr>
        <p:grpSpPr>
          <a:xfrm>
            <a:off x="7543800" y="5325070"/>
            <a:ext cx="936475" cy="923330"/>
            <a:chOff x="7912229" y="2667000"/>
            <a:chExt cx="936475" cy="923330"/>
          </a:xfrm>
        </p:grpSpPr>
        <p:sp>
          <p:nvSpPr>
            <p:cNvPr id="44" name="TextBox 43"/>
            <p:cNvSpPr txBox="1"/>
            <p:nvPr/>
          </p:nvSpPr>
          <p:spPr>
            <a:xfrm>
              <a:off x="7912229" y="2667000"/>
              <a:ext cx="93647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/>
              <a:r>
                <a:rPr 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       1</a:t>
              </a:r>
            </a:p>
            <a:p>
              <a:pPr marL="0" lvl="1"/>
              <a:r>
                <a:rPr 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X</a:t>
              </a:r>
              <a:r>
                <a:rPr lang="en-US" b="1" baseline="-25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  <a:r>
                <a:rPr 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≡  </a:t>
              </a:r>
              <a:r>
                <a:rPr 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</a:t>
              </a:r>
            </a:p>
            <a:p>
              <a:pPr marL="0" lvl="1"/>
              <a:r>
                <a:rPr lang="en-US" b="1" dirty="0" smtClean="0"/>
                <a:t>            </a:t>
              </a:r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45" name="Left Brace 44"/>
            <p:cNvSpPr/>
            <p:nvPr/>
          </p:nvSpPr>
          <p:spPr>
            <a:xfrm>
              <a:off x="8458200" y="2769326"/>
              <a:ext cx="152400" cy="697774"/>
            </a:xfrm>
            <a:prstGeom prst="leftBrac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33400" y="1524000"/>
                <a:ext cx="3581400" cy="20955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b="1" dirty="0" smtClean="0">
                    <a:solidFill>
                      <a:schemeClr val="tx2"/>
                    </a:solidFill>
                  </a:rPr>
                  <a:t>After travelling for t units</a:t>
                </a:r>
              </a:p>
              <a:p>
                <a:r>
                  <a:rPr lang="en-US" sz="2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If </a:t>
                </a:r>
                <a:r>
                  <a:rPr 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processing a job,</a:t>
                </a:r>
                <a:endParaRPr 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en-US" sz="24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Cambria Math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  <a:ea typeface="Cambria Math"/>
                      </a:rPr>
                      <m:t>𝑿</m:t>
                    </m:r>
                    <m:r>
                      <a:rPr lang="en-US" sz="2400" b="1" i="1" baseline="-250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  <a:ea typeface="Cambria Math"/>
                      </a:rPr>
                      <m:t>𝒕</m:t>
                    </m:r>
                  </m:oMath>
                </a14:m>
                <a:r>
                  <a:rPr 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≡</a:t>
                </a:r>
                <a:r>
                  <a:rPr lang="en-US" sz="24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US" sz="24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r.v</a:t>
                </a:r>
                <a:r>
                  <a:rPr 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for </a:t>
                </a:r>
                <a:r>
                  <a:rPr lang="en-US" sz="24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waiting time</a:t>
                </a:r>
                <a:endParaRPr lang="en-US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en-US" sz="2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If </a:t>
                </a:r>
                <a:r>
                  <a:rPr 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not at any vertex,</a:t>
                </a:r>
                <a:endParaRPr 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Cambria Math"/>
                  </a:rPr>
                  <a:t> </a:t>
                </a:r>
                <a:r>
                  <a:rPr lang="en-US" sz="24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Cambria Math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  <a:ea typeface="Cambria Math"/>
                      </a:rPr>
                      <m:t>𝑿</m:t>
                    </m:r>
                    <m:r>
                      <a:rPr lang="en-US" sz="2400" b="1" i="1" baseline="-250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  <a:ea typeface="Cambria Math"/>
                      </a:rPr>
                      <m:t>𝒕</m:t>
                    </m:r>
                  </m:oMath>
                </a14:m>
                <a:r>
                  <a:rPr 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≡ 0</a:t>
                </a:r>
                <a:endPara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524000"/>
                <a:ext cx="3581400" cy="2095500"/>
              </a:xfrm>
              <a:prstGeom prst="rect">
                <a:avLst/>
              </a:prstGeom>
              <a:blipFill rotWithShape="1">
                <a:blip r:embed="rId3"/>
                <a:stretch>
                  <a:fillRect l="-2369"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04800" y="5177246"/>
                <a:ext cx="4267200" cy="842554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2400" i="1" smtClean="0">
                            <a:solidFill>
                              <a:schemeClr val="tx2"/>
                            </a:solidFill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8"/>
                          </m:rPr>
                          <a:rPr lang="en-US" sz="2400" i="1">
                            <a:solidFill>
                              <a:schemeClr val="tx2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tx2"/>
                            </a:solidFill>
                            <a:latin typeface="Cambria Math"/>
                            <a:ea typeface="Cambria Math"/>
                          </a:rPr>
                          <m:t>𝑇</m:t>
                        </m:r>
                      </m:sup>
                      <m:e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400" i="1">
                            <a:solidFill>
                              <a:schemeClr val="tx2"/>
                            </a:solidFill>
                            <a:latin typeface="Cambria Math"/>
                            <a:ea typeface="Cambria Math"/>
                          </a:rPr>
                          <m:t>𝑋</m:t>
                        </m:r>
                        <m:r>
                          <a:rPr lang="en-US" sz="2400" i="1" baseline="-25000">
                            <a:solidFill>
                              <a:schemeClr val="tx2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/>
                            <a:ea typeface="Cambria Math"/>
                          </a:rPr>
                          <m:t>𝐸</m:t>
                        </m:r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/>
                            <a:ea typeface="Cambria Math"/>
                          </a:rPr>
                          <m:t>[</m:t>
                        </m:r>
                        <m:r>
                          <a:rPr lang="en-US" sz="2400" i="1">
                            <a:solidFill>
                              <a:schemeClr val="tx2"/>
                            </a:solidFill>
                            <a:latin typeface="Cambria Math"/>
                            <a:ea typeface="Cambria Math"/>
                          </a:rPr>
                          <m:t>𝑋</m:t>
                        </m:r>
                        <m:r>
                          <a:rPr lang="en-US" sz="2400" i="1" baseline="-25000">
                            <a:solidFill>
                              <a:schemeClr val="tx2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/>
                            <a:ea typeface="Cambria Math"/>
                          </a:rPr>
                          <m:t>])</m:t>
                        </m:r>
                      </m:e>
                    </m:nary>
                  </m:oMath>
                </a14:m>
                <a:r>
                  <a:rPr lang="en-US" sz="2400" dirty="0">
                    <a:solidFill>
                      <a:schemeClr val="tx2"/>
                    </a:solidFill>
                  </a:rPr>
                  <a:t> is </a:t>
                </a:r>
                <a:r>
                  <a:rPr lang="en-US" sz="2400" dirty="0" smtClean="0">
                    <a:solidFill>
                      <a:schemeClr val="tx2"/>
                    </a:solidFill>
                  </a:rPr>
                  <a:t>a martingale</a:t>
                </a:r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5177246"/>
                <a:ext cx="4267200" cy="842554"/>
              </a:xfrm>
              <a:prstGeom prst="roundRect">
                <a:avLst/>
              </a:prstGeom>
              <a:blipFill rotWithShape="1">
                <a:blip r:embed="rId4"/>
                <a:stretch>
                  <a:fillRect l="-8286" t="-48201" b="-841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3964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6" grpId="0" animBg="1"/>
      <p:bldP spid="27" grpId="0" animBg="1"/>
      <p:bldP spid="28" grpId="0" animBg="1"/>
      <p:bldP spid="29" grpId="0"/>
      <p:bldP spid="30" grpId="0"/>
      <p:bldP spid="31" grpId="0"/>
      <p:bldP spid="35" grpId="0"/>
      <p:bldP spid="36" grpId="0"/>
      <p:bldP spid="37" grpId="0" animBg="1"/>
      <p:bldP spid="38" grpId="0" animBg="1"/>
      <p:bldP spid="39" grpId="0" animBg="1"/>
      <p:bldP spid="40" grpId="0"/>
      <p:bldP spid="4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in the Real World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6994-257D-41B2-813D-112574662BCA}" type="datetime1">
              <a:rPr lang="en-US" smtClean="0"/>
              <a:t>2/6/2012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3200400"/>
            <a:ext cx="7696200" cy="0"/>
          </a:xfrm>
          <a:prstGeom prst="line">
            <a:avLst/>
          </a:prstGeom>
          <a:ln w="7302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19468" y="1295400"/>
            <a:ext cx="73739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Fact of life: </a:t>
            </a: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Optimization problems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occur everywhere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3429000"/>
            <a:ext cx="1438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Deterministic</a:t>
            </a:r>
          </a:p>
          <a:p>
            <a:pPr algn="ctr"/>
            <a:r>
              <a:rPr lang="en-US" dirty="0" smtClean="0"/>
              <a:t>Optimization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477058" y="3429000"/>
            <a:ext cx="1438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Online</a:t>
            </a:r>
          </a:p>
          <a:p>
            <a:pPr algn="ctr"/>
            <a:r>
              <a:rPr lang="en-US" dirty="0" smtClean="0"/>
              <a:t>Optimization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0" y="1981200"/>
            <a:ext cx="2590800" cy="990600"/>
          </a:xfrm>
          <a:prstGeom prst="wedgeRoundRectCallou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Too optimistic!</a:t>
            </a:r>
          </a:p>
          <a:p>
            <a:pPr algn="ctr"/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Know all model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6477000" y="1981200"/>
            <a:ext cx="2590800" cy="990600"/>
          </a:xfrm>
          <a:prstGeom prst="wedgeRoundRectCallout">
            <a:avLst>
              <a:gd name="adj1" fmla="val 18495"/>
              <a:gd name="adj2" fmla="val 6513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Too pessimistic!</a:t>
            </a:r>
          </a:p>
          <a:p>
            <a:pPr algn="ctr"/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Know none model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905000" y="2895600"/>
            <a:ext cx="5334000" cy="646331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85000"/>
                  <a:alpha val="30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164387" y="3561525"/>
            <a:ext cx="48152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“Know some” model</a:t>
            </a:r>
          </a:p>
          <a:p>
            <a:pPr algn="ctr"/>
            <a:r>
              <a:rPr lang="en-US" sz="2400" b="1" dirty="0" smtClean="0">
                <a:solidFill>
                  <a:schemeClr val="tx2"/>
                </a:solidFill>
              </a:rPr>
              <a:t>Stochastic Optimization</a:t>
            </a:r>
          </a:p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(try and get the best of both worlds)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6728" y="5124509"/>
            <a:ext cx="83743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Initiated by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Dantzig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1955, in attempt to capture uncertainty in LPs</a:t>
            </a:r>
          </a:p>
          <a:p>
            <a:pPr algn="ctr"/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 modeling real-world optimization problems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194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2" grpId="1" build="allAtOnce" animBg="1"/>
      <p:bldP spid="13" grpId="0" animBg="1"/>
      <p:bldP spid="13" grpId="1" build="allAtOnce" animBg="1"/>
      <p:bldP spid="14" grpId="0" animBg="1"/>
      <p:bldP spid="1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990600" y="2590800"/>
            <a:ext cx="7162800" cy="1524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Towards Proving the Key Lemma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US" sz="2400" b="1" dirty="0" smtClean="0">
                    <a:solidFill>
                      <a:schemeClr val="tx2"/>
                    </a:solidFill>
                  </a:rPr>
                  <a:t>Recall Star Node: </a:t>
                </a:r>
                <a:r>
                  <a:rPr lang="en-US" sz="2400" dirty="0" smtClean="0"/>
                  <a:t>On </a:t>
                </a:r>
                <a:r>
                  <a:rPr lang="en-US" sz="2400" dirty="0"/>
                  <a:t>each sample path, </a:t>
                </a:r>
                <a:r>
                  <a:rPr lang="en-US" sz="2400" dirty="0" smtClean="0"/>
                  <a:t>the </a:t>
                </a:r>
                <a:r>
                  <a:rPr lang="en-US" sz="2400" dirty="0"/>
                  <a:t>first node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when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𝑇</m:t>
                        </m:r>
                      </m:sup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𝐸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[</m:t>
                        </m:r>
                        <m:func>
                          <m:func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𝑋</m:t>
                                </m:r>
                                <m:r>
                                  <a:rPr lang="en-US" sz="2400" i="1" baseline="-2500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𝐵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𝑇</m:t>
                                </m:r>
                              </m:e>
                            </m:d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]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&gt;</m:t>
                            </m:r>
                            <m:func>
                              <m:func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 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nor/>
                                      </m:rPr>
                                      <a:rPr lang="el-GR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</a:rPr>
                                      <m:t>α</m:t>
                                    </m:r>
                                  </m:fName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 (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𝐵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−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func>
                          </m:e>
                        </m:func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nary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r>
                  <a:rPr lang="en-US" sz="2400" dirty="0" smtClean="0"/>
                  <a:t>Opt Crosses star </a:t>
                </a:r>
                <a:r>
                  <a:rPr lang="en-US" sz="2400" dirty="0"/>
                  <a:t>n</a:t>
                </a:r>
                <a:r>
                  <a:rPr lang="en-US" sz="2400" dirty="0" smtClean="0"/>
                  <a:t>ode </a:t>
                </a:r>
                <a:r>
                  <a:rPr lang="en-US" sz="2400" dirty="0" err="1" smtClean="0"/>
                  <a:t>iff</a:t>
                </a:r>
                <a:r>
                  <a:rPr lang="en-US" sz="2400" dirty="0" smtClean="0"/>
                  <a:t> there exists T</a:t>
                </a:r>
              </a:p>
              <a:p>
                <a:pPr marL="0" indent="0" algn="ctr">
                  <a:buNone/>
                </a:pPr>
                <a:r>
                  <a:rPr lang="en-US" sz="2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s.t.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𝑇</m:t>
                        </m:r>
                      </m:sup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𝑋</m:t>
                        </m:r>
                        <m:r>
                          <a:rPr lang="en-US" sz="2400" b="0" i="1" baseline="-2500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nary>
                    <m:r>
                      <a:rPr lang="en-US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  <a:ea typeface="Cambria Math"/>
                      </a:rPr>
                      <m:t>𝐵</m:t>
                    </m:r>
                    <m:r>
                      <a:rPr lang="en-US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  <a:ea typeface="Cambria Math"/>
                      </a:rPr>
                      <m:t>𝑇</m:t>
                    </m:r>
                    <m:r>
                      <a:rPr lang="en-US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and</a:t>
                </a:r>
              </a:p>
              <a:p>
                <a:pPr marL="0" indent="0" algn="ctr">
                  <a:buNone/>
                </a:pPr>
                <a:r>
                  <a:rPr lang="en-US" sz="2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𝑇</m:t>
                        </m:r>
                      </m:sup>
                      <m:e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𝐸</m:t>
                        </m:r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[</m:t>
                        </m:r>
                        <m:func>
                          <m:funcPr>
                            <m:ctrlP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/>
                                    <a:ea typeface="Cambria Math"/>
                                  </a:rPr>
                                  <m:t>𝑋</m:t>
                                </m:r>
                                <m:r>
                                  <a:rPr lang="en-US" sz="2000" i="1" baseline="-2500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  <m: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/>
                                    <a:ea typeface="Cambria Math"/>
                                  </a:rPr>
                                  <m:t>𝐵</m:t>
                                </m:r>
                                <m: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/>
                                    <a:ea typeface="Cambria Math"/>
                                  </a:rPr>
                                  <m:t>𝑇</m:t>
                                </m:r>
                              </m:e>
                            </m:d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]&gt;</m:t>
                            </m:r>
                            <m:func>
                              <m:funcPr>
                                <m:ctrlP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a:rPr lang="en-US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/>
                                    <a:ea typeface="Cambria Math"/>
                                  </a:rPr>
                                  <m:t> 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nor/>
                                      </m:rPr>
                                      <a:rPr lang="el-GR" sz="2400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</a:rPr>
                                      <m:t>α</m:t>
                                    </m:r>
                                  </m:fName>
                                  <m:e>
                                    <m: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 (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𝐵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−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func>
                          </m:e>
                        </m:func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nary>
                  </m:oMath>
                </a14:m>
                <a:endPara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5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6994-257D-41B2-813D-112574662BCA}" type="datetime1">
              <a:rPr lang="en-US" smtClean="0"/>
              <a:t>2/6/2012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ounded Rectangle 22"/>
              <p:cNvSpPr/>
              <p:nvPr/>
            </p:nvSpPr>
            <p:spPr>
              <a:xfrm>
                <a:off x="381000" y="4495800"/>
                <a:ext cx="8458200" cy="2015115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Martingales: bound deviation of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𝑇</m:t>
                        </m:r>
                      </m:sup>
                      <m:e>
                        <m:r>
                          <a:rPr lang="en-US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𝑋</m:t>
                        </m:r>
                        <m:r>
                          <a:rPr lang="en-US" sz="2400" i="1" baseline="-250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nary>
                  </m:oMath>
                </a14:m>
                <a:r>
                  <a:rPr lang="en-US" sz="2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from </a:t>
                </a:r>
                <a:r>
                  <a:rPr 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𝑇</m:t>
                        </m:r>
                      </m:sup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𝐸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[</m:t>
                        </m:r>
                        <m:r>
                          <a:rPr lang="en-US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𝑋</m:t>
                        </m:r>
                        <m:r>
                          <a:rPr lang="en-US" sz="2400" i="1" baseline="-250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nary>
                    <m:r>
                      <a:rPr lang="en-US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endParaRPr 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algn="ctr"/>
                <a:endParaRPr 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algn="ctr"/>
                <a:r>
                  <a:rPr lang="en-US" sz="2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We want: bound </a:t>
                </a:r>
                <a:r>
                  <a:rPr 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deviation of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𝑇</m:t>
                        </m:r>
                      </m:sup>
                      <m:e>
                        <m:r>
                          <a:rPr lang="en-US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𝑋</m:t>
                        </m:r>
                        <m:r>
                          <a:rPr lang="en-US" sz="2400" i="1" baseline="-250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nary>
                  </m:oMath>
                </a14:m>
                <a:r>
                  <a:rPr 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from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𝑇</m:t>
                        </m:r>
                      </m:sup>
                      <m:e>
                        <m:r>
                          <a:rPr lang="en-US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𝐸</m:t>
                        </m:r>
                        <m:r>
                          <a:rPr lang="en-US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min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⁡(</m:t>
                        </m:r>
                        <m:r>
                          <a:rPr lang="en-US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𝑋</m:t>
                        </m:r>
                        <m:r>
                          <a:rPr lang="en-US" sz="2400" i="1" baseline="-250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𝐵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𝑇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nary>
                    <m:r>
                      <a:rPr lang="en-US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3" name="Rounded 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4495800"/>
                <a:ext cx="8458200" cy="2015115"/>
              </a:xfrm>
              <a:prstGeom prst="roundRect">
                <a:avLst/>
              </a:prstGeom>
              <a:blipFill rotWithShape="1">
                <a:blip r:embed="rId3"/>
                <a:stretch>
                  <a:fillRect t="-9697" b="-248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 rot="16200000">
            <a:off x="-721567" y="3113157"/>
            <a:ext cx="26685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Martingale</a:t>
            </a:r>
          </a:p>
          <a:p>
            <a:pPr algn="ctr"/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Concentration Bounds?</a:t>
            </a:r>
            <a:endParaRPr lang="en-US" sz="2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Rounded Rectangular Callout 23"/>
          <p:cNvSpPr/>
          <p:nvPr/>
        </p:nvSpPr>
        <p:spPr>
          <a:xfrm>
            <a:off x="5135879" y="3892152"/>
            <a:ext cx="4040778" cy="887016"/>
          </a:xfrm>
          <a:prstGeom prst="wedgeRoundRectCallout">
            <a:avLst>
              <a:gd name="adj1" fmla="val 27705"/>
              <a:gd name="adj2" fmla="val 151509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 itself is a random variable</a:t>
            </a:r>
          </a:p>
          <a:p>
            <a:pPr algn="ctr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(stopping time: reaching star node)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2" name="Picture 4" descr="https://encrypted-tbn2.google.com/images?q=tbn:ANd9GcT9LxNo27ZBEw6-wuC3WNa_TtZ017mghRuPyJceb9ZiFG_ETT9kK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573" y="3771899"/>
            <a:ext cx="4124325" cy="110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262" y="4451525"/>
            <a:ext cx="2600325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7467600" y="2217003"/>
            <a:ext cx="16525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Key Lemma</a:t>
            </a:r>
          </a:p>
          <a:p>
            <a:pPr algn="ctr"/>
            <a:r>
              <a:rPr lang="en-US" sz="2400" b="1" dirty="0" err="1" smtClean="0"/>
              <a:t>Prob</a:t>
            </a:r>
            <a:r>
              <a:rPr lang="en-US" sz="2400" b="1" dirty="0" smtClean="0"/>
              <a:t> &lt; ½ </a:t>
            </a:r>
            <a:endParaRPr lang="en-US" sz="2400" b="1" dirty="0"/>
          </a:p>
        </p:txBody>
      </p:sp>
      <p:sp>
        <p:nvSpPr>
          <p:cNvPr id="6" name="Freeform 5"/>
          <p:cNvSpPr/>
          <p:nvPr/>
        </p:nvSpPr>
        <p:spPr>
          <a:xfrm>
            <a:off x="7576457" y="3056709"/>
            <a:ext cx="434287" cy="452347"/>
          </a:xfrm>
          <a:custGeom>
            <a:avLst/>
            <a:gdLst>
              <a:gd name="connsiteX0" fmla="*/ 404949 w 434287"/>
              <a:gd name="connsiteY0" fmla="*/ 0 h 452347"/>
              <a:gd name="connsiteX1" fmla="*/ 418012 w 434287"/>
              <a:gd name="connsiteY1" fmla="*/ 261257 h 452347"/>
              <a:gd name="connsiteX2" fmla="*/ 209006 w 434287"/>
              <a:gd name="connsiteY2" fmla="*/ 431074 h 452347"/>
              <a:gd name="connsiteX3" fmla="*/ 0 w 434287"/>
              <a:gd name="connsiteY3" fmla="*/ 444137 h 452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287" h="452347">
                <a:moveTo>
                  <a:pt x="404949" y="0"/>
                </a:moveTo>
                <a:cubicBezTo>
                  <a:pt x="427809" y="94705"/>
                  <a:pt x="450669" y="189411"/>
                  <a:pt x="418012" y="261257"/>
                </a:cubicBezTo>
                <a:cubicBezTo>
                  <a:pt x="385355" y="333103"/>
                  <a:pt x="278675" y="400594"/>
                  <a:pt x="209006" y="431074"/>
                </a:cubicBezTo>
                <a:cubicBezTo>
                  <a:pt x="139337" y="461554"/>
                  <a:pt x="69668" y="452845"/>
                  <a:pt x="0" y="444137"/>
                </a:cubicBezTo>
              </a:path>
            </a:pathLst>
          </a:custGeom>
          <a:noFill/>
          <a:ln w="508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15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" grpId="0" uiExpand="1" build="p"/>
      <p:bldP spid="23" grpId="0"/>
      <p:bldP spid="21" grpId="0"/>
      <p:bldP spid="24" grpId="0" animBg="1"/>
      <p:bldP spid="24" grpId="1" animBg="1"/>
      <p:bldP spid="19" grpId="0"/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Proving Non-Standard Concentration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</a:t>
            </a:r>
            <a:r>
              <a:rPr lang="en-US" dirty="0"/>
              <a:t>log B martingale processes in parallel </a:t>
            </a:r>
            <a:endParaRPr lang="en-US" dirty="0" smtClean="0"/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or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different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truncation thresholds</a:t>
            </a:r>
          </a:p>
          <a:p>
            <a:r>
              <a:rPr lang="en-US" dirty="0" smtClean="0"/>
              <a:t>Martingale Concentration in each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Freedman’s Inequality</a:t>
            </a:r>
          </a:p>
          <a:p>
            <a:r>
              <a:rPr lang="en-US" dirty="0" smtClean="0"/>
              <a:t>Union </a:t>
            </a:r>
            <a:r>
              <a:rPr lang="en-US" dirty="0"/>
              <a:t>bound </a:t>
            </a:r>
            <a:r>
              <a:rPr lang="en-US" dirty="0" smtClean="0"/>
              <a:t>gives </a:t>
            </a:r>
            <a:r>
              <a:rPr lang="en-US" b="1" dirty="0" smtClean="0">
                <a:solidFill>
                  <a:schemeClr val="tx2"/>
                </a:solidFill>
              </a:rPr>
              <a:t>O(1) concentration 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 </a:t>
            </a:r>
            <a:r>
              <a:rPr lang="el-G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α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= O(log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log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B)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7D8E-31EE-415A-A541-8BA14B44FCCA}" type="datetime1">
              <a:rPr lang="en-US" smtClean="0"/>
              <a:t>2/6/2012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2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left to show?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76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Can approximate Knapsack Orienteering well</a:t>
            </a: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Reduction to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rienteering using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Lagrangean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relaxation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lift the Knapsack constraint into objective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chemeClr val="tx2"/>
                </a:solidFill>
              </a:rPr>
              <a:t>O(1) approximation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B172A-A435-4CA9-8445-F905C990A746}" type="datetime1">
              <a:rPr lang="en-US" smtClean="0"/>
              <a:t>2/6/2012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8" name="TextBox 7"/>
          <p:cNvSpPr txBox="1">
            <a:spLocks noChangeAspect="1"/>
          </p:cNvSpPr>
          <p:nvPr/>
        </p:nvSpPr>
        <p:spPr>
          <a:xfrm>
            <a:off x="228600" y="4338935"/>
            <a:ext cx="2201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Q1)</a:t>
            </a:r>
            <a:r>
              <a:rPr lang="en-US" sz="2400" b="1" dirty="0" smtClean="0">
                <a:solidFill>
                  <a:schemeClr val="tx2"/>
                </a:solidFill>
              </a:rPr>
              <a:t> O(log </a:t>
            </a:r>
            <a:r>
              <a:rPr lang="en-US" sz="2400" b="1" dirty="0" err="1" smtClean="0">
                <a:solidFill>
                  <a:schemeClr val="tx2"/>
                </a:solidFill>
              </a:rPr>
              <a:t>log</a:t>
            </a:r>
            <a:r>
              <a:rPr lang="en-US" sz="2400" b="1" dirty="0" smtClean="0">
                <a:solidFill>
                  <a:schemeClr val="tx2"/>
                </a:solidFill>
              </a:rPr>
              <a:t> B)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>
            <a:spLocks noChangeAspect="1"/>
          </p:cNvSpPr>
          <p:nvPr/>
        </p:nvSpPr>
        <p:spPr>
          <a:xfrm>
            <a:off x="6705600" y="4567535"/>
            <a:ext cx="1273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Q3)</a:t>
            </a:r>
            <a:r>
              <a:rPr lang="en-US" sz="2400" b="1" dirty="0" smtClean="0">
                <a:solidFill>
                  <a:schemeClr val="tx2"/>
                </a:solidFill>
              </a:rPr>
              <a:t> O(1)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>
            <a:spLocks noChangeAspect="1"/>
          </p:cNvSpPr>
          <p:nvPr/>
        </p:nvSpPr>
        <p:spPr>
          <a:xfrm>
            <a:off x="817233" y="4719935"/>
            <a:ext cx="1690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f</a:t>
            </a:r>
            <a:r>
              <a:rPr lang="en-US" sz="2400" b="1" dirty="0" smtClean="0">
                <a:solidFill>
                  <a:schemeClr val="tx2"/>
                </a:solidFill>
              </a:rPr>
              <a:t>or some T*</a:t>
            </a:r>
            <a:endParaRPr lang="en-US" sz="2400" b="1" dirty="0">
              <a:solidFill>
                <a:schemeClr val="tx2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371599" y="3352800"/>
            <a:ext cx="6528829" cy="2904751"/>
            <a:chOff x="917445" y="2673090"/>
            <a:chExt cx="6906784" cy="3203461"/>
          </a:xfrm>
        </p:grpSpPr>
        <p:sp>
          <p:nvSpPr>
            <p:cNvPr id="12" name="Rounded Rectangle 11"/>
            <p:cNvSpPr>
              <a:spLocks noChangeAspect="1"/>
            </p:cNvSpPr>
            <p:nvPr/>
          </p:nvSpPr>
          <p:spPr>
            <a:xfrm>
              <a:off x="917445" y="4892041"/>
              <a:ext cx="2435355" cy="98451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“Knapsack Orienteering”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3" name="Rounded Rectangle 12"/>
            <p:cNvSpPr>
              <a:spLocks noChangeAspect="1"/>
            </p:cNvSpPr>
            <p:nvPr/>
          </p:nvSpPr>
          <p:spPr>
            <a:xfrm>
              <a:off x="5181607" y="4892041"/>
              <a:ext cx="2642622" cy="98451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Solve Knap. Orient.</a:t>
              </a:r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4" name="Right Arrow 13"/>
            <p:cNvSpPr>
              <a:spLocks noChangeAspect="1"/>
            </p:cNvSpPr>
            <p:nvPr/>
          </p:nvSpPr>
          <p:spPr>
            <a:xfrm>
              <a:off x="3505200" y="5257800"/>
              <a:ext cx="1424941" cy="362715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15" name="Down Arrow 14"/>
            <p:cNvSpPr>
              <a:spLocks noChangeAspect="1"/>
            </p:cNvSpPr>
            <p:nvPr/>
          </p:nvSpPr>
          <p:spPr>
            <a:xfrm>
              <a:off x="1984580" y="3733800"/>
              <a:ext cx="310894" cy="1082587"/>
            </a:xfrm>
            <a:prstGeom prst="down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Down Arrow 15"/>
            <p:cNvSpPr>
              <a:spLocks noChangeAspect="1"/>
            </p:cNvSpPr>
            <p:nvPr/>
          </p:nvSpPr>
          <p:spPr>
            <a:xfrm rot="10800000">
              <a:off x="6318506" y="3714750"/>
              <a:ext cx="310894" cy="1101088"/>
            </a:xfrm>
            <a:prstGeom prst="down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ounded Rectangle 16"/>
            <p:cNvSpPr>
              <a:spLocks noChangeAspect="1"/>
            </p:cNvSpPr>
            <p:nvPr/>
          </p:nvSpPr>
          <p:spPr>
            <a:xfrm>
              <a:off x="5181607" y="2673090"/>
              <a:ext cx="2642622" cy="98451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Non-Adaptive Algorithm</a:t>
              </a:r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8" name="Rounded Rectangle 17"/>
            <p:cNvSpPr>
              <a:spLocks noChangeAspect="1"/>
            </p:cNvSpPr>
            <p:nvPr/>
          </p:nvSpPr>
          <p:spPr>
            <a:xfrm>
              <a:off x="917445" y="2673090"/>
              <a:ext cx="2435355" cy="98451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Adaptive OPT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>
            <a:spLocks noChangeAspect="1"/>
          </p:cNvSpPr>
          <p:nvPr/>
        </p:nvSpPr>
        <p:spPr>
          <a:xfrm>
            <a:off x="3810000" y="5943600"/>
            <a:ext cx="1273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Q2)</a:t>
            </a:r>
            <a:r>
              <a:rPr lang="en-US" sz="2400" b="1" dirty="0" smtClean="0">
                <a:solidFill>
                  <a:schemeClr val="tx2"/>
                </a:solidFill>
              </a:rPr>
              <a:t> O(1)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143000" y="5257800"/>
            <a:ext cx="7010400" cy="1143000"/>
          </a:xfrm>
          <a:prstGeom prst="round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357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284457"/>
              </p:ext>
            </p:extLst>
          </p:nvPr>
        </p:nvGraphicFramePr>
        <p:xfrm>
          <a:off x="0" y="1752600"/>
          <a:ext cx="914399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7364"/>
                <a:gridCol w="3845607"/>
                <a:gridCol w="1695629"/>
                <a:gridCol w="12953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2"/>
                          </a:solidFill>
                        </a:rPr>
                        <a:t>Introduction</a:t>
                      </a:r>
                      <a:endParaRPr lang="en-US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Stochastic</a:t>
                      </a:r>
                      <a:r>
                        <a:rPr lang="en-US" baseline="0" dirty="0" smtClean="0">
                          <a:solidFill>
                            <a:schemeClr val="tx2"/>
                          </a:solidFill>
                        </a:rPr>
                        <a:t> Orienteering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2"/>
                          </a:solidFill>
                        </a:rPr>
                        <a:t>Other Applications of Framework</a:t>
                      </a:r>
                      <a:endParaRPr lang="en-US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2"/>
                          </a:solidFill>
                        </a:rPr>
                        <a:t>Future Work and Summary</a:t>
                      </a:r>
                      <a:endParaRPr lang="en-US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6B38F-3FD2-425D-A158-688CD6DE5883}" type="datetime1">
              <a:rPr lang="en-US" smtClean="0"/>
              <a:t>2/6/2012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475696"/>
              </p:ext>
            </p:extLst>
          </p:nvPr>
        </p:nvGraphicFramePr>
        <p:xfrm>
          <a:off x="2286000" y="2819400"/>
          <a:ext cx="3810000" cy="2934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/>
              </a:tblGrid>
              <a:tr h="5334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Problem</a:t>
                      </a:r>
                      <a:r>
                        <a:rPr lang="en-US" sz="1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Definition</a:t>
                      </a:r>
                      <a:endParaRPr 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403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Results</a:t>
                      </a:r>
                      <a:endParaRPr 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403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Motivating</a:t>
                      </a:r>
                      <a:r>
                        <a:rPr lang="en-US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our Reduction</a:t>
                      </a:r>
                      <a:endParaRPr 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403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Main </a:t>
                      </a:r>
                      <a:r>
                        <a:rPr lang="en-US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Reduction to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Knapsack Orienteering</a:t>
                      </a:r>
                      <a:endParaRPr 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403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Proofs</a:t>
                      </a:r>
                      <a:endParaRPr 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403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Lessons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852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and Lessons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6994-257D-41B2-813D-112574662BCA}" type="datetime1">
              <a:rPr lang="en-US" smtClean="0"/>
              <a:t>2/6/2012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47800"/>
            <a:ext cx="6705600" cy="49053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990600"/>
            <a:ext cx="6686550" cy="50196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773" y="1066800"/>
            <a:ext cx="6681227" cy="4953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43000"/>
            <a:ext cx="6762786" cy="50577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541687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General Framework via Deterministic Surrogate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Can surrogate control variance?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Can surrogate handle correlations?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Is surrogate general enough to yield adaptive solutions?</a:t>
            </a: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Yes, but often push difficulty into analysis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Because surrogate is “strengthening”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And not a relaxation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Recap and Lessons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CDC0B-89BA-407A-8A60-8AC9BD3F8203}" type="datetime1">
              <a:rPr lang="en-US" smtClean="0"/>
              <a:t>2/6/2012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452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600200" y="3352800"/>
            <a:ext cx="5943600" cy="2819400"/>
          </a:xfrm>
          <a:prstGeom prst="rect">
            <a:avLst/>
          </a:prstGeom>
          <a:blipFill dpi="0" rotWithShape="1">
            <a:blip r:embed="rId2">
              <a:alphaModFix amt="26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954545"/>
              </p:ext>
            </p:extLst>
          </p:nvPr>
        </p:nvGraphicFramePr>
        <p:xfrm>
          <a:off x="0" y="1752600"/>
          <a:ext cx="914399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7364"/>
                <a:gridCol w="3845607"/>
                <a:gridCol w="1771829"/>
                <a:gridCol w="12191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2"/>
                          </a:solidFill>
                        </a:rPr>
                        <a:t>Introduction</a:t>
                      </a:r>
                      <a:endParaRPr lang="en-US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Stochastic</a:t>
                      </a:r>
                      <a:r>
                        <a:rPr lang="en-US" baseline="0" dirty="0" smtClean="0">
                          <a:solidFill>
                            <a:schemeClr val="tx2"/>
                          </a:solidFill>
                        </a:rPr>
                        <a:t> Orienteering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2"/>
                          </a:solidFill>
                        </a:rPr>
                        <a:t>Other Applications of Framework</a:t>
                      </a:r>
                      <a:endParaRPr lang="en-US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2"/>
                          </a:solidFill>
                        </a:rPr>
                        <a:t>Future Work and Summary</a:t>
                      </a:r>
                      <a:endParaRPr lang="en-US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6B38F-3FD2-425D-A158-688CD6DE5883}" type="datetime1">
              <a:rPr lang="en-US" smtClean="0"/>
              <a:t>2/6/2012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814273"/>
              </p:ext>
            </p:extLst>
          </p:nvPr>
        </p:nvGraphicFramePr>
        <p:xfrm>
          <a:off x="2362200" y="2819400"/>
          <a:ext cx="3810000" cy="2934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/>
              </a:tblGrid>
              <a:tr h="5334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Problem</a:t>
                      </a:r>
                      <a:r>
                        <a:rPr lang="en-US" sz="1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Definition</a:t>
                      </a:r>
                      <a:endParaRPr 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403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Results</a:t>
                      </a:r>
                      <a:endParaRPr 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403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Motivating</a:t>
                      </a:r>
                      <a:r>
                        <a:rPr lang="en-US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our Reduction</a:t>
                      </a:r>
                      <a:endParaRPr 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403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Main </a:t>
                      </a:r>
                      <a:r>
                        <a:rPr lang="en-US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Reduction to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Knapsack Orienteering</a:t>
                      </a:r>
                      <a:endParaRPr 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403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Proofs</a:t>
                      </a:r>
                      <a:endParaRPr 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403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Lessons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075842"/>
              </p:ext>
            </p:extLst>
          </p:nvPr>
        </p:nvGraphicFramePr>
        <p:xfrm>
          <a:off x="0" y="1752600"/>
          <a:ext cx="914399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7364"/>
                <a:gridCol w="3845607"/>
                <a:gridCol w="1771829"/>
                <a:gridCol w="12191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2"/>
                          </a:solidFill>
                        </a:rPr>
                        <a:t>Introduction</a:t>
                      </a:r>
                      <a:endParaRPr lang="en-US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2"/>
                          </a:solidFill>
                        </a:rPr>
                        <a:t>Stochastic</a:t>
                      </a:r>
                      <a:r>
                        <a:rPr lang="en-US" b="0" baseline="0" dirty="0" smtClean="0">
                          <a:solidFill>
                            <a:schemeClr val="tx2"/>
                          </a:solidFill>
                        </a:rPr>
                        <a:t> Orienteering</a:t>
                      </a:r>
                      <a:endParaRPr lang="en-US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Other Applications of Framework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2"/>
                          </a:solidFill>
                        </a:rPr>
                        <a:t>Future Work and Summary</a:t>
                      </a:r>
                      <a:endParaRPr lang="en-US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317387"/>
              </p:ext>
            </p:extLst>
          </p:nvPr>
        </p:nvGraphicFramePr>
        <p:xfrm>
          <a:off x="6172200" y="2819400"/>
          <a:ext cx="2438400" cy="2253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</a:tblGrid>
              <a:tr h="5334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Problems</a:t>
                      </a:r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4403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Results</a:t>
                      </a:r>
                      <a:endParaRPr 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403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Knapsack: Handling</a:t>
                      </a:r>
                      <a:r>
                        <a:rPr lang="en-US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Correlations</a:t>
                      </a:r>
                      <a:endParaRPr 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403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MAB:</a:t>
                      </a:r>
                      <a:r>
                        <a:rPr lang="en-US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Handling </a:t>
                      </a:r>
                      <a:r>
                        <a:rPr lang="en-US" b="0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Adaptivity</a:t>
                      </a:r>
                      <a:endParaRPr 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2636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Stochastic Knapsack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Jobs have </a:t>
            </a:r>
            <a:r>
              <a:rPr lang="en-US" sz="3000" b="1" dirty="0" smtClean="0"/>
              <a:t>random (</a:t>
            </a:r>
            <a:r>
              <a:rPr lang="en-US" sz="3000" b="1" dirty="0" err="1" smtClean="0"/>
              <a:t>sizes,rewards</a:t>
            </a:r>
            <a:r>
              <a:rPr lang="en-US" sz="3000" b="1" dirty="0" smtClean="0"/>
              <a:t>)</a:t>
            </a:r>
          </a:p>
          <a:p>
            <a:pPr lvl="1"/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Distribution</a:t>
            </a:r>
            <a:r>
              <a:rPr lang="en-US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given as input</a:t>
            </a:r>
          </a:p>
          <a:p>
            <a:pPr lvl="1"/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Actual values revealed only on</a:t>
            </a:r>
            <a:r>
              <a:rPr lang="en-US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job completion</a:t>
            </a:r>
          </a:p>
          <a:p>
            <a:pPr lvl="1"/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Goal: adaptively 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schedule jobs </a:t>
            </a: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 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aximize reward</a:t>
            </a:r>
          </a:p>
          <a:p>
            <a:pPr lvl="1"/>
            <a:endParaRPr lang="en-US" sz="2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3000" dirty="0" smtClean="0"/>
          </a:p>
          <a:p>
            <a:endParaRPr lang="en-US" sz="3000" dirty="0"/>
          </a:p>
          <a:p>
            <a:pPr marL="0" indent="0" algn="ctr">
              <a:buNone/>
            </a:pPr>
            <a:endParaRPr lang="en-US" b="1" dirty="0" smtClean="0"/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/>
          </a:p>
          <a:p>
            <a:pPr>
              <a:buNone/>
            </a:pPr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33400" y="3657600"/>
            <a:ext cx="8153400" cy="12192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endParaRPr lang="en-US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CCEA6-3E8E-4583-A961-647C111FE34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40C8-8CEC-4E2E-B018-1F04C1985D37}" type="datetime1">
              <a:rPr lang="en-US" smtClean="0"/>
              <a:t>2/6/2012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04800" y="3352800"/>
            <a:ext cx="8382000" cy="1219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Our Results</a:t>
            </a:r>
          </a:p>
          <a:p>
            <a:pPr lvl="1"/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i) Constant-factor 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approximation for correlated setting</a:t>
            </a:r>
          </a:p>
          <a:p>
            <a:pPr lvl="1"/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ii) Even 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allow preemptions and </a:t>
            </a: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cancellations</a:t>
            </a:r>
            <a:endParaRPr lang="en-US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44880" y="5029200"/>
            <a:ext cx="7239611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Prior work: assume reward and size are </a:t>
            </a:r>
            <a:r>
              <a:rPr lang="en-US" sz="2400" b="1" dirty="0"/>
              <a:t>independent</a:t>
            </a:r>
          </a:p>
          <a:p>
            <a:pPr lvl="1"/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[Dean, 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Goemans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Vondrak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04], [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Bhalgat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Goel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Khanna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11]</a:t>
            </a:r>
          </a:p>
          <a:p>
            <a:pPr lvl="1"/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Jobs can crash: simplest example of correlations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0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762000" y="136713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Surrogate: Linear Program for Knapsack (using mean values)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Going back to the framework..</a:t>
            </a:r>
            <a:endParaRPr lang="en-US" dirty="0"/>
          </a:p>
        </p:txBody>
      </p:sp>
      <p:sp>
        <p:nvSpPr>
          <p:cNvPr id="4" name="Rounded Rectangle 3"/>
          <p:cNvSpPr>
            <a:spLocks noChangeAspect="1"/>
          </p:cNvSpPr>
          <p:nvPr/>
        </p:nvSpPr>
        <p:spPr>
          <a:xfrm>
            <a:off x="1146045" y="5035290"/>
            <a:ext cx="2435355" cy="9845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“Knapsack Orienteering”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>
            <a:spLocks noChangeAspect="1"/>
          </p:cNvSpPr>
          <p:nvPr/>
        </p:nvSpPr>
        <p:spPr>
          <a:xfrm>
            <a:off x="5410207" y="5035290"/>
            <a:ext cx="2642622" cy="9845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Solve Knap. Orient.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8" name="Right Arrow 7"/>
          <p:cNvSpPr>
            <a:spLocks noChangeAspect="1"/>
          </p:cNvSpPr>
          <p:nvPr/>
        </p:nvSpPr>
        <p:spPr>
          <a:xfrm>
            <a:off x="3733800" y="5401049"/>
            <a:ext cx="1424941" cy="362715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9" name="Down Arrow 8"/>
          <p:cNvSpPr>
            <a:spLocks noChangeAspect="1"/>
          </p:cNvSpPr>
          <p:nvPr/>
        </p:nvSpPr>
        <p:spPr>
          <a:xfrm>
            <a:off x="2213180" y="3877049"/>
            <a:ext cx="310894" cy="1082587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Down Arrow 9"/>
          <p:cNvSpPr>
            <a:spLocks noChangeAspect="1"/>
          </p:cNvSpPr>
          <p:nvPr/>
        </p:nvSpPr>
        <p:spPr>
          <a:xfrm rot="10800000">
            <a:off x="6547106" y="3857999"/>
            <a:ext cx="310894" cy="1101088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B9FB1-2859-4026-BF97-8D2950B290C5}" type="datetime1">
              <a:rPr lang="en-US" smtClean="0"/>
              <a:t>2/6/2012</a:t>
            </a:fld>
            <a:endParaRPr lang="en-US"/>
          </a:p>
        </p:txBody>
      </p:sp>
      <p:sp>
        <p:nvSpPr>
          <p:cNvPr id="19" name="Rounded Rectangle 18"/>
          <p:cNvSpPr>
            <a:spLocks noChangeAspect="1"/>
          </p:cNvSpPr>
          <p:nvPr/>
        </p:nvSpPr>
        <p:spPr>
          <a:xfrm>
            <a:off x="5410207" y="2816339"/>
            <a:ext cx="2642622" cy="9845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Non-Adaptive Algorithm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>
            <a:spLocks noChangeAspect="1"/>
          </p:cNvSpPr>
          <p:nvPr/>
        </p:nvSpPr>
        <p:spPr>
          <a:xfrm>
            <a:off x="1146045" y="2816339"/>
            <a:ext cx="2435355" cy="9845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Adaptive OPT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>
            <a:spLocks noChangeAspect="1"/>
          </p:cNvSpPr>
          <p:nvPr/>
        </p:nvSpPr>
        <p:spPr>
          <a:xfrm>
            <a:off x="1143000" y="5024514"/>
            <a:ext cx="2435355" cy="9845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cap="flat">
            <a:noFill/>
            <a:prstDash val="sysDot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Suitable Surrogate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>
            <a:spLocks noChangeAspect="1"/>
          </p:cNvSpPr>
          <p:nvPr/>
        </p:nvSpPr>
        <p:spPr>
          <a:xfrm>
            <a:off x="5410200" y="5035290"/>
            <a:ext cx="2642622" cy="9845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cap="flat">
            <a:noFill/>
            <a:prstDash val="sysDot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Solve Surrogate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81000" y="2362200"/>
            <a:ext cx="8382000" cy="0"/>
          </a:xfrm>
          <a:prstGeom prst="lin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>
            <a:spLocks noChangeAspect="1"/>
          </p:cNvSpPr>
          <p:nvPr/>
        </p:nvSpPr>
        <p:spPr>
          <a:xfrm>
            <a:off x="1143000" y="5035290"/>
            <a:ext cx="2435355" cy="9845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cap="flat">
            <a:noFill/>
            <a:prstDash val="sysDot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Surrogate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</a:rPr>
              <a:t>= LP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1295400" y="1905000"/>
            <a:ext cx="2133600" cy="457200"/>
          </a:xfrm>
          <a:prstGeom prst="wedgeRoundRectCallout">
            <a:avLst>
              <a:gd name="adj1" fmla="val -4833"/>
              <a:gd name="adj2" fmla="val -9464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strengthened</a:t>
            </a:r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81948" y="4117896"/>
            <a:ext cx="1399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Randomized </a:t>
            </a:r>
          </a:p>
          <a:p>
            <a:r>
              <a:rPr lang="en-US" dirty="0" smtClean="0"/>
              <a:t>Rounding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438400" y="4114800"/>
            <a:ext cx="1162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Averaging </a:t>
            </a:r>
          </a:p>
          <a:p>
            <a:r>
              <a:rPr lang="en-US" dirty="0" smtClean="0"/>
              <a:t>Argument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490651" y="6368534"/>
            <a:ext cx="456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Details in [Gupta, K, </a:t>
            </a:r>
            <a:r>
              <a:rPr lang="en-US" dirty="0" err="1" smtClean="0"/>
              <a:t>Molinaro</a:t>
            </a:r>
            <a:r>
              <a:rPr lang="en-US" dirty="0" smtClean="0"/>
              <a:t>, Ravi FOCS 2011]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017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4" grpId="0" animBg="1"/>
      <p:bldP spid="7" grpId="0" animBg="1"/>
      <p:bldP spid="13" grpId="0"/>
      <p:bldP spid="2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Multi-Armed Bandits</a:t>
            </a:r>
            <a:r>
              <a:rPr lang="en-US" dirty="0" smtClean="0"/>
              <a:t> Problem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743200" y="1981200"/>
            <a:ext cx="533400" cy="533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057400" y="1143000"/>
            <a:ext cx="5334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295400" y="1981200"/>
            <a:ext cx="533400" cy="5334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705600" y="2209800"/>
            <a:ext cx="533400" cy="5334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096000" y="1371600"/>
            <a:ext cx="533400" cy="5334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486400" y="2209800"/>
            <a:ext cx="533400" cy="5334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953000" y="3048000"/>
            <a:ext cx="533400" cy="5334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981200" y="2971800"/>
            <a:ext cx="533400" cy="53340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5" idx="3"/>
            <a:endCxn id="6" idx="7"/>
          </p:cNvCxnSpPr>
          <p:nvPr/>
        </p:nvCxnSpPr>
        <p:spPr>
          <a:xfrm rot="5400000">
            <a:off x="1712585" y="1636385"/>
            <a:ext cx="461030" cy="38483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5"/>
            <a:endCxn id="4" idx="1"/>
          </p:cNvCxnSpPr>
          <p:nvPr/>
        </p:nvCxnSpPr>
        <p:spPr>
          <a:xfrm rot="16200000" flipH="1">
            <a:off x="2436485" y="1674485"/>
            <a:ext cx="461030" cy="30863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6"/>
            <a:endCxn id="4" idx="2"/>
          </p:cNvCxnSpPr>
          <p:nvPr/>
        </p:nvCxnSpPr>
        <p:spPr>
          <a:xfrm>
            <a:off x="1828800" y="2247900"/>
            <a:ext cx="914400" cy="15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5"/>
            <a:endCxn id="11" idx="1"/>
          </p:cNvCxnSpPr>
          <p:nvPr/>
        </p:nvCxnSpPr>
        <p:spPr>
          <a:xfrm rot="16200000" flipH="1">
            <a:off x="1598285" y="2588885"/>
            <a:ext cx="613430" cy="30863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3"/>
            <a:endCxn id="11" idx="7"/>
          </p:cNvCxnSpPr>
          <p:nvPr/>
        </p:nvCxnSpPr>
        <p:spPr>
          <a:xfrm rot="5400000">
            <a:off x="2322185" y="2550785"/>
            <a:ext cx="613430" cy="38483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559632" y="2234784"/>
            <a:ext cx="1419070" cy="1004341"/>
          </a:xfrm>
          <a:custGeom>
            <a:avLst/>
            <a:gdLst>
              <a:gd name="connsiteX0" fmla="*/ 1419070 w 1419070"/>
              <a:gd name="connsiteY0" fmla="*/ 1004341 h 1004341"/>
              <a:gd name="connsiteX1" fmla="*/ 114925 w 1419070"/>
              <a:gd name="connsiteY1" fmla="*/ 179882 h 1004341"/>
              <a:gd name="connsiteX2" fmla="*/ 729522 w 1419070"/>
              <a:gd name="connsiteY2" fmla="*/ 0 h 100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9070" h="1004341">
                <a:moveTo>
                  <a:pt x="1419070" y="1004341"/>
                </a:moveTo>
                <a:cubicBezTo>
                  <a:pt x="824460" y="675806"/>
                  <a:pt x="229850" y="347272"/>
                  <a:pt x="114925" y="179882"/>
                </a:cubicBezTo>
                <a:cubicBezTo>
                  <a:pt x="0" y="12492"/>
                  <a:pt x="627089" y="2499"/>
                  <a:pt x="729522" y="0"/>
                </a:cubicBezTo>
              </a:path>
            </a:pathLst>
          </a:custGeom>
          <a:ln w="28575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885788" y="1676400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0.99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2590800" y="1611868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0.01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2038188" y="2221468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0.1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1447800" y="2514600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0.9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857412" y="280773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0.4</a:t>
            </a:r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1718872" y="3463977"/>
            <a:ext cx="1139252" cy="826958"/>
          </a:xfrm>
          <a:custGeom>
            <a:avLst/>
            <a:gdLst>
              <a:gd name="connsiteX0" fmla="*/ 709535 w 1139252"/>
              <a:gd name="connsiteY0" fmla="*/ 0 h 826958"/>
              <a:gd name="connsiteX1" fmla="*/ 1039318 w 1139252"/>
              <a:gd name="connsiteY1" fmla="*/ 659567 h 826958"/>
              <a:gd name="connsiteX2" fmla="*/ 109928 w 1139252"/>
              <a:gd name="connsiteY2" fmla="*/ 719528 h 826958"/>
              <a:gd name="connsiteX3" fmla="*/ 379751 w 1139252"/>
              <a:gd name="connsiteY3" fmla="*/ 14990 h 826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9252" h="826958">
                <a:moveTo>
                  <a:pt x="709535" y="0"/>
                </a:moveTo>
                <a:cubicBezTo>
                  <a:pt x="924393" y="269823"/>
                  <a:pt x="1139252" y="539646"/>
                  <a:pt x="1039318" y="659567"/>
                </a:cubicBezTo>
                <a:cubicBezTo>
                  <a:pt x="939384" y="779488"/>
                  <a:pt x="219856" y="826958"/>
                  <a:pt x="109928" y="719528"/>
                </a:cubicBezTo>
                <a:cubicBezTo>
                  <a:pt x="0" y="612099"/>
                  <a:pt x="189875" y="313544"/>
                  <a:pt x="379751" y="14990"/>
                </a:cubicBezTo>
              </a:path>
            </a:pathLst>
          </a:custGeom>
          <a:ln w="28575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038188" y="38862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647788" y="25908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1.0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095896" y="12308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95400" y="2057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$1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43200" y="20574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$10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019696" y="3059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$0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6096000" y="3048000"/>
            <a:ext cx="533400" cy="5334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7239000" y="2971800"/>
            <a:ext cx="533400" cy="5334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cxnSp>
        <p:nvCxnSpPr>
          <p:cNvPr id="32" name="Straight Arrow Connector 31"/>
          <p:cNvCxnSpPr>
            <a:stCxn id="8" idx="3"/>
            <a:endCxn id="9" idx="7"/>
          </p:cNvCxnSpPr>
          <p:nvPr/>
        </p:nvCxnSpPr>
        <p:spPr>
          <a:xfrm rot="5400000">
            <a:off x="5827385" y="1941185"/>
            <a:ext cx="461030" cy="23243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5400000">
            <a:off x="5219700" y="2781300"/>
            <a:ext cx="461030" cy="23243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5400000">
            <a:off x="6438900" y="2781300"/>
            <a:ext cx="461030" cy="23243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5"/>
            <a:endCxn id="31" idx="1"/>
          </p:cNvCxnSpPr>
          <p:nvPr/>
        </p:nvCxnSpPr>
        <p:spPr>
          <a:xfrm rot="16200000" flipH="1">
            <a:off x="7046585" y="2779385"/>
            <a:ext cx="384830" cy="15623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" idx="5"/>
            <a:endCxn id="30" idx="1"/>
          </p:cNvCxnSpPr>
          <p:nvPr/>
        </p:nvCxnSpPr>
        <p:spPr>
          <a:xfrm rot="16200000" flipH="1">
            <a:off x="5827385" y="2779385"/>
            <a:ext cx="461030" cy="23243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5"/>
            <a:endCxn id="7" idx="1"/>
          </p:cNvCxnSpPr>
          <p:nvPr/>
        </p:nvCxnSpPr>
        <p:spPr>
          <a:xfrm rot="16200000" flipH="1">
            <a:off x="6436985" y="1941185"/>
            <a:ext cx="461030" cy="23243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 rot="5400000">
            <a:off x="6205702" y="3852698"/>
            <a:ext cx="702436" cy="7694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2060"/>
                </a:solidFill>
              </a:rPr>
              <a:t>… </a:t>
            </a:r>
            <a:endParaRPr lang="en-US" sz="4400" dirty="0">
              <a:solidFill>
                <a:srgbClr val="00206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715000" y="1840468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½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705600" y="1828800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½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29200" y="260246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2/3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587527" y="275486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1/3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248400" y="259080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1/3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187727" y="260246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2/3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172200" y="1447800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$½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470508" y="229766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$2/3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689708" y="2286000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$1/3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937108" y="3124200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$3/4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080108" y="3124200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$1/2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223108" y="3048000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$1/4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667156" y="5070157"/>
            <a:ext cx="5455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(then that chain makes random transition)</a:t>
            </a:r>
            <a:endParaRPr lang="en-US" sz="2400" dirty="0"/>
          </a:p>
        </p:txBody>
      </p:sp>
      <p:sp>
        <p:nvSpPr>
          <p:cNvPr id="52" name="TextBox 51"/>
          <p:cNvSpPr txBox="1"/>
          <p:nvPr/>
        </p:nvSpPr>
        <p:spPr>
          <a:xfrm>
            <a:off x="676556" y="4297978"/>
            <a:ext cx="808644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/>
              <a:t>Given: </a:t>
            </a:r>
            <a:r>
              <a:rPr lang="en-US" sz="2600" dirty="0" smtClean="0"/>
              <a:t>n Markov Chains and starting states</a:t>
            </a:r>
          </a:p>
          <a:p>
            <a:r>
              <a:rPr lang="en-US" sz="2600" b="1" dirty="0"/>
              <a:t>G</a:t>
            </a:r>
            <a:r>
              <a:rPr lang="en-US" sz="2600" b="1" dirty="0" smtClean="0"/>
              <a:t>oal:</a:t>
            </a:r>
            <a:r>
              <a:rPr lang="en-US" sz="2600" dirty="0" smtClean="0"/>
              <a:t> at each step, </a:t>
            </a:r>
            <a:r>
              <a:rPr lang="en-US" sz="2600" dirty="0" smtClean="0">
                <a:solidFill>
                  <a:schemeClr val="tx2"/>
                </a:solidFill>
              </a:rPr>
              <a:t>adaptively </a:t>
            </a:r>
            <a:r>
              <a:rPr lang="en-US" sz="2600" dirty="0" smtClean="0"/>
              <a:t>choose one Markov chain</a:t>
            </a:r>
            <a:endParaRPr lang="en-US" sz="2600" dirty="0"/>
          </a:p>
        </p:txBody>
      </p:sp>
      <p:sp>
        <p:nvSpPr>
          <p:cNvPr id="53" name="Rectangle 52"/>
          <p:cNvSpPr/>
          <p:nvPr/>
        </p:nvSpPr>
        <p:spPr>
          <a:xfrm>
            <a:off x="676556" y="5527357"/>
            <a:ext cx="72442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b="1" dirty="0"/>
              <a:t>M</a:t>
            </a:r>
            <a:r>
              <a:rPr lang="en-US" sz="2600" b="1" dirty="0" smtClean="0"/>
              <a:t>aximize </a:t>
            </a:r>
            <a:r>
              <a:rPr lang="en-US" sz="2600" dirty="0" smtClean="0"/>
              <a:t>total reward of </a:t>
            </a:r>
            <a:r>
              <a:rPr lang="en-US" sz="2600" dirty="0" smtClean="0">
                <a:solidFill>
                  <a:schemeClr val="tx2"/>
                </a:solidFill>
              </a:rPr>
              <a:t>all visited states </a:t>
            </a:r>
            <a:r>
              <a:rPr lang="en-US" sz="2600" dirty="0" smtClean="0"/>
              <a:t>in B steps</a:t>
            </a:r>
          </a:p>
        </p:txBody>
      </p:sp>
      <p:pic>
        <p:nvPicPr>
          <p:cNvPr id="5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35045" y="1066800"/>
            <a:ext cx="53675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48400" y="1219200"/>
            <a:ext cx="611631" cy="614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1905000"/>
            <a:ext cx="53675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" name="Slide Number Placeholder 5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CCEA6-3E8E-4583-A961-647C111FE34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7554E-72E7-4625-8BC5-012A4C00BCCF}" type="datetime1">
              <a:rPr lang="en-US" smtClean="0"/>
              <a:t>2/6/2012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30933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71676E-6 L -0.11233 0.11653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00" y="5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4624E-7 L 0.06666 0.11075 " pathEditMode="relative" rAng="0" ptsTypes="AA">
                                      <p:cBhvr>
                                        <p:cTn id="3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00" y="5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99 -0.00555 L 0.14132 -2.77457E-6 " pathEditMode="relative" rAng="0" ptsTypes="AA">
                                      <p:cBhvr>
                                        <p:cTn id="3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00" y="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Intro to Stochastic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41437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Introduction to Stochastic Programming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6994-257D-41B2-813D-112574662BCA}" type="datetime1">
              <a:rPr lang="en-US" smtClean="0"/>
              <a:t>2/6/2012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339811" y="4419600"/>
            <a:ext cx="23469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Birge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Louveaux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04999"/>
            <a:ext cx="8162095" cy="2361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ular Callout 8"/>
          <p:cNvSpPr/>
          <p:nvPr/>
        </p:nvSpPr>
        <p:spPr>
          <a:xfrm>
            <a:off x="76200" y="4619655"/>
            <a:ext cx="3429000" cy="762000"/>
          </a:xfrm>
          <a:prstGeom prst="wedgeRectCallout">
            <a:avLst>
              <a:gd name="adj1" fmla="val -16057"/>
              <a:gd name="adj2" fmla="val -225498"/>
            </a:avLst>
          </a:prstGeom>
          <a:solidFill>
            <a:schemeClr val="accent1">
              <a:lumMod val="40000"/>
              <a:lumOff val="6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2"/>
                </a:solidFill>
              </a:rPr>
              <a:t>Our Focus: </a:t>
            </a:r>
            <a:r>
              <a:rPr lang="en-US" sz="2400" dirty="0" smtClean="0">
                <a:solidFill>
                  <a:schemeClr val="tx2"/>
                </a:solidFill>
              </a:rPr>
              <a:t>add </a:t>
            </a:r>
          </a:p>
          <a:p>
            <a:pPr algn="ctr"/>
            <a:r>
              <a:rPr lang="en-US" sz="2400" b="1" dirty="0" smtClean="0">
                <a:solidFill>
                  <a:schemeClr val="tx2"/>
                </a:solidFill>
              </a:rPr>
              <a:t>Computer Science </a:t>
            </a:r>
            <a:r>
              <a:rPr lang="en-US" sz="2400" dirty="0" smtClean="0">
                <a:solidFill>
                  <a:schemeClr val="tx2"/>
                </a:solidFill>
              </a:rPr>
              <a:t>to list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81799" y="4819710"/>
            <a:ext cx="1524000" cy="188589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867400" y="1904999"/>
            <a:ext cx="2286000" cy="381002"/>
          </a:xfrm>
          <a:prstGeom prst="rect">
            <a:avLst/>
          </a:prstGeom>
          <a:noFill/>
          <a:ln w="635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124200" y="2285998"/>
            <a:ext cx="1828800" cy="381002"/>
          </a:xfrm>
          <a:prstGeom prst="rect">
            <a:avLst/>
          </a:prstGeom>
          <a:noFill/>
          <a:ln w="635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81000" y="2895600"/>
            <a:ext cx="6096000" cy="381002"/>
          </a:xfrm>
          <a:prstGeom prst="rect">
            <a:avLst/>
          </a:prstGeom>
          <a:noFill/>
          <a:ln w="635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ular Callout 12"/>
          <p:cNvSpPr/>
          <p:nvPr/>
        </p:nvSpPr>
        <p:spPr>
          <a:xfrm>
            <a:off x="5638800" y="1295400"/>
            <a:ext cx="1295400" cy="533399"/>
          </a:xfrm>
          <a:prstGeom prst="wedgeRoundRectCallou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  <a:latin typeface="Comic Sans MS" pitchFamily="66" charset="0"/>
              </a:rPr>
              <a:t>near</a:t>
            </a:r>
            <a:endParaRPr lang="en-US" sz="2800" dirty="0">
              <a:solidFill>
                <a:srgbClr val="00B050"/>
              </a:solidFill>
              <a:latin typeface="Comic Sans MS" pitchFamily="66" charset="0"/>
            </a:endParaRPr>
          </a:p>
        </p:txBody>
      </p:sp>
      <p:sp>
        <p:nvSpPr>
          <p:cNvPr id="19" name="Rounded Rectangular Callout 18"/>
          <p:cNvSpPr/>
          <p:nvPr/>
        </p:nvSpPr>
        <p:spPr>
          <a:xfrm>
            <a:off x="7239000" y="1295400"/>
            <a:ext cx="1905000" cy="533399"/>
          </a:xfrm>
          <a:prstGeom prst="wedgeRoundRectCallou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B050"/>
                </a:solidFill>
                <a:latin typeface="Comic Sans MS" pitchFamily="66" charset="0"/>
              </a:rPr>
              <a:t>efficiently</a:t>
            </a:r>
            <a:endParaRPr lang="en-US" sz="2400" dirty="0">
              <a:solidFill>
                <a:srgbClr val="00B05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97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5" grpId="0" animBg="1"/>
      <p:bldP spid="16" grpId="0" animBg="1"/>
      <p:bldP spid="13" grpId="0" animBg="1"/>
      <p:bldP spid="1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32237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Prior Work: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ach Markov Chain is a 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martingale process</a:t>
            </a:r>
          </a:p>
          <a:p>
            <a:pPr marL="0" indent="0" algn="ctr">
              <a:buNone/>
            </a:pP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en-US" sz="2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Guha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2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Munagala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07], [</a:t>
            </a:r>
            <a:r>
              <a:rPr lang="en-US" sz="2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Goel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2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Khanna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Null 09]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Correlated Knapsack: simple e.g. of non-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martingaleness</a:t>
            </a: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Machine Learning Framework: Min. regret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vs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best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ixed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hain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(guarantees depend on horizon length)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41D7-C246-464E-BD26-EB0358FB826F}" type="datetime1">
              <a:rPr lang="en-US" smtClean="0"/>
              <a:t>2/6/2012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52400" y="1674223"/>
            <a:ext cx="8382000" cy="1447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i) Constant-factor 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adaptive algorithm for general MABs</a:t>
            </a:r>
          </a:p>
          <a:p>
            <a:pPr lvl="1"/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ii) </a:t>
            </a:r>
            <a:r>
              <a:rPr lang="en-US" sz="2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Adaptivity</a:t>
            </a: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a necessary </a:t>
            </a: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evil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828173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the same Framework</a:t>
            </a:r>
            <a:endParaRPr lang="en-US" dirty="0"/>
          </a:p>
        </p:txBody>
      </p:sp>
      <p:sp>
        <p:nvSpPr>
          <p:cNvPr id="4" name="Rounded Rectangle 3"/>
          <p:cNvSpPr>
            <a:spLocks noChangeAspect="1"/>
          </p:cNvSpPr>
          <p:nvPr/>
        </p:nvSpPr>
        <p:spPr>
          <a:xfrm>
            <a:off x="1146045" y="5035290"/>
            <a:ext cx="2435355" cy="9845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“Knapsack Orienteering”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>
            <a:spLocks noChangeAspect="1"/>
          </p:cNvSpPr>
          <p:nvPr/>
        </p:nvSpPr>
        <p:spPr>
          <a:xfrm>
            <a:off x="5410207" y="5035290"/>
            <a:ext cx="2642622" cy="9845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Solve Knap. Orient.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8" name="Right Arrow 7"/>
          <p:cNvSpPr>
            <a:spLocks noChangeAspect="1"/>
          </p:cNvSpPr>
          <p:nvPr/>
        </p:nvSpPr>
        <p:spPr>
          <a:xfrm>
            <a:off x="3733800" y="5401049"/>
            <a:ext cx="1424941" cy="362715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9" name="Down Arrow 8"/>
          <p:cNvSpPr>
            <a:spLocks noChangeAspect="1"/>
          </p:cNvSpPr>
          <p:nvPr/>
        </p:nvSpPr>
        <p:spPr>
          <a:xfrm>
            <a:off x="2213180" y="3877049"/>
            <a:ext cx="310894" cy="1082587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Down Arrow 9"/>
          <p:cNvSpPr>
            <a:spLocks noChangeAspect="1"/>
          </p:cNvSpPr>
          <p:nvPr/>
        </p:nvSpPr>
        <p:spPr>
          <a:xfrm rot="10800000">
            <a:off x="6547106" y="3857999"/>
            <a:ext cx="310894" cy="1101088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B9FB1-2859-4026-BF97-8D2950B290C5}" type="datetime1">
              <a:rPr lang="en-US" smtClean="0"/>
              <a:t>2/6/2012</a:t>
            </a:fld>
            <a:endParaRPr lang="en-US" dirty="0"/>
          </a:p>
        </p:txBody>
      </p:sp>
      <p:sp>
        <p:nvSpPr>
          <p:cNvPr id="19" name="Rounded Rectangle 18"/>
          <p:cNvSpPr>
            <a:spLocks noChangeAspect="1"/>
          </p:cNvSpPr>
          <p:nvPr/>
        </p:nvSpPr>
        <p:spPr>
          <a:xfrm>
            <a:off x="5410207" y="2816339"/>
            <a:ext cx="2642622" cy="9845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Non-Adaptive Algorithm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>
            <a:spLocks noChangeAspect="1"/>
          </p:cNvSpPr>
          <p:nvPr/>
        </p:nvSpPr>
        <p:spPr>
          <a:xfrm>
            <a:off x="1146045" y="2816339"/>
            <a:ext cx="2435355" cy="9845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Adaptive OPT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>
            <a:spLocks noChangeAspect="1"/>
          </p:cNvSpPr>
          <p:nvPr/>
        </p:nvSpPr>
        <p:spPr>
          <a:xfrm>
            <a:off x="1143000" y="5024514"/>
            <a:ext cx="2435355" cy="9845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cap="flat">
            <a:noFill/>
            <a:prstDash val="sysDot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Suitable Surrogate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>
            <a:spLocks noChangeAspect="1"/>
          </p:cNvSpPr>
          <p:nvPr/>
        </p:nvSpPr>
        <p:spPr>
          <a:xfrm>
            <a:off x="5410200" y="5035290"/>
            <a:ext cx="2642622" cy="9845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cap="flat">
            <a:noFill/>
            <a:prstDash val="sysDot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Solve Surrogate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81000" y="2362200"/>
            <a:ext cx="8382000" cy="0"/>
          </a:xfrm>
          <a:prstGeom prst="lin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>
            <a:spLocks noChangeAspect="1"/>
          </p:cNvSpPr>
          <p:nvPr/>
        </p:nvSpPr>
        <p:spPr>
          <a:xfrm>
            <a:off x="1143000" y="5035290"/>
            <a:ext cx="2435355" cy="9845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cap="flat">
            <a:noFill/>
            <a:prstDash val="sysDot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Surrogate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</a:rPr>
              <a:t>= LP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2000" y="136713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Surrogate: Linear Program for Knapsack (using mean values)</a:t>
            </a:r>
          </a:p>
        </p:txBody>
      </p:sp>
      <p:sp>
        <p:nvSpPr>
          <p:cNvPr id="25" name="Rounded Rectangular Callout 24"/>
          <p:cNvSpPr/>
          <p:nvPr/>
        </p:nvSpPr>
        <p:spPr>
          <a:xfrm>
            <a:off x="1295400" y="1905000"/>
            <a:ext cx="2133600" cy="457200"/>
          </a:xfrm>
          <a:prstGeom prst="wedgeRoundRectCallout">
            <a:avLst>
              <a:gd name="adj1" fmla="val -4833"/>
              <a:gd name="adj2" fmla="val -9464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strengthened</a:t>
            </a:r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38400" y="4114800"/>
            <a:ext cx="1162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Averaging </a:t>
            </a:r>
          </a:p>
          <a:p>
            <a:r>
              <a:rPr lang="en-US" dirty="0" smtClean="0"/>
              <a:t>Argument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762366" y="4114800"/>
            <a:ext cx="1076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Adaptive </a:t>
            </a:r>
          </a:p>
          <a:p>
            <a:r>
              <a:rPr lang="en-US" dirty="0" smtClean="0"/>
              <a:t>Rounding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90651" y="6368534"/>
            <a:ext cx="456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Details in [Gupta, K, </a:t>
            </a:r>
            <a:r>
              <a:rPr lang="en-US" dirty="0" err="1" smtClean="0"/>
              <a:t>Molinaro</a:t>
            </a:r>
            <a:r>
              <a:rPr lang="en-US" dirty="0" smtClean="0"/>
              <a:t>, Ravi FOCS 2011]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263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Approximability</a:t>
            </a:r>
            <a:r>
              <a:rPr lang="en-US" dirty="0" smtClean="0"/>
              <a:t> of Stochastic Optimization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Growing subject, lots of problems to study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Only understand basic problems now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What about Restless Bandits Problem,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e.g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</a:p>
          <a:p>
            <a:endParaRPr lang="en-US" dirty="0" smtClean="0"/>
          </a:p>
          <a:p>
            <a:r>
              <a:rPr lang="en-US" dirty="0" smtClean="0"/>
              <a:t>Techniques for Non-Linear </a:t>
            </a:r>
            <a:r>
              <a:rPr lang="en-US" dirty="0" smtClean="0"/>
              <a:t>Objectives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Handle variance of ALG’s reward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Adaptively probe vertices today to minimize TSP tomorrow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Adaptively learn labels to minimize net classification error</a:t>
            </a:r>
          </a:p>
          <a:p>
            <a:endParaRPr lang="en-US" dirty="0"/>
          </a:p>
          <a:p>
            <a:r>
              <a:rPr lang="en-US" dirty="0" smtClean="0"/>
              <a:t>Can we use our framework?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6994-257D-41B2-813D-112574662BCA}" type="datetime1">
              <a:rPr lang="en-US" smtClean="0"/>
              <a:t>2/6/2012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65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Research Areas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Network Design</a:t>
            </a:r>
          </a:p>
          <a:p>
            <a:pPr lvl="1"/>
            <a:r>
              <a:rPr lang="en-US" dirty="0" smtClean="0"/>
              <a:t>First online algorithm for survivable network design (SNDP)</a:t>
            </a:r>
          </a:p>
          <a:p>
            <a:pPr lvl="2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[Gupta, K, Ravi STOC 2009, SODA 2010]</a:t>
            </a:r>
          </a:p>
          <a:p>
            <a:pPr lvl="2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Use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ree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embeddings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to get polynomial size set cover for SNDP</a:t>
            </a:r>
          </a:p>
          <a:p>
            <a:r>
              <a:rPr lang="en-US" b="1" dirty="0" smtClean="0">
                <a:solidFill>
                  <a:schemeClr val="tx2"/>
                </a:solidFill>
              </a:rPr>
              <a:t>Online Scheduling</a:t>
            </a:r>
          </a:p>
          <a:p>
            <a:pPr lvl="1"/>
            <a:r>
              <a:rPr lang="en-US" dirty="0" smtClean="0"/>
              <a:t>Near-optimal online algorithm for broadcast scheduling</a:t>
            </a:r>
          </a:p>
          <a:p>
            <a:pPr lvl="2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Bansal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K,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Nagarajan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ICALP 2010]</a:t>
            </a:r>
          </a:p>
          <a:p>
            <a:pPr lvl="2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Solve fractional problem online +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nline rounding strategy</a:t>
            </a:r>
          </a:p>
          <a:p>
            <a:pPr lvl="1"/>
            <a:r>
              <a:rPr lang="en-US" dirty="0" smtClean="0"/>
              <a:t>Online primal-dual for convex programming</a:t>
            </a:r>
          </a:p>
          <a:p>
            <a:pPr lvl="2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[Gupta, K,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Pruhs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Manuscript 2012]</a:t>
            </a:r>
          </a:p>
          <a:p>
            <a:pPr lvl="1"/>
            <a:r>
              <a:rPr lang="en-US" dirty="0" smtClean="0"/>
              <a:t>Energy-Aware Scheduling</a:t>
            </a:r>
          </a:p>
          <a:p>
            <a:pPr lvl="2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[Gupta, K,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Pruhs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ICALP 2010]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6994-257D-41B2-813D-112574662BCA}" type="datetime1">
              <a:rPr lang="en-US" smtClean="0"/>
              <a:t>2/6/2012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5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Approximability</a:t>
            </a:r>
            <a:r>
              <a:rPr lang="en-US" dirty="0" smtClean="0"/>
              <a:t> of Stochastic Optimization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Framework via reduction to deterministic surrogate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Surrogate must handle variance, correlation,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adaptivity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etc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Works for Orienteering, Knapsack, MAB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/>
              <a:t>Several future directions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Applications in machine learning, operations research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Exciting times ahead!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 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CDC0B-89BA-407A-8A60-8AC9BD3F8203}" type="datetime1">
              <a:rPr lang="en-US" smtClean="0"/>
              <a:t>2/6/2012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332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Notes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2037"/>
            <a:ext cx="8229600" cy="4525963"/>
          </a:xfrm>
        </p:spPr>
        <p:txBody>
          <a:bodyPr/>
          <a:lstStyle/>
          <a:p>
            <a:r>
              <a:rPr lang="en-US" dirty="0" smtClean="0"/>
              <a:t>Based on joint works with </a:t>
            </a:r>
            <a:r>
              <a:rPr lang="en-US" dirty="0" err="1" smtClean="0"/>
              <a:t>Anupam</a:t>
            </a:r>
            <a:r>
              <a:rPr lang="en-US" dirty="0" smtClean="0"/>
              <a:t> Gupta, Marco </a:t>
            </a:r>
            <a:r>
              <a:rPr lang="en-US" dirty="0" err="1" smtClean="0"/>
              <a:t>Molinaro</a:t>
            </a:r>
            <a:r>
              <a:rPr lang="en-US" dirty="0" smtClean="0"/>
              <a:t>, </a:t>
            </a:r>
            <a:r>
              <a:rPr lang="en-US" dirty="0" err="1" smtClean="0"/>
              <a:t>Viswanath</a:t>
            </a:r>
            <a:r>
              <a:rPr lang="en-US" dirty="0" smtClean="0"/>
              <a:t> </a:t>
            </a:r>
            <a:r>
              <a:rPr lang="en-US" dirty="0" err="1" smtClean="0"/>
              <a:t>Nagarajan</a:t>
            </a:r>
            <a:r>
              <a:rPr lang="en-US" dirty="0" smtClean="0"/>
              <a:t>, and R. Ravi</a:t>
            </a:r>
          </a:p>
          <a:p>
            <a:endParaRPr lang="en-US" dirty="0" smtClean="0"/>
          </a:p>
          <a:p>
            <a:r>
              <a:rPr lang="en-US" dirty="0" smtClean="0"/>
              <a:t>Slides located at </a:t>
            </a:r>
            <a:r>
              <a:rPr lang="en-US" dirty="0" smtClean="0">
                <a:hlinkClick r:id="rId2"/>
              </a:rPr>
              <a:t>http://www.cs.cmu.edu/~ravishan/ttic.pptx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Email: kravi@cs.cmu.edu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6994-257D-41B2-813D-112574662BCA}" type="datetime1">
              <a:rPr lang="en-US" smtClean="0"/>
              <a:t>2/6/2012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0" y="1371600"/>
            <a:ext cx="9144000" cy="762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Thank you, questions?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795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Up Slides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6994-257D-41B2-813D-112574662BCA}" type="datetime1">
              <a:rPr lang="en-US" smtClean="0"/>
              <a:t>2/6/2012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8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2286000" y="1447800"/>
            <a:ext cx="4191000" cy="1600200"/>
          </a:xfrm>
          <a:prstGeom prst="ellipse">
            <a:avLst/>
          </a:prstGeom>
          <a:solidFill>
            <a:schemeClr val="accent1">
              <a:lumMod val="20000"/>
              <a:lumOff val="8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E6EDF6"/>
                </a:solidFill>
              </a:rPr>
              <a:t>Stochastic Knapsack</a:t>
            </a:r>
            <a:endParaRPr lang="en-US" sz="3200" b="1" dirty="0">
              <a:solidFill>
                <a:srgbClr val="E6EDF6"/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 rot="2071466">
            <a:off x="2585074" y="2986050"/>
            <a:ext cx="457200" cy="928556"/>
          </a:xfrm>
          <a:prstGeom prst="downArrow">
            <a:avLst/>
          </a:prstGeom>
          <a:solidFill>
            <a:schemeClr val="accent1">
              <a:lumMod val="20000"/>
              <a:lumOff val="8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6EDF6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28600" y="3962400"/>
            <a:ext cx="4191000" cy="1600200"/>
          </a:xfrm>
          <a:prstGeom prst="ellipse">
            <a:avLst/>
          </a:prstGeom>
          <a:solidFill>
            <a:schemeClr val="accent1">
              <a:lumMod val="20000"/>
              <a:lumOff val="8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E6EDF6"/>
                </a:solidFill>
              </a:rPr>
              <a:t>Stochastic Routing</a:t>
            </a:r>
            <a:endParaRPr lang="en-US" sz="3200" b="1" dirty="0">
              <a:solidFill>
                <a:srgbClr val="E6EDF6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572000" y="3886200"/>
            <a:ext cx="4191000" cy="1600200"/>
          </a:xfrm>
          <a:prstGeom prst="ellipse">
            <a:avLst/>
          </a:prstGeom>
          <a:solidFill>
            <a:schemeClr val="accent1">
              <a:lumMod val="20000"/>
              <a:lumOff val="8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E6EDF6"/>
                </a:solidFill>
              </a:rPr>
              <a:t>Multi-Armed Bandit Problems</a:t>
            </a:r>
            <a:endParaRPr lang="en-US" sz="3200" b="1" dirty="0">
              <a:solidFill>
                <a:srgbClr val="E6EDF6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 rot="19286397">
            <a:off x="5910932" y="2997532"/>
            <a:ext cx="457200" cy="928556"/>
          </a:xfrm>
          <a:prstGeom prst="downArrow">
            <a:avLst/>
          </a:prstGeom>
          <a:solidFill>
            <a:schemeClr val="accent1">
              <a:lumMod val="20000"/>
              <a:lumOff val="8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6EDF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Generally..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229600" cy="4525963"/>
          </a:xfrm>
        </p:spPr>
        <p:txBody>
          <a:bodyPr/>
          <a:lstStyle/>
          <a:p>
            <a:r>
              <a:rPr lang="en-US" dirty="0" smtClean="0"/>
              <a:t>Stochastic Routing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Stochastic jobs are located on a metric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Know actual values only after visiting and processing job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Inventory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Routing [e.g.,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Fedex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pick up]</a:t>
            </a:r>
          </a:p>
          <a:p>
            <a:r>
              <a:rPr lang="en-US" dirty="0" smtClean="0"/>
              <a:t>Widely studied in OR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[Steward, Golden 83], [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Jalliet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85], [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Laporte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Loveauu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87], [Bertsimas 88, 91], [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Ilhan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07], etc.</a:t>
            </a:r>
          </a:p>
          <a:p>
            <a:r>
              <a:rPr lang="en-US" dirty="0" smtClean="0"/>
              <a:t>No theoretical guarantees </a:t>
            </a:r>
          </a:p>
          <a:p>
            <a:pPr lvl="1"/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Against adaptive OPT</a:t>
            </a:r>
          </a:p>
          <a:p>
            <a:endParaRPr lang="en-US" b="1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1955A-8F52-42C4-B3A7-6FF4D6D1A5A0}" type="datetime1">
              <a:rPr lang="en-US" smtClean="0"/>
              <a:t>2/6/2012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5410997" y="4038600"/>
            <a:ext cx="3504403" cy="2687177"/>
            <a:chOff x="2488854" y="5037571"/>
            <a:chExt cx="4826346" cy="3438308"/>
          </a:xfrm>
        </p:grpSpPr>
        <p:pic>
          <p:nvPicPr>
            <p:cNvPr id="11" name="Picture 7" descr="C:\Users\Ravi\AppData\Local\Microsoft\Windows\Temporary Internet Files\Content.IE5\NOENYY4W\MC900382585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8854" y="6232428"/>
              <a:ext cx="1148722" cy="11487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 rot="14977170">
              <a:off x="4398615" y="6840778"/>
              <a:ext cx="766367" cy="466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tx2"/>
                  </a:solidFill>
                </a:rPr>
                <a:t>3</a:t>
              </a:r>
              <a:r>
                <a:rPr lang="en-US" sz="1600" b="1" dirty="0" smtClean="0">
                  <a:solidFill>
                    <a:schemeClr val="tx2"/>
                  </a:solidFill>
                </a:rPr>
                <a:t> </a:t>
              </a:r>
              <a:r>
                <a:rPr lang="en-US" sz="1600" b="1" dirty="0" err="1" smtClean="0">
                  <a:solidFill>
                    <a:schemeClr val="tx2"/>
                  </a:solidFill>
                </a:rPr>
                <a:t>hrs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V="1">
              <a:off x="3202602" y="5597789"/>
              <a:ext cx="1226162" cy="1409700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4428764" y="5303873"/>
              <a:ext cx="2175978" cy="293916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3202602" y="5303873"/>
              <a:ext cx="3402140" cy="1703617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 flipV="1">
              <a:off x="4463383" y="5597790"/>
              <a:ext cx="846150" cy="2471367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5269179" y="7256160"/>
              <a:ext cx="1856023" cy="812998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 flipV="1">
              <a:off x="4463383" y="5597790"/>
              <a:ext cx="2661819" cy="1658370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 flipV="1">
              <a:off x="3202603" y="7007490"/>
              <a:ext cx="2055197" cy="1061668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 flipV="1">
              <a:off x="6604742" y="5303873"/>
              <a:ext cx="520460" cy="1952287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Picture 3" descr="C:\Users\Ravi\AppData\Local\Microsoft\Windows\Temporary Internet Files\Content.IE5\B6AXY0F3\MC900440380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4742" y="7025921"/>
              <a:ext cx="710458" cy="710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4" descr="C:\Users\Ravi\AppData\Local\Microsoft\Windows\Temporary Internet Files\Content.IE5\NOENYY4W\MC900053338[1]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190" y="7662436"/>
              <a:ext cx="866687" cy="8134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5" descr="C:\Users\Ravi\AppData\Local\Microsoft\Windows\Temporary Internet Files\Content.IE5\B6AXY0F3\MC900331050[1].w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4603" y="5253204"/>
              <a:ext cx="685800" cy="7493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6" descr="C:\Users\Ravi\AppData\Local\Microsoft\Windows\Temporary Internet Files\Content.IE5\NOENYY4W\MC900383490[1].wm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4283" y="5037571"/>
              <a:ext cx="780689" cy="798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/>
            <p:cNvSpPr txBox="1"/>
            <p:nvPr/>
          </p:nvSpPr>
          <p:spPr>
            <a:xfrm rot="18628968">
              <a:off x="3346124" y="5854340"/>
              <a:ext cx="766367" cy="466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tx2"/>
                  </a:solidFill>
                </a:rPr>
                <a:t>2 </a:t>
              </a:r>
              <a:r>
                <a:rPr lang="en-US" sz="1600" b="1" dirty="0" err="1" smtClean="0">
                  <a:solidFill>
                    <a:schemeClr val="tx2"/>
                  </a:solidFill>
                </a:rPr>
                <a:t>hrs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951753" y="7707868"/>
              <a:ext cx="766512" cy="4331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tx2"/>
                  </a:solidFill>
                </a:rPr>
                <a:t>½ </a:t>
              </a:r>
              <a:r>
                <a:rPr lang="en-US" sz="1600" b="1" dirty="0" err="1" smtClean="0">
                  <a:solidFill>
                    <a:schemeClr val="tx2"/>
                  </a:solidFill>
                </a:rPr>
                <a:t>hr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9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Generally..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Multi-Armed Bandits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Jobs have more complex state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spaces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(Markov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Chains instead of just (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size,reward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dist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.)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Budgeted learning problems</a:t>
            </a:r>
          </a:p>
          <a:p>
            <a:r>
              <a:rPr lang="en-US" dirty="0" smtClean="0"/>
              <a:t>Widely studied in ML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Regret guarantees against fixed strategy in hindsight</a:t>
            </a:r>
          </a:p>
          <a:p>
            <a:r>
              <a:rPr lang="en-US" dirty="0" smtClean="0"/>
              <a:t>Can we approximate adaptive OPT?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Currently only very special cases</a:t>
            </a:r>
          </a:p>
          <a:p>
            <a:pPr lvl="2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6994-257D-41B2-813D-112574662BCA}" type="datetime1">
              <a:rPr lang="en-US" smtClean="0"/>
              <a:t>2/6/2012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724400" y="4800600"/>
            <a:ext cx="4268974" cy="1986303"/>
            <a:chOff x="-990600" y="7367665"/>
            <a:chExt cx="5867400" cy="3306830"/>
          </a:xfrm>
        </p:grpSpPr>
        <p:sp>
          <p:nvSpPr>
            <p:cNvPr id="7" name="Rectangle 6"/>
            <p:cNvSpPr/>
            <p:nvPr/>
          </p:nvSpPr>
          <p:spPr>
            <a:xfrm>
              <a:off x="2743200" y="8153400"/>
              <a:ext cx="2133600" cy="685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2"/>
                  </a:solidFill>
                </a:rPr>
                <a:t>50 </a:t>
              </a:r>
              <a:r>
                <a:rPr lang="en-US" sz="2000" b="1" dirty="0" err="1" smtClean="0">
                  <a:solidFill>
                    <a:schemeClr val="tx2"/>
                  </a:solidFill>
                </a:rPr>
                <a:t>w.p</a:t>
              </a:r>
              <a:r>
                <a:rPr lang="en-US" sz="2000" b="1" dirty="0" smtClean="0">
                  <a:solidFill>
                    <a:schemeClr val="tx2"/>
                  </a:solidFill>
                </a:rPr>
                <a:t> 0.6</a:t>
              </a:r>
              <a:endParaRPr lang="en-US" sz="2000" b="1" dirty="0">
                <a:solidFill>
                  <a:schemeClr val="tx2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743200" y="8915400"/>
              <a:ext cx="1752600" cy="685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2"/>
                  </a:solidFill>
                </a:rPr>
                <a:t>5 </a:t>
              </a:r>
              <a:r>
                <a:rPr lang="en-US" sz="2000" b="1" dirty="0" err="1" smtClean="0">
                  <a:solidFill>
                    <a:schemeClr val="tx2"/>
                  </a:solidFill>
                </a:rPr>
                <a:t>w.p</a:t>
              </a:r>
              <a:r>
                <a:rPr lang="en-US" sz="2000" b="1" dirty="0" smtClean="0">
                  <a:solidFill>
                    <a:schemeClr val="tx2"/>
                  </a:solidFill>
                </a:rPr>
                <a:t> 0.4</a:t>
              </a:r>
              <a:endParaRPr lang="en-US" sz="2000" b="1" dirty="0">
                <a:solidFill>
                  <a:schemeClr val="tx2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92968" y="8205865"/>
              <a:ext cx="533400" cy="53340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07168" y="7367665"/>
              <a:ext cx="533400" cy="533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-254832" y="8205865"/>
              <a:ext cx="533400" cy="533400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30968" y="9196465"/>
              <a:ext cx="533400" cy="533400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0" idx="3"/>
              <a:endCxn id="11" idx="7"/>
            </p:cNvCxnSpPr>
            <p:nvPr/>
          </p:nvCxnSpPr>
          <p:spPr>
            <a:xfrm rot="5400000">
              <a:off x="162353" y="7861050"/>
              <a:ext cx="461030" cy="38483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0" idx="5"/>
              <a:endCxn id="9" idx="1"/>
            </p:cNvCxnSpPr>
            <p:nvPr/>
          </p:nvCxnSpPr>
          <p:spPr>
            <a:xfrm rot="16200000" flipH="1">
              <a:off x="886253" y="7899150"/>
              <a:ext cx="461030" cy="30863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1" idx="6"/>
              <a:endCxn id="9" idx="2"/>
            </p:cNvCxnSpPr>
            <p:nvPr/>
          </p:nvCxnSpPr>
          <p:spPr>
            <a:xfrm>
              <a:off x="278568" y="8472565"/>
              <a:ext cx="914400" cy="158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1" idx="5"/>
              <a:endCxn id="12" idx="1"/>
            </p:cNvCxnSpPr>
            <p:nvPr/>
          </p:nvCxnSpPr>
          <p:spPr>
            <a:xfrm rot="16200000" flipH="1">
              <a:off x="48053" y="8813550"/>
              <a:ext cx="613430" cy="30863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9" idx="3"/>
              <a:endCxn id="12" idx="7"/>
            </p:cNvCxnSpPr>
            <p:nvPr/>
          </p:nvCxnSpPr>
          <p:spPr>
            <a:xfrm rot="5400000">
              <a:off x="771953" y="8775450"/>
              <a:ext cx="613430" cy="38483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7"/>
            <p:cNvSpPr/>
            <p:nvPr/>
          </p:nvSpPr>
          <p:spPr>
            <a:xfrm>
              <a:off x="-990600" y="8459449"/>
              <a:ext cx="1419070" cy="1004341"/>
            </a:xfrm>
            <a:custGeom>
              <a:avLst/>
              <a:gdLst>
                <a:gd name="connsiteX0" fmla="*/ 1419070 w 1419070"/>
                <a:gd name="connsiteY0" fmla="*/ 1004341 h 1004341"/>
                <a:gd name="connsiteX1" fmla="*/ 114925 w 1419070"/>
                <a:gd name="connsiteY1" fmla="*/ 179882 h 1004341"/>
                <a:gd name="connsiteX2" fmla="*/ 729522 w 1419070"/>
                <a:gd name="connsiteY2" fmla="*/ 0 h 100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19070" h="1004341">
                  <a:moveTo>
                    <a:pt x="1419070" y="1004341"/>
                  </a:moveTo>
                  <a:cubicBezTo>
                    <a:pt x="824460" y="675806"/>
                    <a:pt x="229850" y="347272"/>
                    <a:pt x="114925" y="179882"/>
                  </a:cubicBezTo>
                  <a:cubicBezTo>
                    <a:pt x="0" y="12492"/>
                    <a:pt x="627089" y="2499"/>
                    <a:pt x="729522" y="0"/>
                  </a:cubicBezTo>
                </a:path>
              </a:pathLst>
            </a:custGeom>
            <a:ln w="28575"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35556" y="7901065"/>
              <a:ext cx="5485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0.99</a:t>
              </a:r>
              <a:endParaRPr lang="en-US" sz="16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40568" y="7836533"/>
              <a:ext cx="5485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0.01</a:t>
              </a:r>
              <a:endParaRPr lang="en-US" sz="16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7956" y="8446133"/>
              <a:ext cx="4443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0.1</a:t>
              </a:r>
              <a:endParaRPr lang="en-US" sz="1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-102432" y="8739265"/>
              <a:ext cx="4443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0.9</a:t>
              </a:r>
              <a:endParaRPr lang="en-US" sz="16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-692820" y="9032397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0.4</a:t>
              </a:r>
              <a:endParaRPr lang="en-US" dirty="0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176679" y="9659623"/>
              <a:ext cx="1139252" cy="826958"/>
            </a:xfrm>
            <a:custGeom>
              <a:avLst/>
              <a:gdLst>
                <a:gd name="connsiteX0" fmla="*/ 709535 w 1139252"/>
                <a:gd name="connsiteY0" fmla="*/ 0 h 826958"/>
                <a:gd name="connsiteX1" fmla="*/ 1039318 w 1139252"/>
                <a:gd name="connsiteY1" fmla="*/ 659567 h 826958"/>
                <a:gd name="connsiteX2" fmla="*/ 109928 w 1139252"/>
                <a:gd name="connsiteY2" fmla="*/ 719528 h 826958"/>
                <a:gd name="connsiteX3" fmla="*/ 379751 w 1139252"/>
                <a:gd name="connsiteY3" fmla="*/ 14990 h 826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9252" h="826958">
                  <a:moveTo>
                    <a:pt x="709535" y="0"/>
                  </a:moveTo>
                  <a:cubicBezTo>
                    <a:pt x="924393" y="269823"/>
                    <a:pt x="1139252" y="539646"/>
                    <a:pt x="1039318" y="659567"/>
                  </a:cubicBezTo>
                  <a:cubicBezTo>
                    <a:pt x="939384" y="779488"/>
                    <a:pt x="219856" y="826958"/>
                    <a:pt x="109928" y="719528"/>
                  </a:cubicBezTo>
                  <a:cubicBezTo>
                    <a:pt x="0" y="612099"/>
                    <a:pt x="189875" y="313544"/>
                    <a:pt x="379751" y="14990"/>
                  </a:cubicBezTo>
                </a:path>
              </a:pathLst>
            </a:custGeom>
            <a:ln w="28575"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87955" y="10110865"/>
              <a:ext cx="610730" cy="563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0.6</a:t>
              </a:r>
              <a:endParaRPr lang="en-US" sz="16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97556" y="8815465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1.0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5663" y="7455532"/>
              <a:ext cx="540227" cy="563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</a:rPr>
                <a:t>$1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-254832" y="828206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$1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92968" y="8282065"/>
              <a:ext cx="630560" cy="512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B050"/>
                  </a:solidFill>
                </a:rPr>
                <a:t>$10</a:t>
              </a:r>
              <a:endParaRPr lang="en-US" sz="1400" dirty="0">
                <a:solidFill>
                  <a:srgbClr val="00B05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69464" y="928433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$0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1" name="Left Arrow 30"/>
            <p:cNvSpPr/>
            <p:nvPr/>
          </p:nvSpPr>
          <p:spPr>
            <a:xfrm>
              <a:off x="1878768" y="8615410"/>
              <a:ext cx="635832" cy="462409"/>
            </a:xfrm>
            <a:prstGeom prst="lef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843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Adaptive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stochastic </a:t>
            </a:r>
            <a:r>
              <a:rPr lang="en-US" dirty="0" smtClean="0"/>
              <a:t>jobs, </a:t>
            </a:r>
            <a:r>
              <a:rPr lang="en-US" dirty="0"/>
              <a:t>k</a:t>
            </a:r>
            <a:r>
              <a:rPr lang="en-US" dirty="0" smtClean="0"/>
              <a:t>napsack size 1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Jobs are (Las Vegas) randomized algorithms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597B-494B-4CCA-9DDF-EE2851596441}" type="datetime1">
              <a:rPr lang="en-US" smtClean="0"/>
              <a:t>2/6/2012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34717" y="2971800"/>
            <a:ext cx="1679883" cy="1935235"/>
            <a:chOff x="786221" y="3126944"/>
            <a:chExt cx="2009274" cy="2398656"/>
          </a:xfrm>
        </p:grpSpPr>
        <p:pic>
          <p:nvPicPr>
            <p:cNvPr id="1031" name="Picture 7" descr="C:\Users\Ravi\AppData\Local\Microsoft\Windows\Temporary Internet Files\Content.IE5\LK93G5T5\MC900388924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400" y="3126944"/>
              <a:ext cx="1090151" cy="12137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786221" y="4648200"/>
              <a:ext cx="2009274" cy="8774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Size 0.2 </a:t>
              </a:r>
              <a:r>
                <a:rPr lang="en-US" sz="2000" dirty="0" err="1" smtClean="0"/>
                <a:t>w.p</a:t>
              </a:r>
              <a:r>
                <a:rPr lang="en-US" sz="2000" dirty="0" smtClean="0"/>
                <a:t> ½ </a:t>
              </a:r>
            </a:p>
            <a:p>
              <a:r>
                <a:rPr lang="en-US" sz="2000" dirty="0" smtClean="0"/>
                <a:t>        0.6 </a:t>
              </a:r>
              <a:r>
                <a:rPr lang="en-US" sz="2000" dirty="0" err="1" smtClean="0"/>
                <a:t>w.p</a:t>
              </a:r>
              <a:r>
                <a:rPr lang="en-US" sz="2000" dirty="0" smtClean="0"/>
                <a:t> ½ </a:t>
              </a:r>
              <a:endParaRPr lang="en-US" sz="20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622159" y="3048000"/>
            <a:ext cx="1635641" cy="1602226"/>
            <a:chOff x="3335522" y="2947641"/>
            <a:chExt cx="1977604" cy="2266571"/>
          </a:xfrm>
        </p:grpSpPr>
        <p:pic>
          <p:nvPicPr>
            <p:cNvPr id="1032" name="Picture 8" descr="C:\Users\Ravi\AppData\Local\Microsoft\Windows\Temporary Internet Files\Content.IE5\F9ZE48RE\MC900153934[1]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9934" y="2947641"/>
              <a:ext cx="1141928" cy="1466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3335522" y="4648201"/>
              <a:ext cx="1977604" cy="5660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Size 0.8 </a:t>
              </a:r>
              <a:r>
                <a:rPr lang="en-US" sz="2000" dirty="0" err="1" smtClean="0"/>
                <a:t>w.p</a:t>
              </a:r>
              <a:r>
                <a:rPr lang="en-US" sz="2000" dirty="0" smtClean="0"/>
                <a:t> 1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244917" y="3018711"/>
            <a:ext cx="1679883" cy="1858089"/>
            <a:chOff x="6457061" y="3505200"/>
            <a:chExt cx="1679883" cy="1858089"/>
          </a:xfrm>
        </p:grpSpPr>
        <p:pic>
          <p:nvPicPr>
            <p:cNvPr id="1033" name="Picture 9" descr="C:\Users\Ravi\AppData\Local\Microsoft\Windows\Temporary Internet Files\Content.IE5\NOENYY4W\MC900322619[1]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0" y="3505200"/>
              <a:ext cx="776551" cy="838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6457061" y="4655403"/>
              <a:ext cx="167988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Size 0.4 </a:t>
              </a:r>
              <a:r>
                <a:rPr lang="en-US" sz="2000" dirty="0" err="1" smtClean="0"/>
                <a:t>w.p</a:t>
              </a:r>
              <a:r>
                <a:rPr lang="en-US" sz="2000" dirty="0" smtClean="0"/>
                <a:t> ½ </a:t>
              </a:r>
            </a:p>
            <a:p>
              <a:r>
                <a:rPr lang="en-US" sz="2000" dirty="0" smtClean="0"/>
                <a:t>        0.9 </a:t>
              </a:r>
              <a:r>
                <a:rPr lang="en-US" sz="2000" dirty="0" err="1" smtClean="0"/>
                <a:t>w.p</a:t>
              </a:r>
              <a:r>
                <a:rPr lang="en-US" sz="2000" dirty="0" smtClean="0"/>
                <a:t> ½ </a:t>
              </a:r>
              <a:endParaRPr lang="en-US" sz="2000" dirty="0"/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762000" y="2590800"/>
            <a:ext cx="7391400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00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Intro to Stochastic Optimization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6994-257D-41B2-813D-112574662BCA}" type="datetime1">
              <a:rPr lang="en-US" smtClean="0"/>
              <a:t>2/6/2012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0" y="1295400"/>
            <a:ext cx="9144000" cy="28956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Key Issues in Stochastic Optimization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b="1" dirty="0" smtClean="0">
              <a:solidFill>
                <a:schemeClr val="tx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Modeling uncertainty in optimization problems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How uncertainty changes the solution space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Techniques to manage uncertainty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1210490" y="4439305"/>
            <a:ext cx="6257109" cy="914400"/>
          </a:xfrm>
          <a:prstGeom prst="wedgeRoundRectCallout">
            <a:avLst>
              <a:gd name="adj1" fmla="val -8965"/>
              <a:gd name="adj2" fmla="val -4321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This Talk: Viewing these issues through the</a:t>
            </a:r>
            <a:r>
              <a:rPr lang="en-US" sz="2800" b="1" dirty="0" smtClean="0">
                <a:solidFill>
                  <a:schemeClr val="tx2"/>
                </a:solidFill>
              </a:rPr>
              <a:t> Approximation Algorithms </a:t>
            </a:r>
            <a:r>
              <a:rPr lang="en-US" sz="2800" dirty="0" smtClean="0">
                <a:solidFill>
                  <a:schemeClr val="tx2"/>
                </a:solidFill>
              </a:rPr>
              <a:t>lens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52400" y="134143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80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Adaptive Policy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742308" y="3018862"/>
            <a:ext cx="1543692" cy="1282144"/>
            <a:chOff x="317980" y="3632814"/>
            <a:chExt cx="1926073" cy="1592121"/>
          </a:xfrm>
        </p:grpSpPr>
        <p:pic>
          <p:nvPicPr>
            <p:cNvPr id="16" name="Picture 7" descr="C:\Users\Ravi\AppData\Local\Microsoft\Windows\Temporary Internet Files\Content.IE5\LK93G5T5\MC900388924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481" y="3632814"/>
              <a:ext cx="709151" cy="7895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317980" y="4422344"/>
              <a:ext cx="1926073" cy="802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Size 0.2 </a:t>
              </a:r>
              <a:r>
                <a:rPr lang="en-US" dirty="0" err="1" smtClean="0"/>
                <a:t>w.p</a:t>
              </a:r>
              <a:r>
                <a:rPr lang="en-US" dirty="0" smtClean="0"/>
                <a:t> ½ </a:t>
              </a:r>
            </a:p>
            <a:p>
              <a:r>
                <a:rPr lang="en-US" dirty="0" smtClean="0"/>
                <a:t>        0.6 </a:t>
              </a:r>
              <a:r>
                <a:rPr lang="en-US" dirty="0" err="1" smtClean="0"/>
                <a:t>w.p</a:t>
              </a:r>
              <a:r>
                <a:rPr lang="en-US" dirty="0" smtClean="0"/>
                <a:t> ½ 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739282" y="2362200"/>
            <a:ext cx="1442318" cy="915391"/>
            <a:chOff x="3253697" y="3667552"/>
            <a:chExt cx="1808808" cy="1277386"/>
          </a:xfrm>
        </p:grpSpPr>
        <p:pic>
          <p:nvPicPr>
            <p:cNvPr id="19" name="Picture 8" descr="C:\Users\Ravi\AppData\Local\Microsoft\Windows\Temporary Internet Files\Content.IE5\F9ZE48RE\MC900153934[1]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3304" y="3667552"/>
              <a:ext cx="662322" cy="746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3253697" y="4429552"/>
              <a:ext cx="1808808" cy="515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Size 0.8 </a:t>
              </a:r>
              <a:r>
                <a:rPr lang="en-US" dirty="0" err="1" smtClean="0"/>
                <a:t>w.p</a:t>
              </a:r>
              <a:r>
                <a:rPr lang="en-US" dirty="0" smtClean="0"/>
                <a:t> 1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637908" y="4778400"/>
            <a:ext cx="1543692" cy="1364027"/>
            <a:chOff x="5881082" y="3505200"/>
            <a:chExt cx="2363010" cy="1593053"/>
          </a:xfrm>
        </p:grpSpPr>
        <p:pic>
          <p:nvPicPr>
            <p:cNvPr id="22" name="Picture 9" descr="C:\Users\Ravi\AppData\Local\Microsoft\Windows\Temporary Internet Files\Content.IE5\NOENYY4W\MC900322619[1]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1097" y="3505200"/>
              <a:ext cx="705955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5881082" y="4343400"/>
              <a:ext cx="2363010" cy="7548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Size 0.4 </a:t>
              </a:r>
              <a:r>
                <a:rPr lang="en-US" dirty="0" err="1" smtClean="0"/>
                <a:t>w.p</a:t>
              </a:r>
              <a:r>
                <a:rPr lang="en-US" dirty="0" smtClean="0"/>
                <a:t> ½ </a:t>
              </a:r>
            </a:p>
            <a:p>
              <a:r>
                <a:rPr lang="en-US" dirty="0" smtClean="0"/>
                <a:t>        0.9 </a:t>
              </a:r>
              <a:r>
                <a:rPr lang="en-US" dirty="0" err="1" smtClean="0"/>
                <a:t>w.p</a:t>
              </a:r>
              <a:r>
                <a:rPr lang="en-US" dirty="0" smtClean="0"/>
                <a:t> ½ </a:t>
              </a:r>
              <a:endParaRPr lang="en-US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341377" y="2861224"/>
            <a:ext cx="1626068" cy="467322"/>
            <a:chOff x="2341377" y="3295816"/>
            <a:chExt cx="1626068" cy="714746"/>
          </a:xfrm>
        </p:grpSpPr>
        <p:sp>
          <p:nvSpPr>
            <p:cNvPr id="24" name="Right Arrow 23"/>
            <p:cNvSpPr/>
            <p:nvPr/>
          </p:nvSpPr>
          <p:spPr>
            <a:xfrm rot="20112369">
              <a:off x="2341377" y="3615797"/>
              <a:ext cx="1626068" cy="394765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 rot="20105338">
              <a:off x="2440012" y="3295816"/>
              <a:ext cx="11497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tx2"/>
                  </a:solidFill>
                </a:rPr>
                <a:t>size = 0.2</a:t>
              </a:r>
              <a:endParaRPr lang="en-US" sz="20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402392" y="4334798"/>
            <a:ext cx="1626068" cy="476739"/>
            <a:chOff x="2402392" y="4716840"/>
            <a:chExt cx="1626068" cy="729149"/>
          </a:xfrm>
        </p:grpSpPr>
        <p:sp>
          <p:nvSpPr>
            <p:cNvPr id="25" name="Right Arrow 24"/>
            <p:cNvSpPr/>
            <p:nvPr/>
          </p:nvSpPr>
          <p:spPr>
            <a:xfrm rot="1698193">
              <a:off x="2402392" y="5051224"/>
              <a:ext cx="1626068" cy="394765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 rot="1600319">
              <a:off x="2752520" y="4716840"/>
              <a:ext cx="1149738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tx2"/>
                  </a:solidFill>
                </a:rPr>
                <a:t>size = 0.6</a:t>
              </a:r>
              <a:endParaRPr lang="en-US" sz="20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800600" y="2329196"/>
            <a:ext cx="1626068" cy="490204"/>
            <a:chOff x="6248400" y="2281483"/>
            <a:chExt cx="1626068" cy="749743"/>
          </a:xfrm>
        </p:grpSpPr>
        <p:sp>
          <p:nvSpPr>
            <p:cNvPr id="28" name="Right Arrow 27"/>
            <p:cNvSpPr/>
            <p:nvPr/>
          </p:nvSpPr>
          <p:spPr>
            <a:xfrm>
              <a:off x="6248400" y="2636461"/>
              <a:ext cx="1626068" cy="394765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503960" y="2281483"/>
              <a:ext cx="11497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tx2"/>
                  </a:solidFill>
                </a:rPr>
                <a:t>size = 0.8</a:t>
              </a:r>
              <a:endParaRPr lang="en-US" sz="20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807756" y="4253001"/>
            <a:ext cx="1626068" cy="508049"/>
            <a:chOff x="6187186" y="4947025"/>
            <a:chExt cx="1626068" cy="777035"/>
          </a:xfrm>
        </p:grpSpPr>
        <p:sp>
          <p:nvSpPr>
            <p:cNvPr id="32" name="Right Arrow 31"/>
            <p:cNvSpPr/>
            <p:nvPr/>
          </p:nvSpPr>
          <p:spPr>
            <a:xfrm rot="20326491">
              <a:off x="6187186" y="5329295"/>
              <a:ext cx="1626068" cy="394765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 rot="20251723">
              <a:off x="6362693" y="4947025"/>
              <a:ext cx="11497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tx2"/>
                  </a:solidFill>
                </a:rPr>
                <a:t>size = 0.4</a:t>
              </a:r>
              <a:endParaRPr lang="en-US" sz="20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879255" y="5114161"/>
            <a:ext cx="1626068" cy="505028"/>
            <a:chOff x="6258685" y="5704652"/>
            <a:chExt cx="1626068" cy="772417"/>
          </a:xfrm>
        </p:grpSpPr>
        <p:sp>
          <p:nvSpPr>
            <p:cNvPr id="34" name="Right Arrow 33"/>
            <p:cNvSpPr/>
            <p:nvPr/>
          </p:nvSpPr>
          <p:spPr>
            <a:xfrm rot="1012473">
              <a:off x="6258685" y="6082303"/>
              <a:ext cx="1626068" cy="394766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 rot="1055620">
              <a:off x="6579279" y="5704652"/>
              <a:ext cx="11497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tx2"/>
                  </a:solidFill>
                </a:rPr>
                <a:t>size = 0.9</a:t>
              </a:r>
              <a:endParaRPr lang="en-US" sz="20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36" name="Rounded Rectangle 35"/>
          <p:cNvSpPr/>
          <p:nvPr/>
        </p:nvSpPr>
        <p:spPr>
          <a:xfrm>
            <a:off x="6019800" y="2252996"/>
            <a:ext cx="2590800" cy="79500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2 jobs [</a:t>
            </a:r>
            <a:r>
              <a:rPr lang="en-US" sz="2000" b="1" dirty="0" err="1" smtClean="0">
                <a:solidFill>
                  <a:schemeClr val="tx2"/>
                </a:solidFill>
              </a:rPr>
              <a:t>prob</a:t>
            </a:r>
            <a:r>
              <a:rPr lang="en-US" sz="2000" b="1" dirty="0" smtClean="0">
                <a:solidFill>
                  <a:schemeClr val="tx2"/>
                </a:solidFill>
              </a:rPr>
              <a:t> ½]</a:t>
            </a:r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380999" y="1211263"/>
            <a:ext cx="8305801" cy="54133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Expected Reward: 2x(1/2) + 2x(1/4) + 1x(1/4) </a:t>
            </a:r>
            <a:r>
              <a:rPr lang="en-US" sz="2400" b="1" dirty="0" smtClean="0">
                <a:solidFill>
                  <a:schemeClr val="tx2"/>
                </a:solidFill>
              </a:rPr>
              <a:t>= 1.75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49" name="Slide Number Placeholder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50" name="Date Placeholder 4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7F3F1-627F-4ADD-9B61-0FF40D48C01A}" type="datetime1">
              <a:rPr lang="en-US" smtClean="0"/>
              <a:t>2/6/2012</a:t>
            </a:fld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6019800" y="3929396"/>
            <a:ext cx="2590800" cy="79500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2 jobs [</a:t>
            </a:r>
            <a:r>
              <a:rPr lang="en-US" sz="2000" b="1" dirty="0" err="1" smtClean="0">
                <a:solidFill>
                  <a:schemeClr val="tx2"/>
                </a:solidFill>
              </a:rPr>
              <a:t>prob</a:t>
            </a:r>
            <a:r>
              <a:rPr lang="en-US" sz="2000" b="1" dirty="0" smtClean="0">
                <a:solidFill>
                  <a:schemeClr val="tx2"/>
                </a:solidFill>
              </a:rPr>
              <a:t> ¼]</a:t>
            </a:r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6019800" y="5300996"/>
            <a:ext cx="2590800" cy="79500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1</a:t>
            </a:r>
            <a:r>
              <a:rPr lang="en-US" sz="2000" b="1" dirty="0" smtClean="0">
                <a:solidFill>
                  <a:schemeClr val="tx2"/>
                </a:solidFill>
              </a:rPr>
              <a:t> job [</a:t>
            </a:r>
            <a:r>
              <a:rPr lang="en-US" sz="2000" b="1" dirty="0" err="1" smtClean="0">
                <a:solidFill>
                  <a:schemeClr val="tx2"/>
                </a:solidFill>
              </a:rPr>
              <a:t>prob</a:t>
            </a:r>
            <a:r>
              <a:rPr lang="en-US" sz="2000" b="1" dirty="0" smtClean="0">
                <a:solidFill>
                  <a:schemeClr val="tx2"/>
                </a:solidFill>
              </a:rPr>
              <a:t> ¼]</a:t>
            </a:r>
            <a:endParaRPr lang="en-US" sz="2000" b="1" dirty="0">
              <a:solidFill>
                <a:schemeClr val="tx2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774718" y="5300996"/>
            <a:ext cx="547979" cy="548642"/>
            <a:chOff x="5774718" y="5300996"/>
            <a:chExt cx="547979" cy="548642"/>
          </a:xfrm>
        </p:grpSpPr>
        <p:cxnSp>
          <p:nvCxnSpPr>
            <p:cNvPr id="4" name="Straight Connector 3"/>
            <p:cNvCxnSpPr>
              <a:endCxn id="35" idx="3"/>
            </p:cNvCxnSpPr>
            <p:nvPr/>
          </p:nvCxnSpPr>
          <p:spPr>
            <a:xfrm flipV="1">
              <a:off x="5774718" y="5418725"/>
              <a:ext cx="547979" cy="279773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 flipV="1">
              <a:off x="6019800" y="5300996"/>
              <a:ext cx="90641" cy="54864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507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Non-Adaptive Policy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380999" y="1223060"/>
            <a:ext cx="8305801" cy="5295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Expected Reward: 2x(1/2) + 1x(1/1) </a:t>
            </a:r>
            <a:r>
              <a:rPr lang="en-US" sz="2400" b="1" dirty="0" smtClean="0">
                <a:solidFill>
                  <a:schemeClr val="tx2"/>
                </a:solidFill>
              </a:rPr>
              <a:t>= 1.5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49" name="Slide Number Placeholder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50" name="Date Placeholder 4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7F3F1-627F-4ADD-9B61-0FF40D48C01A}" type="datetime1">
              <a:rPr lang="en-US" smtClean="0"/>
              <a:t>2/6/2012</a:t>
            </a:fld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818508" y="3018862"/>
            <a:ext cx="1543692" cy="1282144"/>
            <a:chOff x="413055" y="3632814"/>
            <a:chExt cx="1926073" cy="1592121"/>
          </a:xfrm>
        </p:grpSpPr>
        <p:pic>
          <p:nvPicPr>
            <p:cNvPr id="32" name="Picture 7" descr="C:\Users\Ravi\AppData\Local\Microsoft\Windows\Temporary Internet Files\Content.IE5\LK93G5T5\MC900388924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481" y="3632814"/>
              <a:ext cx="709151" cy="7895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/>
            <p:cNvSpPr txBox="1"/>
            <p:nvPr/>
          </p:nvSpPr>
          <p:spPr>
            <a:xfrm>
              <a:off x="413055" y="4422344"/>
              <a:ext cx="1926073" cy="802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Size 0.2 </a:t>
              </a:r>
              <a:r>
                <a:rPr lang="en-US" dirty="0" err="1" smtClean="0"/>
                <a:t>w.p</a:t>
              </a:r>
              <a:r>
                <a:rPr lang="en-US" dirty="0" smtClean="0"/>
                <a:t> ½ </a:t>
              </a:r>
            </a:p>
            <a:p>
              <a:r>
                <a:rPr lang="en-US" dirty="0" smtClean="0"/>
                <a:t>        0.6 </a:t>
              </a:r>
              <a:r>
                <a:rPr lang="en-US" dirty="0" err="1" smtClean="0"/>
                <a:t>w.p</a:t>
              </a:r>
              <a:r>
                <a:rPr lang="en-US" dirty="0" smtClean="0"/>
                <a:t> ½ </a:t>
              </a:r>
              <a:endParaRPr lang="en-US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581400" y="2513609"/>
            <a:ext cx="1442318" cy="915391"/>
            <a:chOff x="3246822" y="3667552"/>
            <a:chExt cx="1808809" cy="1277386"/>
          </a:xfrm>
        </p:grpSpPr>
        <p:pic>
          <p:nvPicPr>
            <p:cNvPr id="35" name="Picture 8" descr="C:\Users\Ravi\AppData\Local\Microsoft\Windows\Temporary Internet Files\Content.IE5\F9ZE48RE\MC900153934[1]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3304" y="3667552"/>
              <a:ext cx="662322" cy="746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TextBox 36"/>
            <p:cNvSpPr txBox="1"/>
            <p:nvPr/>
          </p:nvSpPr>
          <p:spPr>
            <a:xfrm>
              <a:off x="3246822" y="4429552"/>
              <a:ext cx="1808809" cy="515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Size 0.8 </a:t>
              </a:r>
              <a:r>
                <a:rPr lang="en-US" dirty="0" err="1" smtClean="0"/>
                <a:t>w.p</a:t>
              </a:r>
              <a:r>
                <a:rPr lang="en-US" dirty="0"/>
                <a:t> </a:t>
              </a:r>
              <a:r>
                <a:rPr lang="en-US" dirty="0" smtClean="0"/>
                <a:t>1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341377" y="2861224"/>
            <a:ext cx="1626068" cy="467322"/>
            <a:chOff x="2341377" y="3295816"/>
            <a:chExt cx="1626068" cy="714746"/>
          </a:xfrm>
        </p:grpSpPr>
        <p:sp>
          <p:nvSpPr>
            <p:cNvPr id="47" name="Right Arrow 46"/>
            <p:cNvSpPr/>
            <p:nvPr/>
          </p:nvSpPr>
          <p:spPr>
            <a:xfrm rot="20112369">
              <a:off x="2341377" y="3615797"/>
              <a:ext cx="1626068" cy="394765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 rot="20105338">
              <a:off x="2440012" y="3295816"/>
              <a:ext cx="11497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tx2"/>
                  </a:solidFill>
                </a:rPr>
                <a:t>size = 0.2</a:t>
              </a:r>
              <a:endParaRPr lang="en-US" sz="20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2402392" y="4334798"/>
            <a:ext cx="1626068" cy="476739"/>
            <a:chOff x="2402392" y="4716840"/>
            <a:chExt cx="1626068" cy="729149"/>
          </a:xfrm>
        </p:grpSpPr>
        <p:sp>
          <p:nvSpPr>
            <p:cNvPr id="60" name="Right Arrow 59"/>
            <p:cNvSpPr/>
            <p:nvPr/>
          </p:nvSpPr>
          <p:spPr>
            <a:xfrm rot="1698193">
              <a:off x="2402392" y="5051224"/>
              <a:ext cx="1626068" cy="394765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 rot="1600319">
              <a:off x="2752520" y="4716840"/>
              <a:ext cx="1149738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tx2"/>
                  </a:solidFill>
                </a:rPr>
                <a:t>size = 0.6</a:t>
              </a:r>
              <a:endParaRPr lang="en-US" sz="20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724400" y="2405396"/>
            <a:ext cx="1626068" cy="490204"/>
            <a:chOff x="6248400" y="2281483"/>
            <a:chExt cx="1626068" cy="749743"/>
          </a:xfrm>
        </p:grpSpPr>
        <p:sp>
          <p:nvSpPr>
            <p:cNvPr id="63" name="Right Arrow 62"/>
            <p:cNvSpPr/>
            <p:nvPr/>
          </p:nvSpPr>
          <p:spPr>
            <a:xfrm>
              <a:off x="6248400" y="2636461"/>
              <a:ext cx="1626068" cy="394765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503960" y="2281483"/>
              <a:ext cx="11497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tx2"/>
                  </a:solidFill>
                </a:rPr>
                <a:t>size = 0.8</a:t>
              </a:r>
              <a:endParaRPr lang="en-US" sz="20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71" name="Rounded Rectangle 70"/>
          <p:cNvSpPr/>
          <p:nvPr/>
        </p:nvSpPr>
        <p:spPr>
          <a:xfrm>
            <a:off x="6019800" y="2252996"/>
            <a:ext cx="2590800" cy="79500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2 jobs [</a:t>
            </a:r>
            <a:r>
              <a:rPr lang="en-US" sz="2000" b="1" dirty="0" err="1" smtClean="0">
                <a:solidFill>
                  <a:schemeClr val="tx2"/>
                </a:solidFill>
              </a:rPr>
              <a:t>prob</a:t>
            </a:r>
            <a:r>
              <a:rPr lang="en-US" sz="2000" b="1" dirty="0" smtClean="0">
                <a:solidFill>
                  <a:schemeClr val="tx2"/>
                </a:solidFill>
              </a:rPr>
              <a:t> ½]</a:t>
            </a:r>
            <a:endParaRPr lang="en-US" sz="2000" b="1" dirty="0">
              <a:solidFill>
                <a:schemeClr val="tx2"/>
              </a:solidFill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3586882" y="4800600"/>
            <a:ext cx="1442318" cy="915391"/>
            <a:chOff x="3253697" y="3667552"/>
            <a:chExt cx="1808808" cy="1277386"/>
          </a:xfrm>
        </p:grpSpPr>
        <p:pic>
          <p:nvPicPr>
            <p:cNvPr id="75" name="Picture 8" descr="C:\Users\Ravi\AppData\Local\Microsoft\Windows\Temporary Internet Files\Content.IE5\F9ZE48RE\MC900153934[1]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3304" y="3667552"/>
              <a:ext cx="662322" cy="746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6" name="TextBox 75"/>
            <p:cNvSpPr txBox="1"/>
            <p:nvPr/>
          </p:nvSpPr>
          <p:spPr>
            <a:xfrm>
              <a:off x="3253697" y="4429552"/>
              <a:ext cx="1808808" cy="515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Size 0.8 </a:t>
              </a:r>
              <a:r>
                <a:rPr lang="en-US" dirty="0" err="1" smtClean="0"/>
                <a:t>w.p</a:t>
              </a:r>
              <a:r>
                <a:rPr lang="en-US" dirty="0" smtClean="0"/>
                <a:t> 1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4724400" y="4724400"/>
            <a:ext cx="1626068" cy="490204"/>
            <a:chOff x="6248400" y="2281483"/>
            <a:chExt cx="1626068" cy="749743"/>
          </a:xfrm>
        </p:grpSpPr>
        <p:sp>
          <p:nvSpPr>
            <p:cNvPr id="78" name="Right Arrow 77"/>
            <p:cNvSpPr/>
            <p:nvPr/>
          </p:nvSpPr>
          <p:spPr>
            <a:xfrm>
              <a:off x="6248400" y="2636461"/>
              <a:ext cx="1626068" cy="394765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503960" y="2281483"/>
              <a:ext cx="11497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tx2"/>
                  </a:solidFill>
                </a:rPr>
                <a:t>size = 0.8</a:t>
              </a:r>
              <a:endParaRPr lang="en-US" sz="20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80" name="Rounded Rectangle 79"/>
          <p:cNvSpPr/>
          <p:nvPr/>
        </p:nvSpPr>
        <p:spPr>
          <a:xfrm>
            <a:off x="6019800" y="4572000"/>
            <a:ext cx="2590800" cy="79500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1</a:t>
            </a:r>
            <a:r>
              <a:rPr lang="en-US" sz="2000" b="1" dirty="0" smtClean="0">
                <a:solidFill>
                  <a:schemeClr val="tx2"/>
                </a:solidFill>
              </a:rPr>
              <a:t> job [</a:t>
            </a:r>
            <a:r>
              <a:rPr lang="en-US" sz="2000" b="1" dirty="0" err="1" smtClean="0">
                <a:solidFill>
                  <a:schemeClr val="tx2"/>
                </a:solidFill>
              </a:rPr>
              <a:t>prob</a:t>
            </a:r>
            <a:r>
              <a:rPr lang="en-US" sz="2000" b="1" dirty="0" smtClean="0">
                <a:solidFill>
                  <a:schemeClr val="tx2"/>
                </a:solidFill>
              </a:rPr>
              <a:t> ½]</a:t>
            </a:r>
            <a:endParaRPr lang="en-US" sz="2000" b="1" dirty="0">
              <a:solidFill>
                <a:schemeClr val="tx2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 rot="19937511">
            <a:off x="5353932" y="4820340"/>
            <a:ext cx="547979" cy="548642"/>
            <a:chOff x="5774718" y="5300996"/>
            <a:chExt cx="547979" cy="548642"/>
          </a:xfrm>
        </p:grpSpPr>
        <p:cxnSp>
          <p:nvCxnSpPr>
            <p:cNvPr id="30" name="Straight Connector 29"/>
            <p:cNvCxnSpPr/>
            <p:nvPr/>
          </p:nvCxnSpPr>
          <p:spPr>
            <a:xfrm flipV="1">
              <a:off x="5774718" y="5418725"/>
              <a:ext cx="547979" cy="279773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 flipV="1">
              <a:off x="6019800" y="5300996"/>
              <a:ext cx="90641" cy="54864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949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Special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Each Markov Chain is a </a:t>
            </a:r>
            <a:r>
              <a:rPr lang="en-US" b="1" dirty="0" smtClean="0"/>
              <a:t>caterpillar</a:t>
            </a:r>
          </a:p>
          <a:p>
            <a:r>
              <a:rPr lang="en-US" dirty="0" smtClean="0"/>
              <a:t>A play means processing one unit of a job</a:t>
            </a:r>
          </a:p>
          <a:p>
            <a:pPr lvl="1"/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Stoc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Knapsack with Correlations and Preemptions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Budget B = number of plays allowed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EF0B-4650-49DC-A67A-2592441B09E0}" type="datetime1">
              <a:rPr lang="en-US" smtClean="0"/>
              <a:t>2/6/2012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533400" y="5177135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j</a:t>
            </a:r>
            <a:r>
              <a:rPr lang="en-US" sz="2400" b="1" baseline="-25000" dirty="0" smtClean="0">
                <a:solidFill>
                  <a:schemeClr val="tx2"/>
                </a:solidFill>
              </a:rPr>
              <a:t>2</a:t>
            </a:r>
            <a:endParaRPr lang="en-US" sz="2400" b="1" baseline="-25000" dirty="0">
              <a:solidFill>
                <a:schemeClr val="tx2"/>
              </a:solidFill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533400" y="3733800"/>
            <a:ext cx="7315200" cy="1066800"/>
            <a:chOff x="533400" y="3733800"/>
            <a:chExt cx="7315200" cy="1066800"/>
          </a:xfrm>
        </p:grpSpPr>
        <p:grpSp>
          <p:nvGrpSpPr>
            <p:cNvPr id="78" name="Group 77"/>
            <p:cNvGrpSpPr/>
            <p:nvPr/>
          </p:nvGrpSpPr>
          <p:grpSpPr>
            <a:xfrm>
              <a:off x="533400" y="3733800"/>
              <a:ext cx="7315200" cy="1011198"/>
              <a:chOff x="533400" y="2362200"/>
              <a:chExt cx="7315200" cy="1011198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1371600" y="2362200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2514600" y="2362200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3733800" y="2362200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7696200" y="2362200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Arrow Connector 10"/>
              <p:cNvCxnSpPr>
                <a:stCxn id="6" idx="6"/>
                <a:endCxn id="7" idx="2"/>
              </p:cNvCxnSpPr>
              <p:nvPr/>
            </p:nvCxnSpPr>
            <p:spPr>
              <a:xfrm>
                <a:off x="1524000" y="2438400"/>
                <a:ext cx="990600" cy="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>
                <a:stCxn id="7" idx="6"/>
                <a:endCxn id="8" idx="2"/>
              </p:cNvCxnSpPr>
              <p:nvPr/>
            </p:nvCxnSpPr>
            <p:spPr>
              <a:xfrm>
                <a:off x="2667000" y="2438400"/>
                <a:ext cx="1066800" cy="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>
                <a:stCxn id="8" idx="6"/>
              </p:cNvCxnSpPr>
              <p:nvPr/>
            </p:nvCxnSpPr>
            <p:spPr>
              <a:xfrm>
                <a:off x="3886200" y="2438400"/>
                <a:ext cx="838200" cy="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endCxn id="9" idx="2"/>
              </p:cNvCxnSpPr>
              <p:nvPr/>
            </p:nvCxnSpPr>
            <p:spPr>
              <a:xfrm>
                <a:off x="6477000" y="2438400"/>
                <a:ext cx="1219200" cy="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stCxn id="6" idx="4"/>
              </p:cNvCxnSpPr>
              <p:nvPr/>
            </p:nvCxnSpPr>
            <p:spPr>
              <a:xfrm>
                <a:off x="1447800" y="2514600"/>
                <a:ext cx="0" cy="60960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2590800" y="2514600"/>
                <a:ext cx="0" cy="60960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3810000" y="2514600"/>
                <a:ext cx="0" cy="60960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7772400" y="2514600"/>
                <a:ext cx="0" cy="60960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Oval 23"/>
              <p:cNvSpPr/>
              <p:nvPr/>
            </p:nvSpPr>
            <p:spPr>
              <a:xfrm>
                <a:off x="1371600" y="3124200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2514600" y="3124200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3733800" y="3124200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7696200" y="3124200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33400" y="2590800"/>
                <a:ext cx="3674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tx2"/>
                    </a:solidFill>
                  </a:rPr>
                  <a:t>j</a:t>
                </a:r>
                <a:r>
                  <a:rPr lang="en-US" sz="2400" b="1" baseline="-25000" dirty="0" smtClean="0">
                    <a:solidFill>
                      <a:schemeClr val="tx2"/>
                    </a:solidFill>
                  </a:rPr>
                  <a:t>1</a:t>
                </a:r>
                <a:endParaRPr lang="en-US" sz="2400" b="1" baseline="-25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524000" y="3004066"/>
                <a:ext cx="421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2"/>
                    </a:solidFill>
                  </a:rPr>
                  <a:t>r</a:t>
                </a:r>
                <a:r>
                  <a:rPr lang="en-US" baseline="-25000" dirty="0" smtClean="0">
                    <a:solidFill>
                      <a:schemeClr val="tx2"/>
                    </a:solidFill>
                  </a:rPr>
                  <a:t>11</a:t>
                </a:r>
                <a:endParaRPr lang="en-US" baseline="-25000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2667000" y="4431268"/>
              <a:ext cx="421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r</a:t>
              </a:r>
              <a:r>
                <a:rPr lang="en-US" baseline="-25000" dirty="0" smtClean="0">
                  <a:solidFill>
                    <a:schemeClr val="tx2"/>
                  </a:solidFill>
                </a:rPr>
                <a:t>12</a:t>
              </a:r>
              <a:endParaRPr lang="en-US" baseline="-25000" dirty="0">
                <a:solidFill>
                  <a:schemeClr val="tx2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921490" y="4431268"/>
              <a:ext cx="421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r</a:t>
              </a:r>
              <a:r>
                <a:rPr lang="en-US" baseline="-25000" dirty="0" smtClean="0">
                  <a:solidFill>
                    <a:schemeClr val="tx2"/>
                  </a:solidFill>
                </a:rPr>
                <a:t>13</a:t>
              </a:r>
              <a:endParaRPr lang="en-US" baseline="-250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1371600" y="4876800"/>
            <a:ext cx="5638800" cy="1066800"/>
            <a:chOff x="1371600" y="3505200"/>
            <a:chExt cx="5638800" cy="1066800"/>
          </a:xfrm>
        </p:grpSpPr>
        <p:sp>
          <p:nvSpPr>
            <p:cNvPr id="28" name="Oval 27"/>
            <p:cNvSpPr/>
            <p:nvPr/>
          </p:nvSpPr>
          <p:spPr>
            <a:xfrm>
              <a:off x="1371600" y="3505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514600" y="3505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3733800" y="3505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6858000" y="3505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/>
            <p:cNvCxnSpPr>
              <a:stCxn id="28" idx="6"/>
              <a:endCxn id="29" idx="2"/>
            </p:cNvCxnSpPr>
            <p:nvPr/>
          </p:nvCxnSpPr>
          <p:spPr>
            <a:xfrm>
              <a:off x="1524000" y="3581400"/>
              <a:ext cx="99060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9" idx="6"/>
              <a:endCxn id="30" idx="2"/>
            </p:cNvCxnSpPr>
            <p:nvPr/>
          </p:nvCxnSpPr>
          <p:spPr>
            <a:xfrm>
              <a:off x="2667000" y="3581400"/>
              <a:ext cx="106680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30" idx="6"/>
            </p:cNvCxnSpPr>
            <p:nvPr/>
          </p:nvCxnSpPr>
          <p:spPr>
            <a:xfrm>
              <a:off x="3886200" y="3581400"/>
              <a:ext cx="83820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endCxn id="31" idx="2"/>
            </p:cNvCxnSpPr>
            <p:nvPr/>
          </p:nvCxnSpPr>
          <p:spPr>
            <a:xfrm>
              <a:off x="6019800" y="3581400"/>
              <a:ext cx="83820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8" idx="4"/>
            </p:cNvCxnSpPr>
            <p:nvPr/>
          </p:nvCxnSpPr>
          <p:spPr>
            <a:xfrm>
              <a:off x="1447800" y="3657600"/>
              <a:ext cx="0" cy="6096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2590800" y="3657600"/>
              <a:ext cx="0" cy="6096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3810000" y="3657600"/>
              <a:ext cx="0" cy="6096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6934200" y="3657600"/>
              <a:ext cx="0" cy="6096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>
            <a:xfrm>
              <a:off x="1371600" y="4267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2514600" y="4267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3733800" y="4267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6858000" y="4267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524000" y="4202668"/>
              <a:ext cx="421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r</a:t>
              </a:r>
              <a:r>
                <a:rPr lang="en-US" baseline="-25000" dirty="0">
                  <a:solidFill>
                    <a:schemeClr val="tx2"/>
                  </a:solidFill>
                </a:rPr>
                <a:t>2</a:t>
              </a:r>
              <a:r>
                <a:rPr lang="en-US" baseline="-25000" dirty="0" smtClean="0">
                  <a:solidFill>
                    <a:schemeClr val="tx2"/>
                  </a:solidFill>
                </a:rPr>
                <a:t>1</a:t>
              </a:r>
              <a:endParaRPr lang="en-US" baseline="-25000" dirty="0">
                <a:solidFill>
                  <a:schemeClr val="tx2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667000" y="4202668"/>
              <a:ext cx="421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r</a:t>
              </a:r>
              <a:r>
                <a:rPr lang="en-US" baseline="-25000" dirty="0" smtClean="0">
                  <a:solidFill>
                    <a:schemeClr val="tx2"/>
                  </a:solidFill>
                </a:rPr>
                <a:t>2</a:t>
              </a:r>
              <a:r>
                <a:rPr lang="en-US" baseline="-250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997690" y="4202668"/>
              <a:ext cx="421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r</a:t>
              </a:r>
              <a:r>
                <a:rPr lang="en-US" baseline="-25000" dirty="0" smtClean="0">
                  <a:solidFill>
                    <a:schemeClr val="tx2"/>
                  </a:solidFill>
                </a:rPr>
                <a:t>23</a:t>
              </a:r>
              <a:endParaRPr lang="en-US" baseline="-25000" dirty="0">
                <a:solidFill>
                  <a:schemeClr val="tx2"/>
                </a:solidFill>
              </a:endParaRPr>
            </a:p>
          </p:txBody>
        </p:sp>
      </p:grpSp>
      <p:pic>
        <p:nvPicPr>
          <p:cNvPr id="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822" y="3695700"/>
            <a:ext cx="268378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4385" y="4800600"/>
            <a:ext cx="305815" cy="307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" name="TextBox 80"/>
          <p:cNvSpPr txBox="1"/>
          <p:nvPr/>
        </p:nvSpPr>
        <p:spPr>
          <a:xfrm>
            <a:off x="5029200" y="4202668"/>
            <a:ext cx="193142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(size 2, reward r</a:t>
            </a:r>
            <a:r>
              <a:rPr lang="en-US" b="1" baseline="-25000" dirty="0" smtClean="0">
                <a:solidFill>
                  <a:schemeClr val="tx2"/>
                </a:solidFill>
              </a:rPr>
              <a:t>12</a:t>
            </a:r>
            <a:r>
              <a:rPr lang="en-US" b="1" dirty="0" smtClean="0">
                <a:solidFill>
                  <a:schemeClr val="tx2"/>
                </a:solidFill>
              </a:rPr>
              <a:t>)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495800" y="5269468"/>
            <a:ext cx="193142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(size 1, reward r</a:t>
            </a:r>
            <a:r>
              <a:rPr lang="en-US" b="1" baseline="-25000" dirty="0" smtClean="0">
                <a:solidFill>
                  <a:schemeClr val="tx2"/>
                </a:solidFill>
              </a:rPr>
              <a:t>21</a:t>
            </a:r>
            <a:r>
              <a:rPr lang="en-US" b="1" dirty="0" smtClean="0">
                <a:solidFill>
                  <a:schemeClr val="tx2"/>
                </a:solidFill>
              </a:rPr>
              <a:t>)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121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3.33333E-6 L 0.12309 -0.00277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46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22222E-6 L 0.00017 0.12222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309 -0.00278 L 0.12309 0.10556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5" grpId="0"/>
      <p:bldP spid="81" grpId="0" animBg="1"/>
      <p:bldP spid="8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Knapsack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724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Given n jobs</a:t>
            </a:r>
            <a:r>
              <a:rPr lang="en-US" b="1" dirty="0" smtClean="0">
                <a:solidFill>
                  <a:schemeClr val="tx2"/>
                </a:solidFill>
              </a:rPr>
              <a:t>,</a:t>
            </a:r>
            <a:r>
              <a:rPr lang="en-US" dirty="0" smtClean="0"/>
              <a:t> each with reward and size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and Knapsack of total capacity B</a:t>
            </a:r>
          </a:p>
          <a:p>
            <a:r>
              <a:rPr lang="en-US" dirty="0" smtClean="0"/>
              <a:t>Schedule a subset of jobs of total size B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Maximize total reward</a:t>
            </a:r>
          </a:p>
          <a:p>
            <a:endParaRPr lang="en-US" b="1" dirty="0" smtClean="0">
              <a:solidFill>
                <a:schemeClr val="tx2"/>
              </a:solidFill>
            </a:endParaRPr>
          </a:p>
          <a:p>
            <a:endParaRPr lang="en-US" b="1" dirty="0">
              <a:solidFill>
                <a:schemeClr val="tx2"/>
              </a:solidFill>
            </a:endParaRPr>
          </a:p>
          <a:p>
            <a:endParaRPr lang="en-US" b="1" dirty="0" smtClean="0">
              <a:solidFill>
                <a:schemeClr val="tx2"/>
              </a:solidFill>
            </a:endParaRPr>
          </a:p>
          <a:p>
            <a:endParaRPr lang="en-US" b="1" dirty="0">
              <a:solidFill>
                <a:schemeClr val="tx2"/>
              </a:solidFill>
            </a:endParaRPr>
          </a:p>
          <a:p>
            <a:endParaRPr lang="en-US" b="1" dirty="0" smtClean="0">
              <a:solidFill>
                <a:schemeClr val="tx2"/>
              </a:solidFill>
            </a:endParaRPr>
          </a:p>
          <a:p>
            <a:pPr marL="0" indent="0" algn="ctr">
              <a:buNone/>
            </a:pPr>
            <a:r>
              <a:rPr lang="en-US" b="1" dirty="0" smtClean="0">
                <a:solidFill>
                  <a:schemeClr val="tx2"/>
                </a:solidFill>
              </a:rPr>
              <a:t>NP-Complete, Know very good approx. </a:t>
            </a:r>
            <a:r>
              <a:rPr lang="en-US" b="1" dirty="0" err="1" smtClean="0">
                <a:solidFill>
                  <a:schemeClr val="tx2"/>
                </a:solidFill>
              </a:rPr>
              <a:t>algos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EB23-E357-40D9-850E-6E1B7F253A03}" type="datetime1">
              <a:rPr lang="en-US" smtClean="0"/>
              <a:t>2/6/2012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95400" y="4419600"/>
            <a:ext cx="62484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2"/>
                </a:solidFill>
              </a:rPr>
              <a:t>Capacity B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3429000"/>
            <a:ext cx="1447800" cy="685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Reward 10</a:t>
            </a:r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81200" y="3429000"/>
            <a:ext cx="2133600" cy="685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25</a:t>
            </a:r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43400" y="3429000"/>
            <a:ext cx="838200" cy="685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34000" y="3429000"/>
            <a:ext cx="1447800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20</a:t>
            </a:r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34200" y="3429000"/>
            <a:ext cx="1752600" cy="6858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20</a:t>
            </a:r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828800" y="3276600"/>
            <a:ext cx="7010400" cy="99060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953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Stochastic Knapsack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Jobs have </a:t>
            </a:r>
            <a:r>
              <a:rPr lang="en-US" b="1" dirty="0" smtClean="0"/>
              <a:t>random (</a:t>
            </a:r>
            <a:r>
              <a:rPr lang="en-US" b="1" dirty="0" err="1" smtClean="0"/>
              <a:t>sizes,rewards</a:t>
            </a:r>
            <a:r>
              <a:rPr lang="en-US" b="1" dirty="0" smtClean="0"/>
              <a:t>)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Distribution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given as input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True values revealed only after job placed into Knapsack</a:t>
            </a:r>
          </a:p>
          <a:p>
            <a:endParaRPr lang="en-US" dirty="0"/>
          </a:p>
          <a:p>
            <a:endParaRPr lang="en-US" b="1" dirty="0" smtClean="0">
              <a:solidFill>
                <a:schemeClr val="tx2"/>
              </a:solidFill>
            </a:endParaRPr>
          </a:p>
          <a:p>
            <a:endParaRPr lang="en-US" b="1" dirty="0">
              <a:solidFill>
                <a:schemeClr val="tx2"/>
              </a:solidFill>
            </a:endParaRPr>
          </a:p>
          <a:p>
            <a:endParaRPr lang="en-US" b="1" dirty="0" smtClean="0">
              <a:solidFill>
                <a:schemeClr val="tx2"/>
              </a:solidFill>
            </a:endParaRPr>
          </a:p>
          <a:p>
            <a:endParaRPr lang="en-US" dirty="0" smtClean="0"/>
          </a:p>
          <a:p>
            <a:pPr>
              <a:buNone/>
            </a:pPr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4DEFF-E343-45C2-B948-4AACAC6C4DE3}" type="datetime1">
              <a:rPr lang="en-US" smtClean="0"/>
              <a:t>2/6/2012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0" y="5029200"/>
            <a:ext cx="9144000" cy="1447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71550" lvl="1" indent="-514350">
              <a:buFont typeface="+mj-lt"/>
              <a:buAutoNum type="arabicPeriod"/>
            </a:pPr>
            <a:r>
              <a:rPr lang="en-US" sz="2400" b="1" dirty="0">
                <a:solidFill>
                  <a:schemeClr val="tx1"/>
                </a:solidFill>
              </a:rPr>
              <a:t>Modeling uncertainty</a:t>
            </a:r>
            <a:r>
              <a:rPr lang="en-US" sz="2400" dirty="0">
                <a:solidFill>
                  <a:schemeClr val="tx1"/>
                </a:solidFill>
              </a:rPr>
              <a:t> in optimization problems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How uncertainty changes the solution space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Techniques to manage uncertainty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533400" y="2743200"/>
            <a:ext cx="8153400" cy="12192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endParaRPr lang="en-US" sz="3200" dirty="0"/>
          </a:p>
        </p:txBody>
      </p:sp>
      <p:sp>
        <p:nvSpPr>
          <p:cNvPr id="31" name="Rectangle 30"/>
          <p:cNvSpPr/>
          <p:nvPr/>
        </p:nvSpPr>
        <p:spPr>
          <a:xfrm>
            <a:off x="1295400" y="4191000"/>
            <a:ext cx="6248400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2"/>
                </a:solidFill>
              </a:rPr>
              <a:t>Capacity B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04800" y="2514600"/>
            <a:ext cx="838200" cy="685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2"/>
                </a:solidFill>
              </a:rPr>
              <a:t>10 </a:t>
            </a:r>
            <a:r>
              <a:rPr lang="en-US" sz="2000" dirty="0" err="1" smtClean="0">
                <a:solidFill>
                  <a:schemeClr val="tx2"/>
                </a:solidFill>
              </a:rPr>
              <a:t>w.p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smtClean="0">
                <a:solidFill>
                  <a:schemeClr val="tx2"/>
                </a:solidFill>
              </a:rPr>
              <a:t>½ 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905000" y="2514600"/>
            <a:ext cx="2133600" cy="685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2"/>
                </a:solidFill>
              </a:rPr>
              <a:t>50 </a:t>
            </a:r>
            <a:r>
              <a:rPr lang="en-US" sz="2000" dirty="0" err="1" smtClean="0">
                <a:solidFill>
                  <a:schemeClr val="tx2"/>
                </a:solidFill>
              </a:rPr>
              <a:t>w.p</a:t>
            </a:r>
            <a:r>
              <a:rPr lang="en-US" sz="2000" dirty="0" smtClean="0">
                <a:solidFill>
                  <a:schemeClr val="tx2"/>
                </a:solidFill>
              </a:rPr>
              <a:t> 0.6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191000" y="2514600"/>
            <a:ext cx="1066800" cy="685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2"/>
                </a:solidFill>
              </a:rPr>
              <a:t>8 </a:t>
            </a:r>
            <a:r>
              <a:rPr lang="en-US" sz="2000" dirty="0" err="1" smtClean="0">
                <a:solidFill>
                  <a:schemeClr val="tx2"/>
                </a:solidFill>
              </a:rPr>
              <a:t>w.p</a:t>
            </a:r>
            <a:r>
              <a:rPr lang="en-US" sz="2000" dirty="0" smtClean="0">
                <a:solidFill>
                  <a:schemeClr val="tx2"/>
                </a:solidFill>
              </a:rPr>
              <a:t> 1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486400" y="2514600"/>
            <a:ext cx="1447800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2"/>
                </a:solidFill>
              </a:rPr>
              <a:t>20 </a:t>
            </a:r>
            <a:r>
              <a:rPr lang="en-US" sz="2000" dirty="0" err="1" smtClean="0">
                <a:solidFill>
                  <a:schemeClr val="tx2"/>
                </a:solidFill>
              </a:rPr>
              <a:t>w.p</a:t>
            </a:r>
            <a:r>
              <a:rPr lang="en-US" sz="2000" dirty="0" smtClean="0">
                <a:solidFill>
                  <a:schemeClr val="tx2"/>
                </a:solidFill>
              </a:rPr>
              <a:t> 0.2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162800" y="2514600"/>
            <a:ext cx="1752600" cy="6858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2"/>
                </a:solidFill>
              </a:rPr>
              <a:t>20 </a:t>
            </a:r>
            <a:r>
              <a:rPr lang="en-US" sz="2000" dirty="0" err="1" smtClean="0">
                <a:solidFill>
                  <a:schemeClr val="tx2"/>
                </a:solidFill>
              </a:rPr>
              <a:t>w.p</a:t>
            </a:r>
            <a:r>
              <a:rPr lang="en-US" sz="2000" dirty="0" smtClean="0">
                <a:solidFill>
                  <a:schemeClr val="tx2"/>
                </a:solidFill>
              </a:rPr>
              <a:t> 0.9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56616" y="2514600"/>
            <a:ext cx="1143000" cy="685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2"/>
                </a:solidFill>
              </a:rPr>
              <a:t>0 </a:t>
            </a:r>
            <a:r>
              <a:rPr lang="en-US" sz="2000" dirty="0" err="1" smtClean="0">
                <a:solidFill>
                  <a:schemeClr val="tx2"/>
                </a:solidFill>
              </a:rPr>
              <a:t>w.p</a:t>
            </a:r>
            <a:r>
              <a:rPr lang="en-US" sz="2000" dirty="0" smtClean="0">
                <a:solidFill>
                  <a:schemeClr val="tx2"/>
                </a:solidFill>
              </a:rPr>
              <a:t> ½ 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905000" y="3276600"/>
            <a:ext cx="1752600" cy="685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2"/>
                </a:solidFill>
              </a:rPr>
              <a:t>5 </a:t>
            </a:r>
            <a:r>
              <a:rPr lang="en-US" sz="2000" dirty="0" err="1" smtClean="0">
                <a:solidFill>
                  <a:schemeClr val="tx2"/>
                </a:solidFill>
              </a:rPr>
              <a:t>w.p</a:t>
            </a:r>
            <a:r>
              <a:rPr lang="en-US" sz="2000" dirty="0" smtClean="0">
                <a:solidFill>
                  <a:schemeClr val="tx2"/>
                </a:solidFill>
              </a:rPr>
              <a:t> 0.4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486400" y="3276600"/>
            <a:ext cx="1447800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1</a:t>
            </a:r>
            <a:r>
              <a:rPr lang="en-US" sz="2000" dirty="0" smtClean="0">
                <a:solidFill>
                  <a:schemeClr val="tx2"/>
                </a:solidFill>
              </a:rPr>
              <a:t>0 </a:t>
            </a:r>
            <a:r>
              <a:rPr lang="en-US" sz="2000" dirty="0" err="1" smtClean="0">
                <a:solidFill>
                  <a:schemeClr val="tx2"/>
                </a:solidFill>
              </a:rPr>
              <a:t>w.p</a:t>
            </a:r>
            <a:r>
              <a:rPr lang="en-US" sz="2000" dirty="0" smtClean="0">
                <a:solidFill>
                  <a:schemeClr val="tx2"/>
                </a:solidFill>
              </a:rPr>
              <a:t> 0.8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162800" y="3276600"/>
            <a:ext cx="1295400" cy="6858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2"/>
                </a:solidFill>
              </a:rPr>
              <a:t>20 </a:t>
            </a:r>
            <a:r>
              <a:rPr lang="en-US" sz="2000" dirty="0" err="1" smtClean="0">
                <a:solidFill>
                  <a:schemeClr val="tx2"/>
                </a:solidFill>
              </a:rPr>
              <a:t>w.p</a:t>
            </a:r>
            <a:r>
              <a:rPr lang="en-US" sz="2000" dirty="0" smtClean="0">
                <a:solidFill>
                  <a:schemeClr val="tx2"/>
                </a:solidFill>
              </a:rPr>
              <a:t> 0.1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04800" y="2514600"/>
            <a:ext cx="1447800" cy="685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Reward 10</a:t>
            </a:r>
            <a:endParaRPr lang="en-US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367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-0.00416 0.11666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6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7" grpId="1" animBg="1"/>
      <p:bldP spid="38" grpId="0" animBg="1"/>
      <p:bldP spid="39" grpId="0" animBg="1"/>
      <p:bldP spid="40" grpId="0" animBg="1"/>
      <p:bldP spid="41" grpId="0" animBg="1"/>
      <p:bldP spid="41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/>
          <p:cNvSpPr/>
          <p:nvPr/>
        </p:nvSpPr>
        <p:spPr>
          <a:xfrm>
            <a:off x="0" y="5029200"/>
            <a:ext cx="9144000" cy="1447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71550" lvl="1" indent="-514350"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Modeling uncertainty in optimization problems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How uncertainty </a:t>
            </a:r>
            <a:r>
              <a:rPr lang="en-US" sz="2400" b="1" dirty="0">
                <a:solidFill>
                  <a:schemeClr val="tx1"/>
                </a:solidFill>
              </a:rPr>
              <a:t>changes the solution space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Techniques to manage uncertainty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Stochastic Knapsack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36637"/>
            <a:ext cx="8686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OPT is now an </a:t>
            </a:r>
            <a:r>
              <a:rPr lang="en-US" b="1" dirty="0" smtClean="0"/>
              <a:t>adaptive policy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Next action depends on prior outcomes!</a:t>
            </a:r>
          </a:p>
          <a:p>
            <a:endParaRPr lang="en-US" dirty="0"/>
          </a:p>
          <a:p>
            <a:endParaRPr lang="en-US" b="1" dirty="0" smtClean="0">
              <a:solidFill>
                <a:schemeClr val="tx2"/>
              </a:solidFill>
            </a:endParaRPr>
          </a:p>
          <a:p>
            <a:endParaRPr lang="en-US" b="1" dirty="0">
              <a:solidFill>
                <a:schemeClr val="tx2"/>
              </a:solidFill>
            </a:endParaRPr>
          </a:p>
          <a:p>
            <a:endParaRPr lang="en-US" b="1" dirty="0" smtClean="0">
              <a:solidFill>
                <a:schemeClr val="tx2"/>
              </a:solidFill>
            </a:endParaRPr>
          </a:p>
          <a:p>
            <a:endParaRPr lang="en-US" dirty="0" smtClean="0"/>
          </a:p>
          <a:p>
            <a:pPr>
              <a:buNone/>
            </a:pPr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4DEFF-E343-45C2-B948-4AACAC6C4DE3}" type="datetime1">
              <a:rPr lang="en-US" smtClean="0"/>
              <a:t>2/6/2012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533400" y="2743200"/>
            <a:ext cx="8153400" cy="12192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endParaRPr lang="en-US" sz="3200" dirty="0"/>
          </a:p>
        </p:txBody>
      </p:sp>
      <p:sp>
        <p:nvSpPr>
          <p:cNvPr id="22" name="Rectangle 21"/>
          <p:cNvSpPr/>
          <p:nvPr/>
        </p:nvSpPr>
        <p:spPr>
          <a:xfrm>
            <a:off x="1295400" y="4191000"/>
            <a:ext cx="6248400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2"/>
                </a:solidFill>
              </a:rPr>
              <a:t>Capacity B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04800" y="2514600"/>
            <a:ext cx="838200" cy="685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2"/>
                </a:solidFill>
              </a:rPr>
              <a:t>10 </a:t>
            </a:r>
            <a:r>
              <a:rPr lang="en-US" sz="2000" dirty="0" err="1" smtClean="0">
                <a:solidFill>
                  <a:schemeClr val="tx2"/>
                </a:solidFill>
              </a:rPr>
              <a:t>w.p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smtClean="0">
                <a:solidFill>
                  <a:schemeClr val="tx2"/>
                </a:solidFill>
              </a:rPr>
              <a:t>½ 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905000" y="2514600"/>
            <a:ext cx="2133600" cy="685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2"/>
                </a:solidFill>
              </a:rPr>
              <a:t>50 </a:t>
            </a:r>
            <a:r>
              <a:rPr lang="en-US" sz="2000" dirty="0" err="1" smtClean="0">
                <a:solidFill>
                  <a:schemeClr val="tx2"/>
                </a:solidFill>
              </a:rPr>
              <a:t>w.p</a:t>
            </a:r>
            <a:r>
              <a:rPr lang="en-US" sz="2000" dirty="0" smtClean="0">
                <a:solidFill>
                  <a:schemeClr val="tx2"/>
                </a:solidFill>
              </a:rPr>
              <a:t> 0.6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191000" y="2514600"/>
            <a:ext cx="1066800" cy="685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2"/>
                </a:solidFill>
              </a:rPr>
              <a:t>8 </a:t>
            </a:r>
            <a:r>
              <a:rPr lang="en-US" sz="2000" dirty="0" err="1" smtClean="0">
                <a:solidFill>
                  <a:schemeClr val="tx2"/>
                </a:solidFill>
              </a:rPr>
              <a:t>w.p</a:t>
            </a:r>
            <a:r>
              <a:rPr lang="en-US" sz="2000" dirty="0" smtClean="0">
                <a:solidFill>
                  <a:schemeClr val="tx2"/>
                </a:solidFill>
              </a:rPr>
              <a:t> 1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86400" y="2514600"/>
            <a:ext cx="1447800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2"/>
                </a:solidFill>
              </a:rPr>
              <a:t>20 </a:t>
            </a:r>
            <a:r>
              <a:rPr lang="en-US" sz="2000" dirty="0" err="1" smtClean="0">
                <a:solidFill>
                  <a:schemeClr val="tx2"/>
                </a:solidFill>
              </a:rPr>
              <a:t>w.p</a:t>
            </a:r>
            <a:r>
              <a:rPr lang="en-US" sz="2000" dirty="0" smtClean="0">
                <a:solidFill>
                  <a:schemeClr val="tx2"/>
                </a:solidFill>
              </a:rPr>
              <a:t> 0.2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162800" y="2514600"/>
            <a:ext cx="1981200" cy="6858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2"/>
                </a:solidFill>
              </a:rPr>
              <a:t>20 </a:t>
            </a:r>
            <a:r>
              <a:rPr lang="en-US" sz="2000" dirty="0" err="1" smtClean="0">
                <a:solidFill>
                  <a:schemeClr val="tx2"/>
                </a:solidFill>
              </a:rPr>
              <a:t>w.p</a:t>
            </a:r>
            <a:r>
              <a:rPr lang="en-US" sz="2000" dirty="0" smtClean="0">
                <a:solidFill>
                  <a:schemeClr val="tx2"/>
                </a:solidFill>
              </a:rPr>
              <a:t> 0.9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29184" y="3300984"/>
            <a:ext cx="1143000" cy="685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2"/>
                </a:solidFill>
              </a:rPr>
              <a:t>0 </a:t>
            </a:r>
            <a:r>
              <a:rPr lang="en-US" sz="2000" dirty="0" err="1" smtClean="0">
                <a:solidFill>
                  <a:schemeClr val="tx2"/>
                </a:solidFill>
              </a:rPr>
              <a:t>w.p</a:t>
            </a:r>
            <a:r>
              <a:rPr lang="en-US" sz="2000" dirty="0" smtClean="0">
                <a:solidFill>
                  <a:schemeClr val="tx2"/>
                </a:solidFill>
              </a:rPr>
              <a:t> ½ 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905000" y="3276600"/>
            <a:ext cx="1752600" cy="685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2"/>
                </a:solidFill>
              </a:rPr>
              <a:t>5 </a:t>
            </a:r>
            <a:r>
              <a:rPr lang="en-US" sz="2000" dirty="0" err="1" smtClean="0">
                <a:solidFill>
                  <a:schemeClr val="tx2"/>
                </a:solidFill>
              </a:rPr>
              <a:t>w.p</a:t>
            </a:r>
            <a:r>
              <a:rPr lang="en-US" sz="2000" dirty="0" smtClean="0">
                <a:solidFill>
                  <a:schemeClr val="tx2"/>
                </a:solidFill>
              </a:rPr>
              <a:t> 0.4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486400" y="3276600"/>
            <a:ext cx="1447800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1</a:t>
            </a:r>
            <a:r>
              <a:rPr lang="en-US" sz="2000" dirty="0" smtClean="0">
                <a:solidFill>
                  <a:schemeClr val="tx2"/>
                </a:solidFill>
              </a:rPr>
              <a:t>0 </a:t>
            </a:r>
            <a:r>
              <a:rPr lang="en-US" sz="2000" dirty="0" err="1" smtClean="0">
                <a:solidFill>
                  <a:schemeClr val="tx2"/>
                </a:solidFill>
              </a:rPr>
              <a:t>w.p</a:t>
            </a:r>
            <a:r>
              <a:rPr lang="en-US" sz="2000" dirty="0" smtClean="0">
                <a:solidFill>
                  <a:schemeClr val="tx2"/>
                </a:solidFill>
              </a:rPr>
              <a:t> 0.8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162800" y="3276600"/>
            <a:ext cx="1295400" cy="6858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2"/>
                </a:solidFill>
              </a:rPr>
              <a:t>20 </a:t>
            </a:r>
            <a:r>
              <a:rPr lang="en-US" sz="2000" dirty="0" err="1" smtClean="0">
                <a:solidFill>
                  <a:schemeClr val="tx2"/>
                </a:solidFill>
              </a:rPr>
              <a:t>w.p</a:t>
            </a:r>
            <a:r>
              <a:rPr lang="en-US" sz="2000" dirty="0" smtClean="0">
                <a:solidFill>
                  <a:schemeClr val="tx2"/>
                </a:solidFill>
              </a:rPr>
              <a:t> 0.1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47" name="Down Arrow 46"/>
          <p:cNvSpPr/>
          <p:nvPr/>
        </p:nvSpPr>
        <p:spPr>
          <a:xfrm>
            <a:off x="2514600" y="2133600"/>
            <a:ext cx="952500" cy="53340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8" name="Down Arrow 47"/>
          <p:cNvSpPr/>
          <p:nvPr/>
        </p:nvSpPr>
        <p:spPr>
          <a:xfrm>
            <a:off x="7467600" y="2133600"/>
            <a:ext cx="952500" cy="53340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9" name="Down Arrow 48"/>
          <p:cNvSpPr/>
          <p:nvPr/>
        </p:nvSpPr>
        <p:spPr>
          <a:xfrm>
            <a:off x="4114800" y="2133600"/>
            <a:ext cx="1143000" cy="53340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9" name="Down Arrow 68"/>
          <p:cNvSpPr/>
          <p:nvPr/>
        </p:nvSpPr>
        <p:spPr>
          <a:xfrm>
            <a:off x="5638800" y="2133600"/>
            <a:ext cx="1143000" cy="53340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" name="Multiply 4"/>
          <p:cNvSpPr/>
          <p:nvPr/>
        </p:nvSpPr>
        <p:spPr>
          <a:xfrm>
            <a:off x="6705600" y="4324350"/>
            <a:ext cx="517164" cy="419100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802004" y="1589010"/>
            <a:ext cx="7467600" cy="4261775"/>
            <a:chOff x="838200" y="1453225"/>
            <a:chExt cx="7467600" cy="4261775"/>
          </a:xfrm>
        </p:grpSpPr>
        <p:sp>
          <p:nvSpPr>
            <p:cNvPr id="30" name="Rounded Rectangle 29"/>
            <p:cNvSpPr/>
            <p:nvPr/>
          </p:nvSpPr>
          <p:spPr>
            <a:xfrm>
              <a:off x="838200" y="1453225"/>
              <a:ext cx="7467600" cy="426177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Hexagon 30"/>
            <p:cNvSpPr/>
            <p:nvPr/>
          </p:nvSpPr>
          <p:spPr>
            <a:xfrm>
              <a:off x="4953000" y="2987405"/>
              <a:ext cx="1219200" cy="381000"/>
            </a:xfrm>
            <a:prstGeom prst="hexagon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2"/>
                  </a:solidFill>
                </a:rPr>
                <a:t>Job 3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32" name="Hexagon 31"/>
            <p:cNvSpPr/>
            <p:nvPr/>
          </p:nvSpPr>
          <p:spPr>
            <a:xfrm>
              <a:off x="2819400" y="2987405"/>
              <a:ext cx="1333964" cy="381000"/>
            </a:xfrm>
            <a:prstGeom prst="hexagon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2"/>
                  </a:solidFill>
                </a:rPr>
                <a:t>Job 5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4572000" y="3368406"/>
              <a:ext cx="2057400" cy="685799"/>
              <a:chOff x="4495800" y="4038601"/>
              <a:chExt cx="2057400" cy="685799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65" name="Hexagon 64"/>
              <p:cNvSpPr/>
              <p:nvPr/>
            </p:nvSpPr>
            <p:spPr>
              <a:xfrm>
                <a:off x="4495800" y="4495800"/>
                <a:ext cx="990600" cy="22860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2"/>
                    </a:solidFill>
                  </a:rPr>
                  <a:t>Job 5</a:t>
                </a:r>
                <a:endParaRPr lang="en-US" sz="14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66" name="Hexagon 65"/>
              <p:cNvSpPr/>
              <p:nvPr/>
            </p:nvSpPr>
            <p:spPr>
              <a:xfrm>
                <a:off x="5562600" y="4495800"/>
                <a:ext cx="990600" cy="22860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2"/>
                    </a:solidFill>
                  </a:rPr>
                  <a:t>Job 4</a:t>
                </a:r>
                <a:endParaRPr lang="en-US" sz="1400" b="1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67" name="Straight Arrow Connector 66"/>
              <p:cNvCxnSpPr/>
              <p:nvPr/>
            </p:nvCxnSpPr>
            <p:spPr>
              <a:xfrm rot="5400000">
                <a:off x="4914900" y="4076701"/>
                <a:ext cx="457200" cy="381000"/>
              </a:xfrm>
              <a:prstGeom prst="straightConnector1">
                <a:avLst/>
              </a:prstGeom>
              <a:grpFill/>
              <a:ln w="539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 rot="16200000" flipH="1">
                <a:off x="5638800" y="4114801"/>
                <a:ext cx="457200" cy="304800"/>
              </a:xfrm>
              <a:prstGeom prst="straightConnector1">
                <a:avLst/>
              </a:prstGeom>
              <a:grpFill/>
              <a:ln w="539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/>
            <p:cNvSpPr txBox="1"/>
            <p:nvPr/>
          </p:nvSpPr>
          <p:spPr>
            <a:xfrm>
              <a:off x="2003927" y="4825425"/>
              <a:ext cx="5251309" cy="584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 smtClean="0"/>
                <a:t>Quality: </a:t>
              </a:r>
              <a:r>
                <a:rPr lang="en-US" sz="3200" dirty="0"/>
                <a:t>E</a:t>
              </a:r>
              <a:r>
                <a:rPr lang="en-US" sz="3200" dirty="0" smtClean="0"/>
                <a:t>xpected </a:t>
              </a:r>
              <a:r>
                <a:rPr lang="en-US" sz="3200" dirty="0"/>
                <a:t>t</a:t>
              </a:r>
              <a:r>
                <a:rPr lang="en-US" sz="3200" dirty="0" smtClean="0"/>
                <a:t>otal </a:t>
              </a:r>
              <a:r>
                <a:rPr lang="en-US" sz="3200" dirty="0"/>
                <a:t>r</a:t>
              </a:r>
              <a:r>
                <a:rPr lang="en-US" sz="3200" dirty="0" smtClean="0"/>
                <a:t>eward</a:t>
              </a:r>
            </a:p>
          </p:txBody>
        </p:sp>
        <p:sp>
          <p:nvSpPr>
            <p:cNvPr id="35" name="Hexagon 34"/>
            <p:cNvSpPr/>
            <p:nvPr/>
          </p:nvSpPr>
          <p:spPr>
            <a:xfrm>
              <a:off x="3733800" y="1996805"/>
              <a:ext cx="1447800" cy="457200"/>
            </a:xfrm>
            <a:prstGeom prst="hexagon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2"/>
                  </a:solidFill>
                </a:rPr>
                <a:t>Job </a:t>
              </a:r>
              <a:r>
                <a:rPr lang="en-US" b="1" dirty="0">
                  <a:solidFill>
                    <a:schemeClr val="tx2"/>
                  </a:solidFill>
                </a:rPr>
                <a:t>2</a:t>
              </a: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3408184" y="2450068"/>
              <a:ext cx="2216051" cy="537337"/>
              <a:chOff x="3255784" y="3120263"/>
              <a:chExt cx="2216051" cy="537337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59" name="TextBox 58"/>
              <p:cNvSpPr txBox="1"/>
              <p:nvPr/>
            </p:nvSpPr>
            <p:spPr>
              <a:xfrm>
                <a:off x="4876800" y="3120263"/>
                <a:ext cx="595035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50,6</a:t>
                </a:r>
                <a:endParaRPr lang="en-US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3255784" y="3124200"/>
                <a:ext cx="47801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5,4</a:t>
                </a:r>
                <a:endParaRPr lang="en-US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3711382" y="3276600"/>
                <a:ext cx="479618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0.4</a:t>
                </a:r>
                <a:endParaRPr lang="en-US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4473382" y="3276600"/>
                <a:ext cx="479618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0.6</a:t>
                </a:r>
                <a:endParaRPr lang="en-US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63" name="Straight Arrow Connector 62"/>
              <p:cNvCxnSpPr/>
              <p:nvPr/>
            </p:nvCxnSpPr>
            <p:spPr>
              <a:xfrm rot="10800000" flipV="1">
                <a:off x="3352800" y="3124200"/>
                <a:ext cx="762000" cy="533400"/>
              </a:xfrm>
              <a:prstGeom prst="straightConnector1">
                <a:avLst/>
              </a:prstGeom>
              <a:grpFill/>
              <a:ln w="539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>
                <a:off x="4572000" y="3124200"/>
                <a:ext cx="685800" cy="533400"/>
              </a:xfrm>
              <a:prstGeom prst="straightConnector1">
                <a:avLst/>
              </a:prstGeom>
              <a:grpFill/>
              <a:ln w="539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" name="Straight Connector 36"/>
            <p:cNvCxnSpPr/>
            <p:nvPr/>
          </p:nvCxnSpPr>
          <p:spPr>
            <a:xfrm>
              <a:off x="1905000" y="4816205"/>
              <a:ext cx="5561620" cy="0"/>
            </a:xfrm>
            <a:prstGeom prst="line">
              <a:avLst/>
            </a:prstGeom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/>
            <p:cNvGrpSpPr/>
            <p:nvPr/>
          </p:nvGrpSpPr>
          <p:grpSpPr>
            <a:xfrm>
              <a:off x="1828800" y="4130405"/>
              <a:ext cx="4839164" cy="457200"/>
              <a:chOff x="1676400" y="4800600"/>
              <a:chExt cx="4839164" cy="457200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55" name="TextBox 54"/>
              <p:cNvSpPr txBox="1"/>
              <p:nvPr/>
            </p:nvSpPr>
            <p:spPr>
              <a:xfrm>
                <a:off x="1676400" y="4888468"/>
                <a:ext cx="1779654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tx2"/>
                    </a:solidFill>
                  </a:rPr>
                  <a:t>Total Reward: 33</a:t>
                </a:r>
                <a:endParaRPr lang="en-US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163946" y="4876800"/>
                <a:ext cx="1779654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tx2"/>
                    </a:solidFill>
                  </a:rPr>
                  <a:t>Total Reward: 10</a:t>
                </a:r>
                <a:endParaRPr lang="en-US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657600" y="4800600"/>
                <a:ext cx="343364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6172200" y="4800600"/>
                <a:ext cx="343364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105676" y="1730105"/>
              <a:ext cx="1879963" cy="1621887"/>
              <a:chOff x="953276" y="2400300"/>
              <a:chExt cx="1879963" cy="1621887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53" name="Rounded Rectangular Callout 52"/>
              <p:cNvSpPr/>
              <p:nvPr/>
            </p:nvSpPr>
            <p:spPr>
              <a:xfrm>
                <a:off x="1080639" y="2400300"/>
                <a:ext cx="1752600" cy="533400"/>
              </a:xfrm>
              <a:prstGeom prst="wedgeRoundRectCallout">
                <a:avLst>
                  <a:gd name="adj1" fmla="val 80782"/>
                  <a:gd name="adj2" fmla="val 117602"/>
                  <a:gd name="adj3" fmla="val 1666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err="1" smtClean="0">
                    <a:solidFill>
                      <a:schemeClr val="tx2"/>
                    </a:solidFill>
                  </a:rPr>
                  <a:t>reward,size</a:t>
                </a:r>
                <a:endParaRPr lang="en-US" sz="24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54" name="Rounded Rectangular Callout 53"/>
              <p:cNvSpPr/>
              <p:nvPr/>
            </p:nvSpPr>
            <p:spPr>
              <a:xfrm>
                <a:off x="953276" y="3488787"/>
                <a:ext cx="1752600" cy="533400"/>
              </a:xfrm>
              <a:prstGeom prst="wedgeRoundRectCallout">
                <a:avLst>
                  <a:gd name="adj1" fmla="val 111211"/>
                  <a:gd name="adj2" fmla="val -38599"/>
                  <a:gd name="adj3" fmla="val 1666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tx2"/>
                    </a:solidFill>
                  </a:rPr>
                  <a:t>probability</a:t>
                </a:r>
                <a:endParaRPr lang="en-US" sz="2400" b="1" dirty="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2438400" y="3352800"/>
              <a:ext cx="2057400" cy="685799"/>
              <a:chOff x="4495800" y="4038601"/>
              <a:chExt cx="2057400" cy="685799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41" name="Hexagon 40"/>
              <p:cNvSpPr/>
              <p:nvPr/>
            </p:nvSpPr>
            <p:spPr>
              <a:xfrm>
                <a:off x="4495800" y="4495800"/>
                <a:ext cx="990600" cy="22860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2"/>
                    </a:solidFill>
                  </a:rPr>
                  <a:t>Job </a:t>
                </a:r>
                <a:r>
                  <a:rPr lang="en-US" sz="1400" b="1" dirty="0">
                    <a:solidFill>
                      <a:schemeClr val="tx2"/>
                    </a:solidFill>
                  </a:rPr>
                  <a:t>3</a:t>
                </a:r>
              </a:p>
            </p:txBody>
          </p:sp>
          <p:sp>
            <p:nvSpPr>
              <p:cNvPr id="42" name="Hexagon 41"/>
              <p:cNvSpPr/>
              <p:nvPr/>
            </p:nvSpPr>
            <p:spPr>
              <a:xfrm>
                <a:off x="5562600" y="4495800"/>
                <a:ext cx="990600" cy="22860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2"/>
                    </a:solidFill>
                  </a:rPr>
                  <a:t>Job </a:t>
                </a:r>
                <a:r>
                  <a:rPr lang="en-US" sz="1400" b="1" dirty="0">
                    <a:solidFill>
                      <a:schemeClr val="tx2"/>
                    </a:solidFill>
                  </a:rPr>
                  <a:t>1</a:t>
                </a:r>
              </a:p>
            </p:txBody>
          </p:sp>
          <p:cxnSp>
            <p:nvCxnSpPr>
              <p:cNvPr id="51" name="Straight Arrow Connector 50"/>
              <p:cNvCxnSpPr/>
              <p:nvPr/>
            </p:nvCxnSpPr>
            <p:spPr>
              <a:xfrm rot="5400000">
                <a:off x="4914900" y="4076701"/>
                <a:ext cx="457200" cy="381000"/>
              </a:xfrm>
              <a:prstGeom prst="straightConnector1">
                <a:avLst/>
              </a:prstGeom>
              <a:grpFill/>
              <a:ln w="539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 rot="16200000" flipH="1">
                <a:off x="5638800" y="4114801"/>
                <a:ext cx="457200" cy="304800"/>
              </a:xfrm>
              <a:prstGeom prst="straightConnector1">
                <a:avLst/>
              </a:prstGeom>
              <a:grpFill/>
              <a:ln w="539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731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-0.0625 0.13889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5" y="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-0.44584 0.25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92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0.1 0.25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0.07916 0.25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8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xit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xit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2" presetClass="exit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2" presetClass="exit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2" presetClass="exit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2" presetClass="exit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2" presetClass="exit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2" presetClass="exit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1"/>
                                    </p:cond>
                                  </p:endCondLst>
                                  <p:childTnLst>
                                    <p:animEffect transition="out" filter="wipe(left)">
                                      <p:cBhvr>
                                        <p:cTn id="10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21" grpId="0"/>
      <p:bldP spid="22" grpId="0" animBg="1"/>
      <p:bldP spid="23" grpId="0" animBg="1"/>
      <p:bldP spid="24" grpId="0" animBg="1"/>
      <p:bldP spid="25" grpId="1" animBg="1"/>
      <p:bldP spid="25" grpId="2" animBg="1"/>
      <p:bldP spid="27" grpId="0" animBg="1"/>
      <p:bldP spid="27" grpId="1" animBg="1"/>
      <p:bldP spid="28" grpId="1" animBg="1"/>
      <p:bldP spid="28" grpId="2" animBg="1"/>
      <p:bldP spid="29" grpId="0" animBg="1"/>
      <p:bldP spid="44" grpId="1" animBg="1"/>
      <p:bldP spid="44" grpId="2" animBg="1"/>
      <p:bldP spid="45" grpId="0" animBg="1"/>
      <p:bldP spid="46" grpId="0" animBg="1"/>
      <p:bldP spid="47" grpId="0" animBg="1"/>
      <p:bldP spid="47" grpId="1" animBg="1"/>
      <p:bldP spid="47" grpId="2" animBg="1"/>
      <p:bldP spid="48" grpId="0" animBg="1"/>
      <p:bldP spid="48" grpId="1" animBg="1"/>
      <p:bldP spid="48" grpId="2" animBg="1"/>
      <p:bldP spid="49" grpId="0" animBg="1"/>
      <p:bldP spid="49" grpId="1" animBg="1"/>
      <p:bldP spid="49" grpId="2" animBg="1"/>
      <p:bldP spid="69" grpId="0" animBg="1"/>
      <p:bldP spid="69" grpId="1" animBg="1"/>
      <p:bldP spid="69" grpId="2" animBg="1"/>
      <p:bldP spid="5" grpId="0" animBg="1"/>
      <p:bldP spid="5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0.3|0.2|0.2|0.2|0.2|0.2|12|3.5|0.6|0.3|6|0.4|3.5|3.3|2.8|14.5|0.8|0.6|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3076</TotalTime>
  <Words>3370</Words>
  <Application>Microsoft Office PowerPoint</Application>
  <PresentationFormat>On-screen Show (4:3)</PresentationFormat>
  <Paragraphs>955</Paragraphs>
  <Slides>62</Slides>
  <Notes>11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Office Theme</vt:lpstr>
      <vt:lpstr>Approximation Techniques for Stochastic Optimization</vt:lpstr>
      <vt:lpstr>Based on…</vt:lpstr>
      <vt:lpstr>Outline</vt:lpstr>
      <vt:lpstr>Algorithms in the Real World</vt:lpstr>
      <vt:lpstr>Quick Intro to Stochastic Optimization</vt:lpstr>
      <vt:lpstr>Quick Intro to Stochastic Optimization</vt:lpstr>
      <vt:lpstr>Example: Knapsack Problem</vt:lpstr>
      <vt:lpstr>Stochastic Knapsack</vt:lpstr>
      <vt:lpstr>Stochastic Knapsack</vt:lpstr>
      <vt:lpstr>Stochastic Knapsack</vt:lpstr>
      <vt:lpstr>Stochastic Knapsack</vt:lpstr>
      <vt:lpstr>Focus of this talk</vt:lpstr>
      <vt:lpstr>Our Results</vt:lpstr>
      <vt:lpstr>Our Results</vt:lpstr>
      <vt:lpstr>Outline</vt:lpstr>
      <vt:lpstr>Stochastic Orienteering</vt:lpstr>
      <vt:lpstr>Objective</vt:lpstr>
      <vt:lpstr>A Toy Example</vt:lpstr>
      <vt:lpstr>Our Interest in the Problem</vt:lpstr>
      <vt:lpstr>Our Interest in the Problem</vt:lpstr>
      <vt:lpstr>Main Results</vt:lpstr>
      <vt:lpstr>Outline</vt:lpstr>
      <vt:lpstr>High Level Approach</vt:lpstr>
      <vt:lpstr>Attempt 1: Reduction to  Deterministic Orienteering</vt:lpstr>
      <vt:lpstr>Bad Example for Reduction</vt:lpstr>
      <vt:lpstr>Knowing OPT better to Control Variance</vt:lpstr>
      <vt:lpstr>Fixing the problematic case</vt:lpstr>
      <vt:lpstr>Fixing the problematic case</vt:lpstr>
      <vt:lpstr>Yes there is! (and here’s how we find it)</vt:lpstr>
      <vt:lpstr>Our Algorithm</vt:lpstr>
      <vt:lpstr>Outline</vt:lpstr>
      <vt:lpstr>Steps of the Proof</vt:lpstr>
      <vt:lpstr>Steps of the Proof</vt:lpstr>
      <vt:lpstr>Knapsack Orienteering  Non-Adaptive Tour</vt:lpstr>
      <vt:lpstr>Steps of the Proof</vt:lpstr>
      <vt:lpstr>Stochastic OPT  Knapsack Orienteering</vt:lpstr>
      <vt:lpstr>Stochastic OPT  Knapsack Orienteering</vt:lpstr>
      <vt:lpstr>Handling misbehaving sample paths</vt:lpstr>
      <vt:lpstr>Viewing OPT as a Stochastic Process</vt:lpstr>
      <vt:lpstr>Towards Proving the Key Lemma</vt:lpstr>
      <vt:lpstr>Proving Non-Standard Concentration</vt:lpstr>
      <vt:lpstr>What’s left to show?</vt:lpstr>
      <vt:lpstr>Outline</vt:lpstr>
      <vt:lpstr>Recap and Lessons</vt:lpstr>
      <vt:lpstr>Recap and Lessons</vt:lpstr>
      <vt:lpstr>Outline</vt:lpstr>
      <vt:lpstr>General Stochastic Knapsack</vt:lpstr>
      <vt:lpstr>Going back to the framework..</vt:lpstr>
      <vt:lpstr>The Multi-Armed Bandits Problem</vt:lpstr>
      <vt:lpstr>Our Results</vt:lpstr>
      <vt:lpstr>Using the same Framework</vt:lpstr>
      <vt:lpstr>Future Directions</vt:lpstr>
      <vt:lpstr>Other Research Areas</vt:lpstr>
      <vt:lpstr>Summary</vt:lpstr>
      <vt:lpstr>Thank You Notes </vt:lpstr>
      <vt:lpstr>Back Up Slides</vt:lpstr>
      <vt:lpstr>More Generally..</vt:lpstr>
      <vt:lpstr>More Generally..</vt:lpstr>
      <vt:lpstr>Adaptive Strategies</vt:lpstr>
      <vt:lpstr>Optimal Adaptive Policy</vt:lpstr>
      <vt:lpstr>Optimal Non-Adaptive Policy</vt:lpstr>
      <vt:lpstr>A Special Case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Approximation Techniques for Stochastic Optimization</dc:title>
  <dc:creator>Ravi</dc:creator>
  <cp:lastModifiedBy>Ravi</cp:lastModifiedBy>
  <cp:revision>1383</cp:revision>
  <dcterms:created xsi:type="dcterms:W3CDTF">2006-08-16T00:00:00Z</dcterms:created>
  <dcterms:modified xsi:type="dcterms:W3CDTF">2012-02-06T14:15:02Z</dcterms:modified>
</cp:coreProperties>
</file>