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76" r:id="rId7"/>
    <p:sldId id="277" r:id="rId8"/>
    <p:sldId id="279" r:id="rId9"/>
    <p:sldId id="294" r:id="rId10"/>
    <p:sldId id="281" r:id="rId11"/>
    <p:sldId id="282" r:id="rId12"/>
    <p:sldId id="296" r:id="rId13"/>
    <p:sldId id="284" r:id="rId14"/>
    <p:sldId id="298" r:id="rId15"/>
    <p:sldId id="288" r:id="rId16"/>
    <p:sldId id="297" r:id="rId17"/>
    <p:sldId id="289" r:id="rId18"/>
    <p:sldId id="29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410B"/>
    <a:srgbClr val="C7440C"/>
    <a:srgbClr val="B8410F"/>
    <a:srgbClr val="9E3A10"/>
    <a:srgbClr val="99350B"/>
    <a:srgbClr val="99410B"/>
    <a:srgbClr val="B54C0B"/>
    <a:srgbClr val="C95B3A"/>
    <a:srgbClr val="D84400"/>
    <a:srgbClr val="4469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E3271-BAFC-4137-B5E4-F26848CE85CC}" v="5832" dt="2023-09-29T12:44:12.198"/>
    <p1510:client id="{53DDAC40-9AB8-47B1-AAE6-AB9A05ACACE9}" v="57" dt="2023-09-30T08:06:40.929"/>
    <p1510:client id="{AF7A1ACA-1F67-463D-8DE7-A955984F4BAE}" v="146" dt="2023-09-30T15:42:18.070"/>
    <p1510:client id="{EF4ADE07-74AB-406A-AFE0-80127EFD2C5B}" v="1878" dt="2023-09-29T04:29:42.672"/>
    <p1510:client id="{F0B6C9C9-650F-4056-8307-1A25C76DCC99}" v="5" dt="2023-09-29T13:25:56.272"/>
    <p1510:client id="{F44B7604-D711-49F7-94AE-C8CA621424D1}" v="3" dt="2023-09-30T14:32:02.596"/>
    <p1510:client id="{F793BEBE-BB5B-4D76-BC69-913058AA4D99}" v="1" dt="2023-09-30T12:58:11.28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536"/>
        <p:guide pos="31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9/30/2023</a:t>
            </a:fld>
            <a:endParaRPr lang="en-US"/>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9/30/2023</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a:p>
        </p:txBody>
      </p:sp>
    </p:spTree>
    <p:extLst>
      <p:ext uri="{BB962C8B-B14F-4D97-AF65-F5344CB8AC3E}">
        <p14:creationId xmlns:p14="http://schemas.microsoft.com/office/powerpoint/2010/main" val="68159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a:p>
        </p:txBody>
      </p:sp>
    </p:spTree>
    <p:extLst>
      <p:ext uri="{BB962C8B-B14F-4D97-AF65-F5344CB8AC3E}">
        <p14:creationId xmlns:p14="http://schemas.microsoft.com/office/powerpoint/2010/main" val="1041730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a:p>
        </p:txBody>
      </p:sp>
    </p:spTree>
    <p:extLst>
      <p:ext uri="{BB962C8B-B14F-4D97-AF65-F5344CB8AC3E}">
        <p14:creationId xmlns:p14="http://schemas.microsoft.com/office/powerpoint/2010/main" val="40475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a:p>
        </p:txBody>
      </p:sp>
    </p:spTree>
    <p:extLst>
      <p:ext uri="{BB962C8B-B14F-4D97-AF65-F5344CB8AC3E}">
        <p14:creationId xmlns:p14="http://schemas.microsoft.com/office/powerpoint/2010/main" val="260426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a:p>
        </p:txBody>
      </p:sp>
    </p:spTree>
    <p:extLst>
      <p:ext uri="{BB962C8B-B14F-4D97-AF65-F5344CB8AC3E}">
        <p14:creationId xmlns:p14="http://schemas.microsoft.com/office/powerpoint/2010/main" val="4108551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a:p>
        </p:txBody>
      </p:sp>
    </p:spTree>
    <p:extLst>
      <p:ext uri="{BB962C8B-B14F-4D97-AF65-F5344CB8AC3E}">
        <p14:creationId xmlns:p14="http://schemas.microsoft.com/office/powerpoint/2010/main" val="118182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a:p>
        </p:txBody>
      </p:sp>
    </p:spTree>
    <p:extLst>
      <p:ext uri="{BB962C8B-B14F-4D97-AF65-F5344CB8AC3E}">
        <p14:creationId xmlns:p14="http://schemas.microsoft.com/office/powerpoint/2010/main" val="110241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a:p>
        </p:txBody>
      </p:sp>
    </p:spTree>
    <p:extLst>
      <p:ext uri="{BB962C8B-B14F-4D97-AF65-F5344CB8AC3E}">
        <p14:creationId xmlns:p14="http://schemas.microsoft.com/office/powerpoint/2010/main" val="385099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a:p>
        </p:txBody>
      </p:sp>
    </p:spTree>
    <p:extLst>
      <p:ext uri="{BB962C8B-B14F-4D97-AF65-F5344CB8AC3E}">
        <p14:creationId xmlns:p14="http://schemas.microsoft.com/office/powerpoint/2010/main" val="358664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a:p>
        </p:txBody>
      </p:sp>
    </p:spTree>
    <p:extLst>
      <p:ext uri="{BB962C8B-B14F-4D97-AF65-F5344CB8AC3E}">
        <p14:creationId xmlns:p14="http://schemas.microsoft.com/office/powerpoint/2010/main" val="107746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a:p>
        </p:txBody>
      </p:sp>
    </p:spTree>
    <p:extLst>
      <p:ext uri="{BB962C8B-B14F-4D97-AF65-F5344CB8AC3E}">
        <p14:creationId xmlns:p14="http://schemas.microsoft.com/office/powerpoint/2010/main" val="260913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a:p>
        </p:txBody>
      </p:sp>
    </p:spTree>
    <p:extLst>
      <p:ext uri="{BB962C8B-B14F-4D97-AF65-F5344CB8AC3E}">
        <p14:creationId xmlns:p14="http://schemas.microsoft.com/office/powerpoint/2010/main" val="379019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a:t>Click to edit </a:t>
            </a:r>
            <a:r>
              <a:rPr lang="en-US" altLang="zh-CN" noProof="0"/>
              <a:t>Text </a:t>
            </a:r>
            <a:r>
              <a:rPr lang="en-US" noProof="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202064" y="1961526"/>
            <a:ext cx="6540493" cy="2082841"/>
          </a:xfrm>
        </p:spPr>
        <p:txBody>
          <a:bodyPr/>
          <a:lstStyle/>
          <a:p>
            <a:r>
              <a:rPr lang="en-US" altLang="zh-CN" sz="2800"/>
              <a:t>   </a:t>
            </a:r>
            <a:r>
              <a:rPr lang="en-US" altLang="zh-CN" sz="2800" err="1"/>
              <a:t>Collabnest</a:t>
            </a:r>
            <a:r>
              <a:rPr lang="en-US" altLang="zh-CN" sz="2800"/>
              <a:t> –Flying </a:t>
            </a:r>
            <a:r>
              <a:rPr lang="en-US" altLang="zh-CN" sz="2800" err="1"/>
              <a:t>collaborately</a:t>
            </a:r>
            <a:endParaRPr lang="en-US" altLang="zh-CN" sz="280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559966" y="3867284"/>
            <a:ext cx="5113912" cy="1293688"/>
          </a:xfrm>
        </p:spPr>
        <p:txBody>
          <a:bodyPr vert="horz" lIns="91440" tIns="45720" rIns="91440" bIns="45720" rtlCol="0" anchor="t">
            <a:noAutofit/>
          </a:bodyPr>
          <a:lstStyle/>
          <a:p>
            <a:r>
              <a:rPr lang="en-US" sz="2000"/>
              <a:t> Your All-In-One Collaboration solution</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174625"/>
            <a:ext cx="10515600" cy="1135063"/>
          </a:xfrm>
        </p:spPr>
        <p:txBody>
          <a:bodyPr/>
          <a:lstStyle/>
          <a:p>
            <a:r>
              <a:rPr lang="en-US" sz="4000"/>
              <a:t>Diagrams and figures</a:t>
            </a: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a:xfrm>
            <a:off x="395732" y="6002020"/>
            <a:ext cx="4114800" cy="365125"/>
          </a:xfrm>
        </p:spPr>
        <p:txBody>
          <a:bodyPr/>
          <a:lstStyle/>
          <a:p>
            <a:r>
              <a:rPr lang="en-US" err="1"/>
              <a:t>CollabNest</a:t>
            </a:r>
            <a:r>
              <a:rPr lang="en-US"/>
              <a:t> –Flying </a:t>
            </a:r>
            <a:r>
              <a:rPr lang="en-US" err="1"/>
              <a:t>Collaboratley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a:ln>
                <a:noFill/>
              </a:ln>
              <a:solidFill>
                <a:schemeClr val="bg1"/>
              </a:solidFill>
              <a:effectLst/>
              <a:uLnTx/>
              <a:uFillTx/>
            </a:endParaRPr>
          </a:p>
        </p:txBody>
      </p:sp>
      <p:pic>
        <p:nvPicPr>
          <p:cNvPr id="5" name="Picture 4" descr="A diagram of a company&#10;&#10;Description automatically generated">
            <a:extLst>
              <a:ext uri="{FF2B5EF4-FFF2-40B4-BE49-F238E27FC236}">
                <a16:creationId xmlns:a16="http://schemas.microsoft.com/office/drawing/2014/main" id="{B74E5530-8836-C9B5-6D7E-F0FF91A9C2F4}"/>
              </a:ext>
            </a:extLst>
          </p:cNvPr>
          <p:cNvPicPr>
            <a:picLocks noChangeAspect="1"/>
          </p:cNvPicPr>
          <p:nvPr/>
        </p:nvPicPr>
        <p:blipFill>
          <a:blip r:embed="rId3"/>
          <a:stretch>
            <a:fillRect/>
          </a:stretch>
        </p:blipFill>
        <p:spPr>
          <a:xfrm>
            <a:off x="2781300" y="1433146"/>
            <a:ext cx="5956300" cy="4296508"/>
          </a:xfrm>
          <a:prstGeom prst="rect">
            <a:avLst/>
          </a:prstGeom>
        </p:spPr>
      </p:pic>
    </p:spTree>
    <p:extLst>
      <p:ext uri="{BB962C8B-B14F-4D97-AF65-F5344CB8AC3E}">
        <p14:creationId xmlns:p14="http://schemas.microsoft.com/office/powerpoint/2010/main" val="2624021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174625"/>
            <a:ext cx="10515600" cy="1135063"/>
          </a:xfrm>
        </p:spPr>
        <p:txBody>
          <a:bodyPr/>
          <a:lstStyle/>
          <a:p>
            <a:r>
              <a:rPr lang="en-US" sz="4000"/>
              <a:t>Diagrams and figures</a:t>
            </a: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a:xfrm>
            <a:off x="459232" y="6332220"/>
            <a:ext cx="4114800" cy="365125"/>
          </a:xfrm>
        </p:spPr>
        <p:txBody>
          <a:bodyPr/>
          <a:lstStyle/>
          <a:p>
            <a:r>
              <a:rPr lang="en-US" err="1"/>
              <a:t>CollabNest</a:t>
            </a:r>
            <a:r>
              <a:rPr lang="en-US"/>
              <a:t>- Flying </a:t>
            </a:r>
            <a:r>
              <a:rPr lang="en-US" err="1"/>
              <a:t>Collaborately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a:ln>
                <a:noFill/>
              </a:ln>
              <a:solidFill>
                <a:schemeClr val="bg1"/>
              </a:solidFill>
              <a:effectLst/>
              <a:uLnTx/>
              <a:uFillTx/>
            </a:endParaRPr>
          </a:p>
        </p:txBody>
      </p:sp>
      <p:pic>
        <p:nvPicPr>
          <p:cNvPr id="3" name="Picture 2" descr="A blue and white rectangular object with black text&#10;&#10;Description automatically generated">
            <a:extLst>
              <a:ext uri="{FF2B5EF4-FFF2-40B4-BE49-F238E27FC236}">
                <a16:creationId xmlns:a16="http://schemas.microsoft.com/office/drawing/2014/main" id="{892A3A8F-5A94-A2DC-7AA5-FDE323950C6A}"/>
              </a:ext>
            </a:extLst>
          </p:cNvPr>
          <p:cNvPicPr>
            <a:picLocks noChangeAspect="1"/>
          </p:cNvPicPr>
          <p:nvPr/>
        </p:nvPicPr>
        <p:blipFill>
          <a:blip r:embed="rId3"/>
          <a:stretch>
            <a:fillRect/>
          </a:stretch>
        </p:blipFill>
        <p:spPr>
          <a:xfrm>
            <a:off x="841796" y="1058718"/>
            <a:ext cx="9918700" cy="4556188"/>
          </a:xfrm>
          <a:prstGeom prst="rect">
            <a:avLst/>
          </a:prstGeom>
        </p:spPr>
      </p:pic>
      <p:sp>
        <p:nvSpPr>
          <p:cNvPr id="6" name="TextBox 5">
            <a:extLst>
              <a:ext uri="{FF2B5EF4-FFF2-40B4-BE49-F238E27FC236}">
                <a16:creationId xmlns:a16="http://schemas.microsoft.com/office/drawing/2014/main" id="{05125571-C30E-347C-F066-3D3B10C99903}"/>
              </a:ext>
            </a:extLst>
          </p:cNvPr>
          <p:cNvSpPr txBox="1"/>
          <p:nvPr/>
        </p:nvSpPr>
        <p:spPr>
          <a:xfrm>
            <a:off x="3848100" y="5867400"/>
            <a:ext cx="4102100" cy="368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         Fig 2.  Gantt Chart </a:t>
            </a:r>
            <a:endParaRPr lang="en-US" sz="18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824857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79327" y="2497488"/>
            <a:ext cx="9862098" cy="754063"/>
          </a:xfrm>
        </p:spPr>
        <p:txBody>
          <a:bodyPr/>
          <a:lstStyle/>
          <a:p>
            <a:r>
              <a:rPr lang="en-US" altLang="zh-CN"/>
              <a:t>Conclusions</a:t>
            </a:r>
            <a:br>
              <a:rPr lang="en-US" altLang="zh-CN"/>
            </a:br>
            <a:br>
              <a:rPr lang="en-US" altLang="zh-CN"/>
            </a:br>
            <a:endParaRPr lang="en-US" altLang="zh-CN"/>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79327" y="3253120"/>
            <a:ext cx="4997922" cy="2540558"/>
          </a:xfrm>
        </p:spPr>
        <p:txBody>
          <a:bodyPr vert="horz" lIns="91440" tIns="45720" rIns="91440" bIns="45720" rtlCol="0" anchor="t">
            <a:noAutofit/>
          </a:bodyPr>
          <a:lstStyle/>
          <a:p>
            <a:endParaRPr lang="en-US" sz="1400">
              <a:ea typeface="+mn-lt"/>
              <a:cs typeface="+mn-lt"/>
            </a:endParaRPr>
          </a:p>
          <a:p>
            <a:r>
              <a:rPr lang="en-US" sz="1400">
                <a:ea typeface="+mn-lt"/>
                <a:cs typeface="+mn-lt"/>
              </a:rPr>
              <a:t>I</a:t>
            </a:r>
            <a:r>
              <a:rPr lang="en-US" sz="1600">
                <a:ea typeface="+mn-lt"/>
                <a:cs typeface="+mn-lt"/>
              </a:rPr>
              <a:t>n summary, </a:t>
            </a:r>
            <a:r>
              <a:rPr lang="en-US" sz="1600" err="1">
                <a:ea typeface="+mn-lt"/>
                <a:cs typeface="+mn-lt"/>
              </a:rPr>
              <a:t>CollabNest</a:t>
            </a:r>
            <a:r>
              <a:rPr lang="en-US" sz="1600">
                <a:ea typeface="+mn-lt"/>
                <a:cs typeface="+mn-lt"/>
              </a:rPr>
              <a:t> stands as the solution to past collaboration challenges. With its intuitive interface, robust support, and tailored training, </a:t>
            </a:r>
            <a:r>
              <a:rPr lang="en-US" sz="1600" err="1">
                <a:ea typeface="+mn-lt"/>
                <a:cs typeface="+mn-lt"/>
              </a:rPr>
              <a:t>CollabNest</a:t>
            </a:r>
            <a:r>
              <a:rPr lang="en-US" sz="1600">
                <a:ea typeface="+mn-lt"/>
                <a:cs typeface="+mn-lt"/>
              </a:rPr>
              <a:t> empowers teams to overcome communication gaps, eliminate data silos, and streamline workflows. As we embrace a future of seamless collaboration, </a:t>
            </a:r>
            <a:r>
              <a:rPr lang="en-US" sz="1600" err="1">
                <a:ea typeface="+mn-lt"/>
                <a:cs typeface="+mn-lt"/>
              </a:rPr>
              <a:t>CollabNest</a:t>
            </a:r>
            <a:r>
              <a:rPr lang="en-US" sz="1600">
                <a:ea typeface="+mn-lt"/>
                <a:cs typeface="+mn-lt"/>
              </a:rPr>
              <a:t> is your catalyst for enhanced productivity, efficient project management, and successful team outcomes.</a:t>
            </a:r>
            <a:br>
              <a:rPr lang="en-US" sz="1600">
                <a:ea typeface="+mn-lt"/>
                <a:cs typeface="+mn-lt"/>
              </a:rPr>
            </a:br>
            <a:endParaRPr lang="en-US" sz="1400">
              <a:ea typeface="+mn-lt"/>
              <a:cs typeface="+mn-lt"/>
            </a:endParaRPr>
          </a:p>
          <a:p>
            <a:endParaRPr lang="en-US" sz="140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a:xfrm>
            <a:off x="662432" y="6078220"/>
            <a:ext cx="4114800" cy="85725"/>
          </a:xfrm>
        </p:spPr>
        <p:txBody>
          <a:bodyPr/>
          <a:lstStyle/>
          <a:p>
            <a:r>
              <a:rPr lang="en-US" err="1"/>
              <a:t>CollabNest</a:t>
            </a:r>
            <a:r>
              <a:rPr lang="en-US"/>
              <a:t>- Flying </a:t>
            </a:r>
            <a:r>
              <a:rPr lang="en-US" err="1"/>
              <a:t>Collaborately</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4800"/>
              <a:t>       Q &amp; A </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
        <p:nvSpPr>
          <p:cNvPr id="2" name="TextBox 1">
            <a:extLst>
              <a:ext uri="{FF2B5EF4-FFF2-40B4-BE49-F238E27FC236}">
                <a16:creationId xmlns:a16="http://schemas.microsoft.com/office/drawing/2014/main" id="{2D282CEC-7AC5-F8BF-6DA2-5B931C1EEE29}"/>
              </a:ext>
            </a:extLst>
          </p:cNvPr>
          <p:cNvSpPr txBox="1"/>
          <p:nvPr/>
        </p:nvSpPr>
        <p:spPr>
          <a:xfrm>
            <a:off x="6515100" y="3543300"/>
            <a:ext cx="45466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prstClr val="white"/>
                </a:solidFill>
                <a:latin typeface="Abadi"/>
                <a:ea typeface="微软雅黑"/>
                <a:cs typeface="Posterama"/>
              </a:rPr>
              <a:t>Any questions regarding this</a:t>
            </a:r>
          </a:p>
          <a:p>
            <a:r>
              <a:rPr lang="en-US" sz="2000">
                <a:solidFill>
                  <a:prstClr val="white"/>
                </a:solidFill>
                <a:latin typeface="Abadi"/>
                <a:ea typeface="+mn-lt"/>
                <a:cs typeface="+mn-lt"/>
              </a:rPr>
              <a:t>Revolutionizing Team Collaboration Platform?</a:t>
            </a:r>
            <a:endParaRPr lang="en-US" sz="2000">
              <a:solidFill>
                <a:prstClr val="white"/>
              </a:solidFill>
            </a:endParaRPr>
          </a:p>
        </p:txBody>
      </p:sp>
    </p:spTree>
    <p:extLst>
      <p:ext uri="{BB962C8B-B14F-4D97-AF65-F5344CB8AC3E}">
        <p14:creationId xmlns:p14="http://schemas.microsoft.com/office/powerpoint/2010/main" val="498276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a:t>Thank you !!</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7073900" y="4236990"/>
            <a:ext cx="3402445" cy="1282891"/>
          </a:xfrm>
        </p:spPr>
        <p:txBody>
          <a:bodyPr/>
          <a:lstStyle/>
          <a:p>
            <a:r>
              <a:rPr lang="en-US"/>
              <a:t>Presenters:</a:t>
            </a:r>
          </a:p>
          <a:p>
            <a:pPr marL="285750" indent="-285750">
              <a:buChar char="•"/>
            </a:pPr>
            <a:r>
              <a:rPr lang="en-US"/>
              <a:t>Rakshya Bastola</a:t>
            </a:r>
          </a:p>
          <a:p>
            <a:pPr marL="285750" indent="-285750">
              <a:buChar char="•"/>
            </a:pPr>
            <a:r>
              <a:rPr lang="en-US"/>
              <a:t>Prakash Basnet</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9CC17C-C38C-8609-73D0-270EC4B4E279}"/>
              </a:ext>
            </a:extLst>
          </p:cNvPr>
          <p:cNvSpPr>
            <a:spLocks noGrp="1"/>
          </p:cNvSpPr>
          <p:nvPr>
            <p:ph type="pic" sz="quarter" idx="48"/>
          </p:nvPr>
        </p:nvSpPr>
        <p:spPr/>
      </p:sp>
      <p:sp>
        <p:nvSpPr>
          <p:cNvPr id="3" name="Picture Placeholder 2">
            <a:extLst>
              <a:ext uri="{FF2B5EF4-FFF2-40B4-BE49-F238E27FC236}">
                <a16:creationId xmlns:a16="http://schemas.microsoft.com/office/drawing/2014/main" id="{ADC0DC13-1531-77BC-27EA-D47108BBCA8A}"/>
              </a:ext>
            </a:extLst>
          </p:cNvPr>
          <p:cNvSpPr>
            <a:spLocks noGrp="1"/>
          </p:cNvSpPr>
          <p:nvPr>
            <p:ph type="pic" sz="quarter" idx="49"/>
          </p:nvPr>
        </p:nvSpPr>
        <p:spPr/>
      </p:sp>
      <p:sp>
        <p:nvSpPr>
          <p:cNvPr id="4" name="Picture Placeholder 3">
            <a:extLst>
              <a:ext uri="{FF2B5EF4-FFF2-40B4-BE49-F238E27FC236}">
                <a16:creationId xmlns:a16="http://schemas.microsoft.com/office/drawing/2014/main" id="{F7DA3D0D-59D9-27A1-E5CE-E61C479F5A38}"/>
              </a:ext>
            </a:extLst>
          </p:cNvPr>
          <p:cNvSpPr>
            <a:spLocks noGrp="1"/>
          </p:cNvSpPr>
          <p:nvPr>
            <p:ph type="pic" sz="quarter" idx="50"/>
          </p:nvPr>
        </p:nvSpPr>
        <p:spPr/>
      </p:sp>
      <p:sp>
        <p:nvSpPr>
          <p:cNvPr id="5" name="Picture Placeholder 4">
            <a:extLst>
              <a:ext uri="{FF2B5EF4-FFF2-40B4-BE49-F238E27FC236}">
                <a16:creationId xmlns:a16="http://schemas.microsoft.com/office/drawing/2014/main" id="{1D098EE2-7676-1799-43EE-D052CB02B742}"/>
              </a:ext>
            </a:extLst>
          </p:cNvPr>
          <p:cNvSpPr>
            <a:spLocks noGrp="1"/>
          </p:cNvSpPr>
          <p:nvPr>
            <p:ph type="pic" sz="quarter" idx="51"/>
          </p:nvPr>
        </p:nvSpPr>
        <p:spPr/>
      </p:sp>
      <p:sp>
        <p:nvSpPr>
          <p:cNvPr id="6" name="Text Placeholder 5">
            <a:extLst>
              <a:ext uri="{FF2B5EF4-FFF2-40B4-BE49-F238E27FC236}">
                <a16:creationId xmlns:a16="http://schemas.microsoft.com/office/drawing/2014/main" id="{273127A8-E1E5-CC34-089F-AF1A7C12BEE8}"/>
              </a:ext>
            </a:extLst>
          </p:cNvPr>
          <p:cNvSpPr>
            <a:spLocks noGrp="1"/>
          </p:cNvSpPr>
          <p:nvPr>
            <p:ph type="body" sz="quarter" idx="27"/>
          </p:nvPr>
        </p:nvSpPr>
        <p:spPr/>
        <p:txBody>
          <a:bodyPr/>
          <a:lstStyle/>
          <a:p>
            <a:endParaRPr lang="en-US"/>
          </a:p>
        </p:txBody>
      </p:sp>
      <p:sp>
        <p:nvSpPr>
          <p:cNvPr id="7" name="Title 6">
            <a:extLst>
              <a:ext uri="{FF2B5EF4-FFF2-40B4-BE49-F238E27FC236}">
                <a16:creationId xmlns:a16="http://schemas.microsoft.com/office/drawing/2014/main" id="{858F0E60-866A-513D-8FFA-84888635DEE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80283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354421" y="3421168"/>
            <a:ext cx="4253399" cy="1740114"/>
          </a:xfrm>
        </p:spPr>
        <p:txBody>
          <a:bodyPr/>
          <a:lstStyle/>
          <a:p>
            <a:r>
              <a:rPr lang="en-US" altLang="zh-CN"/>
              <a:t>Agendas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pPr>
              <a:lnSpc>
                <a:spcPct val="112999"/>
              </a:lnSpc>
            </a:pPr>
            <a:r>
              <a:rPr lang="en-US">
                <a:solidFill>
                  <a:srgbClr val="FFFFFF"/>
                </a:solidFill>
                <a:latin typeface="Abadi"/>
              </a:rPr>
              <a:t>Key Features</a:t>
            </a:r>
            <a:endParaRPr lang="en-US"/>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gn="ctr" rtl="0"/>
            <a:r>
              <a:rPr lang="en-US" sz="1800">
                <a:solidFill>
                  <a:srgbClr val="FFFFFF"/>
                </a:solidFill>
                <a:latin typeface="Abadi"/>
                <a:ea typeface="Segoe UI"/>
                <a:cs typeface="Segoe UI"/>
              </a:rPr>
              <a:t>Why </a:t>
            </a:r>
            <a:r>
              <a:rPr lang="en-US" err="1">
                <a:solidFill>
                  <a:srgbClr val="FFFFFF"/>
                </a:solidFill>
                <a:latin typeface="Abadi"/>
                <a:ea typeface="Segoe UI"/>
                <a:cs typeface="Segoe UI"/>
              </a:rPr>
              <a:t>CollabNest</a:t>
            </a:r>
            <a:r>
              <a:rPr lang="en-US" sz="1800">
                <a:solidFill>
                  <a:srgbClr val="FFFFFF"/>
                </a:solidFill>
                <a:latin typeface="Abadi"/>
                <a:ea typeface="Segoe UI"/>
                <a:cs typeface="Segoe UI"/>
              </a:rPr>
              <a:t> ​​</a:t>
            </a:r>
          </a:p>
          <a:p>
            <a:pPr algn="ctr" rtl="0"/>
            <a:r>
              <a:rPr lang="en-US" sz="1800">
                <a:solidFill>
                  <a:srgbClr val="FFFFFF"/>
                </a:solidFill>
                <a:latin typeface="Abadi"/>
                <a:ea typeface="Segoe UI"/>
                <a:cs typeface="Segoe UI"/>
              </a:rPr>
              <a:t>over others?​​​</a:t>
            </a:r>
            <a:endParaRPr lang="en-US"/>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a:latin typeface="Abadi"/>
                <a:cs typeface="Segoe UI"/>
              </a:rPr>
              <a:t>Diagrams &amp; Figures</a:t>
            </a:r>
            <a:endParaRPr lang="en-US">
              <a:cs typeface="Segoe UI"/>
            </a:endParaRP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519634" y="4631270"/>
            <a:ext cx="1608328" cy="1075689"/>
          </a:xfrm>
        </p:spPr>
        <p:txBody>
          <a:bodyPr/>
          <a:lstStyle/>
          <a:p>
            <a:pPr>
              <a:lnSpc>
                <a:spcPct val="112999"/>
              </a:lnSpc>
            </a:pPr>
            <a:r>
              <a:rPr lang="en-US">
                <a:latin typeface="Abadi"/>
              </a:rPr>
              <a:t>Conclusions</a:t>
            </a:r>
            <a:endParaRPr lang="en-US"/>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a:xfrm>
            <a:off x="497332" y="5983809"/>
            <a:ext cx="3441700" cy="129336"/>
          </a:xfrm>
        </p:spPr>
        <p:txBody>
          <a:bodyPr/>
          <a:lstStyle/>
          <a:p>
            <a:r>
              <a:rPr lang="en-US" err="1"/>
              <a:t>CollabNest</a:t>
            </a:r>
            <a:r>
              <a:rPr lang="en-US"/>
              <a:t>- Flying </a:t>
            </a:r>
            <a:r>
              <a:rPr lang="en-US" err="1"/>
              <a:t>Collaborately</a:t>
            </a:r>
            <a:endParaRPr lang="en-US" noProof="0" err="1"/>
          </a:p>
        </p:txBody>
      </p:sp>
      <p:sp>
        <p:nvSpPr>
          <p:cNvPr id="2" name="Hexagon 1">
            <a:extLst>
              <a:ext uri="{FF2B5EF4-FFF2-40B4-BE49-F238E27FC236}">
                <a16:creationId xmlns:a16="http://schemas.microsoft.com/office/drawing/2014/main" id="{587E0C22-3CA5-AC4F-BFCA-6F80053A1B0A}"/>
              </a:ext>
            </a:extLst>
          </p:cNvPr>
          <p:cNvSpPr/>
          <p:nvPr/>
        </p:nvSpPr>
        <p:spPr>
          <a:xfrm rot="16200000">
            <a:off x="4124980" y="4178300"/>
            <a:ext cx="2184400" cy="1993900"/>
          </a:xfrm>
          <a:prstGeom prst="hexagon">
            <a:avLst/>
          </a:prstGeom>
          <a:solidFill>
            <a:srgbClr val="BD41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9AC45E21-4E99-E352-333A-A8CD3100FAD4}"/>
              </a:ext>
            </a:extLst>
          </p:cNvPr>
          <p:cNvSpPr/>
          <p:nvPr/>
        </p:nvSpPr>
        <p:spPr>
          <a:xfrm rot="16200000">
            <a:off x="5077480" y="2349500"/>
            <a:ext cx="2260600" cy="1993900"/>
          </a:xfrm>
          <a:prstGeom prst="hexagon">
            <a:avLst/>
          </a:prstGeom>
          <a:solidFill>
            <a:srgbClr val="BD41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39F1E7E-3A2D-DE7E-3292-013A81E56735}"/>
              </a:ext>
            </a:extLst>
          </p:cNvPr>
          <p:cNvSpPr txBox="1"/>
          <p:nvPr/>
        </p:nvSpPr>
        <p:spPr>
          <a:xfrm>
            <a:off x="5207000" y="2921000"/>
            <a:ext cx="1866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prstClr val="white"/>
                </a:solidFill>
                <a:ea typeface="+mn-lt"/>
                <a:cs typeface="+mn-lt"/>
              </a:rPr>
              <a:t>Need of Collaboration tools</a:t>
            </a:r>
            <a:endParaRPr lang="en-US" sz="1800">
              <a:solidFill>
                <a:prstClr val="white"/>
              </a:solidFill>
              <a:latin typeface="Abadi"/>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CB528BB7-276A-FFEE-4020-573E601328A2}"/>
              </a:ext>
            </a:extLst>
          </p:cNvPr>
          <p:cNvSpPr txBox="1"/>
          <p:nvPr/>
        </p:nvSpPr>
        <p:spPr>
          <a:xfrm>
            <a:off x="4597400" y="4597400"/>
            <a:ext cx="1435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ea typeface="+mn-lt"/>
                <a:cs typeface="+mn-lt"/>
              </a:rPr>
              <a:t>     Meet </a:t>
            </a:r>
            <a:endParaRPr lang="en-US" err="1">
              <a:solidFill>
                <a:prstClr val="white"/>
              </a:solidFill>
              <a:ea typeface="微软雅黑"/>
              <a:cs typeface="Posterama" panose="020B0504020200020000" pitchFamily="34" charset="0"/>
            </a:endParaRPr>
          </a:p>
          <a:p>
            <a:r>
              <a:rPr lang="en-US" err="1">
                <a:solidFill>
                  <a:prstClr val="white"/>
                </a:solidFill>
                <a:ea typeface="+mn-lt"/>
                <a:cs typeface="+mn-lt"/>
              </a:rPr>
              <a:t>CollabNest</a:t>
            </a:r>
            <a:endParaRPr lang="en-US" sz="1800" err="1">
              <a:solidFill>
                <a:prstClr val="white"/>
              </a:solidFill>
              <a:latin typeface="Abadi"/>
              <a:ea typeface="微软雅黑"/>
              <a:cs typeface="Posterama" panose="020B0504020200020000" pitchFamily="34" charset="0"/>
            </a:endParaRPr>
          </a:p>
        </p:txBody>
      </p:sp>
      <p:sp>
        <p:nvSpPr>
          <p:cNvPr id="7" name="Hexagon 6">
            <a:extLst>
              <a:ext uri="{FF2B5EF4-FFF2-40B4-BE49-F238E27FC236}">
                <a16:creationId xmlns:a16="http://schemas.microsoft.com/office/drawing/2014/main" id="{77FF24BA-1EF4-5862-9519-6620C1193B46}"/>
              </a:ext>
            </a:extLst>
          </p:cNvPr>
          <p:cNvSpPr/>
          <p:nvPr/>
        </p:nvSpPr>
        <p:spPr>
          <a:xfrm rot="16200000">
            <a:off x="10335279" y="4191000"/>
            <a:ext cx="2184400" cy="1993900"/>
          </a:xfrm>
          <a:prstGeom prst="hexagon">
            <a:avLst/>
          </a:prstGeom>
          <a:solidFill>
            <a:srgbClr val="BD41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7">
            <a:extLst>
              <a:ext uri="{FF2B5EF4-FFF2-40B4-BE49-F238E27FC236}">
                <a16:creationId xmlns:a16="http://schemas.microsoft.com/office/drawing/2014/main" id="{8D319804-131D-FC94-0290-C03D3CB70BBB}"/>
              </a:ext>
            </a:extLst>
          </p:cNvPr>
          <p:cNvSpPr txBox="1"/>
          <p:nvPr/>
        </p:nvSpPr>
        <p:spPr>
          <a:xfrm>
            <a:off x="10668000" y="49657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Abadi"/>
                <a:ea typeface="微软雅黑"/>
                <a:cs typeface="Posterama"/>
              </a:rPr>
              <a:t>    Q  &amp; A</a:t>
            </a:r>
            <a:endParaRPr lang="en-US" sz="1800">
              <a:solidFill>
                <a:prstClr val="white"/>
              </a:solidFill>
              <a:latin typeface="Abadi"/>
              <a:ea typeface="微软雅黑"/>
              <a:cs typeface="Posterama" panose="020B0504020200020000" pitchFamily="34" charset="0"/>
            </a:endParaRPr>
          </a:p>
        </p:txBody>
      </p:sp>
      <p:sp>
        <p:nvSpPr>
          <p:cNvPr id="10" name="Hexagon 9">
            <a:extLst>
              <a:ext uri="{FF2B5EF4-FFF2-40B4-BE49-F238E27FC236}">
                <a16:creationId xmlns:a16="http://schemas.microsoft.com/office/drawing/2014/main" id="{77FF24BA-1EF4-5862-9519-6620C1193B46}"/>
              </a:ext>
            </a:extLst>
          </p:cNvPr>
          <p:cNvSpPr/>
          <p:nvPr/>
        </p:nvSpPr>
        <p:spPr>
          <a:xfrm rot="16200000">
            <a:off x="10313054" y="600075"/>
            <a:ext cx="2197100" cy="1981200"/>
          </a:xfrm>
          <a:prstGeom prst="hexagon">
            <a:avLst/>
          </a:prstGeom>
          <a:solidFill>
            <a:srgbClr val="BD41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7F68C15B-2027-E25B-8108-8A05DE72C183}"/>
              </a:ext>
            </a:extLst>
          </p:cNvPr>
          <p:cNvSpPr txBox="1"/>
          <p:nvPr/>
        </p:nvSpPr>
        <p:spPr>
          <a:xfrm>
            <a:off x="10668000" y="1282700"/>
            <a:ext cx="19939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Abadi"/>
                <a:ea typeface="微软雅黑"/>
                <a:cs typeface="Posterama"/>
              </a:rPr>
              <a:t>Support</a:t>
            </a:r>
            <a:endParaRPr lang="en-US">
              <a:solidFill>
                <a:prstClr val="white"/>
              </a:solidFill>
              <a:latin typeface="Abadi"/>
              <a:ea typeface="微软雅黑"/>
              <a:cs typeface="Posterama" panose="020B0504020200020000" pitchFamily="34" charset="0"/>
            </a:endParaRPr>
          </a:p>
          <a:p>
            <a:r>
              <a:rPr lang="en-US">
                <a:solidFill>
                  <a:prstClr val="white"/>
                </a:solidFill>
                <a:latin typeface="Abadi"/>
                <a:ea typeface="微软雅黑"/>
                <a:cs typeface="Posterama"/>
              </a:rPr>
              <a:t> &amp; Training</a:t>
            </a:r>
            <a:endParaRPr lang="en-US" sz="1800">
              <a:solidFill>
                <a:prstClr val="white"/>
              </a:solidFill>
              <a:latin typeface="Abadi"/>
              <a:ea typeface="微软雅黑"/>
              <a:cs typeface="Posterama" panose="020B0504020200020000" pitchFamily="34" charset="0"/>
            </a:endParaRPr>
          </a:p>
        </p:txBody>
      </p:sp>
      <p:sp>
        <p:nvSpPr>
          <p:cNvPr id="4" name="Hexagon 3">
            <a:extLst>
              <a:ext uri="{FF2B5EF4-FFF2-40B4-BE49-F238E27FC236}">
                <a16:creationId xmlns:a16="http://schemas.microsoft.com/office/drawing/2014/main" id="{D0AFB60C-1190-94B6-1A03-10C67FC2F9F7}"/>
              </a:ext>
            </a:extLst>
          </p:cNvPr>
          <p:cNvSpPr/>
          <p:nvPr/>
        </p:nvSpPr>
        <p:spPr>
          <a:xfrm rot="16200000">
            <a:off x="6150629" y="4159250"/>
            <a:ext cx="2247900" cy="1993900"/>
          </a:xfrm>
          <a:prstGeom prst="hexagon">
            <a:avLst/>
          </a:prstGeom>
          <a:solidFill>
            <a:srgbClr val="BD410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4" name="TextBox 13">
            <a:extLst>
              <a:ext uri="{FF2B5EF4-FFF2-40B4-BE49-F238E27FC236}">
                <a16:creationId xmlns:a16="http://schemas.microsoft.com/office/drawing/2014/main" id="{196B0B36-E9C5-D17B-4065-A222D8F6779E}"/>
              </a:ext>
            </a:extLst>
          </p:cNvPr>
          <p:cNvSpPr txBox="1"/>
          <p:nvPr/>
        </p:nvSpPr>
        <p:spPr>
          <a:xfrm>
            <a:off x="6489700" y="4597400"/>
            <a:ext cx="1701800" cy="936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ct val="100000"/>
              </a:lnSpc>
              <a:spcBef>
                <a:spcPts val="0"/>
              </a:spcBef>
              <a:buFontTx/>
              <a:buNone/>
            </a:pPr>
            <a:r>
              <a:rPr lang="en-US" sz="1800">
                <a:solidFill>
                  <a:srgbClr val="FFFFFF"/>
                </a:solidFill>
                <a:latin typeface="Abadi"/>
              </a:rPr>
              <a:t>Methodologies and tools to be used</a:t>
            </a:r>
            <a:r>
              <a:rPr lang="en-US" sz="1800">
                <a:solidFill>
                  <a:srgbClr val="FFFFFF"/>
                </a:solidFill>
                <a:latin typeface="Abadi"/>
                <a:ea typeface="Abadi"/>
                <a:cs typeface="Abadi"/>
              </a:rPr>
              <a:t>​</a:t>
            </a:r>
            <a:endParaRPr lang="en-US" sz="18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89063"/>
          </a:xfrm>
        </p:spPr>
        <p:txBody>
          <a:bodyPr/>
          <a:lstStyle/>
          <a:p>
            <a:r>
              <a:rPr lang="en-US" sz="3200">
                <a:latin typeface="Abadi"/>
                <a:ea typeface="+mj-lt"/>
                <a:cs typeface="+mj-lt"/>
              </a:rPr>
              <a:t>Introduction</a:t>
            </a:r>
            <a:endParaRPr lang="en-US">
              <a:latin typeface="Abadi"/>
              <a:ea typeface="+mj-lt"/>
              <a:cs typeface="+mj-lt"/>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168846"/>
            <a:ext cx="4260180" cy="824630"/>
          </a:xfrm>
        </p:spPr>
        <p:txBody>
          <a:bodyPr vert="horz" lIns="91440" tIns="45720" rIns="91440" bIns="45720" rtlCol="0" anchor="t">
            <a:noAutofit/>
          </a:bodyPr>
          <a:lstStyle/>
          <a:p>
            <a:r>
              <a:rPr lang="en-US" sz="1600">
                <a:ea typeface="+mn-lt"/>
                <a:cs typeface="+mn-lt"/>
              </a:rPr>
              <a:t>Welcome to the world of </a:t>
            </a:r>
            <a:r>
              <a:rPr lang="en-US" sz="1600" err="1">
                <a:ea typeface="+mn-lt"/>
                <a:cs typeface="+mn-lt"/>
              </a:rPr>
              <a:t>CollabNest</a:t>
            </a:r>
            <a:r>
              <a:rPr lang="en-US" sz="1600">
                <a:ea typeface="+mn-lt"/>
                <a:cs typeface="+mn-lt"/>
              </a:rPr>
              <a:t>, where teamwork meets innovation.</a:t>
            </a:r>
            <a:endParaRPr lang="en-US" sz="1600"/>
          </a:p>
          <a:p>
            <a:endParaRPr lang="en-US"/>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510032" y="6002020"/>
            <a:ext cx="4076700" cy="593725"/>
          </a:xfrm>
        </p:spPr>
        <p:txBody>
          <a:bodyPr/>
          <a:lstStyle/>
          <a:p>
            <a:r>
              <a:rPr lang="en-US" err="1"/>
              <a:t>CollabNest</a:t>
            </a:r>
            <a:r>
              <a:rPr lang="en-US"/>
              <a:t>- Flying </a:t>
            </a:r>
            <a:r>
              <a:rPr lang="en-US" err="1"/>
              <a:t>Collaborately</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633451FE-FE07-FF0F-8B9E-4AD33C113F13}"/>
              </a:ext>
            </a:extLst>
          </p:cNvPr>
          <p:cNvSpPr txBox="1"/>
          <p:nvPr/>
        </p:nvSpPr>
        <p:spPr>
          <a:xfrm>
            <a:off x="520700" y="4394200"/>
            <a:ext cx="27686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prstClr val="white"/>
                </a:solidFill>
                <a:latin typeface="Abadi"/>
                <a:ea typeface="微软雅黑"/>
                <a:cs typeface="Posterama"/>
              </a:rPr>
              <a:t>Objectives:</a:t>
            </a:r>
            <a:endParaRPr lang="en-US" sz="3200">
              <a:solidFill>
                <a:prstClr val="white"/>
              </a:solidFill>
              <a:latin typeface="Abadi"/>
              <a:ea typeface="微软雅黑"/>
              <a:cs typeface="Posterama" panose="020B0504020200020000" pitchFamily="34" charset="0"/>
            </a:endParaRPr>
          </a:p>
        </p:txBody>
      </p:sp>
      <p:sp>
        <p:nvSpPr>
          <p:cNvPr id="3" name="TextBox 2">
            <a:extLst>
              <a:ext uri="{FF2B5EF4-FFF2-40B4-BE49-F238E27FC236}">
                <a16:creationId xmlns:a16="http://schemas.microsoft.com/office/drawing/2014/main" id="{5CD82793-B0F1-1D7C-8D95-EA6AF6765E6C}"/>
              </a:ext>
            </a:extLst>
          </p:cNvPr>
          <p:cNvSpPr txBox="1"/>
          <p:nvPr/>
        </p:nvSpPr>
        <p:spPr>
          <a:xfrm>
            <a:off x="393700" y="5054600"/>
            <a:ext cx="53086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ea typeface="+mn-lt"/>
                <a:cs typeface="+mn-lt"/>
              </a:rPr>
              <a:t>In this presentation, we'll explore the purpose and features of </a:t>
            </a:r>
            <a:r>
              <a:rPr lang="en-US" sz="1600" err="1">
                <a:solidFill>
                  <a:schemeClr val="bg1"/>
                </a:solidFill>
                <a:ea typeface="+mn-lt"/>
                <a:cs typeface="+mn-lt"/>
              </a:rPr>
              <a:t>CollabNest</a:t>
            </a:r>
            <a:r>
              <a:rPr lang="en-US" sz="1600">
                <a:solidFill>
                  <a:schemeClr val="bg1"/>
                </a:solidFill>
                <a:ea typeface="+mn-lt"/>
                <a:cs typeface="+mn-lt"/>
              </a:rPr>
              <a:t>, an application designed to streamline team collaboration.</a:t>
            </a:r>
            <a:endParaRPr lang="en-US" sz="1600">
              <a:solidFill>
                <a:schemeClr val="bg1"/>
              </a:solidFill>
            </a:endParaRPr>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785835" y="2251381"/>
            <a:ext cx="2535812" cy="2518629"/>
          </a:xfrm>
        </p:spPr>
        <p:txBody>
          <a:bodyPr vert="horz" lIns="91440" tIns="45720" rIns="91440" bIns="45720" rtlCol="0" anchor="t">
            <a:noAutofit/>
          </a:bodyPr>
          <a:lstStyle/>
          <a:p>
            <a:endParaRPr lang="en-US" sz="2400"/>
          </a:p>
          <a:p>
            <a:pPr>
              <a:lnSpc>
                <a:spcPct val="112999"/>
              </a:lnSpc>
            </a:pPr>
            <a:r>
              <a:rPr lang="en-US" sz="2400"/>
              <a:t>Need of</a:t>
            </a:r>
          </a:p>
          <a:p>
            <a:pPr>
              <a:lnSpc>
                <a:spcPct val="112999"/>
              </a:lnSpc>
            </a:pPr>
            <a:r>
              <a:rPr lang="en-US" sz="2400"/>
              <a:t>Collaboration tools</a:t>
            </a:r>
            <a:endParaRPr lang="en-US"/>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l="-96482" t="-19298" r="96734" b="19518"/>
          <a:stretch/>
        </p:blipFill>
        <p:spPr>
          <a:xfrm>
            <a:off x="581710" y="542948"/>
            <a:ext cx="5032992" cy="5770419"/>
          </a:xfrm>
          <a:blipFill>
            <a:blip r:embed="rId4"/>
            <a:stretch>
              <a:fillRect/>
            </a:stretch>
          </a:blipFill>
        </p:spPr>
      </p:pic>
      <p:sp>
        <p:nvSpPr>
          <p:cNvPr id="2" name="TextBox 1">
            <a:extLst>
              <a:ext uri="{FF2B5EF4-FFF2-40B4-BE49-F238E27FC236}">
                <a16:creationId xmlns:a16="http://schemas.microsoft.com/office/drawing/2014/main" id="{9C31B8EC-5E87-6C67-CD67-9E44DF0245E9}"/>
              </a:ext>
            </a:extLst>
          </p:cNvPr>
          <p:cNvSpPr txBox="1"/>
          <p:nvPr/>
        </p:nvSpPr>
        <p:spPr>
          <a:xfrm>
            <a:off x="6299200" y="1371600"/>
            <a:ext cx="5562600"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prstClr val="white"/>
                </a:solidFill>
                <a:latin typeface="Abadi"/>
                <a:ea typeface="微软雅黑"/>
                <a:cs typeface="Posterama"/>
              </a:rPr>
              <a:t>Why Collaborate?:</a:t>
            </a:r>
            <a:endParaRPr lang="en-US" sz="2000">
              <a:solidFill>
                <a:prstClr val="white"/>
              </a:solidFill>
              <a:latin typeface="Abadi"/>
              <a:ea typeface="微软雅黑"/>
              <a:cs typeface="Posterama" panose="020B0504020200020000" pitchFamily="34" charset="0"/>
            </a:endParaRPr>
          </a:p>
          <a:p>
            <a:endParaRPr lang="en-US">
              <a:solidFill>
                <a:prstClr val="white"/>
              </a:solidFill>
              <a:latin typeface="Posterama"/>
              <a:ea typeface="微软雅黑"/>
              <a:cs typeface="Posterama"/>
            </a:endParaRPr>
          </a:p>
          <a:p>
            <a:r>
              <a:rPr lang="en-US" sz="1600">
                <a:solidFill>
                  <a:prstClr val="white"/>
                </a:solidFill>
                <a:latin typeface="Abadi"/>
                <a:ea typeface="微软雅黑"/>
                <a:cs typeface="Posterama"/>
              </a:rPr>
              <a:t>Collaboration in an Organization is a key  towards success. Organization where team cannot communicate and collaborate properly has hard time performing everyday tasks and achieving milestones in work.</a:t>
            </a:r>
            <a:endParaRPr lang="en-US" sz="1600">
              <a:solidFill>
                <a:prstClr val="white"/>
              </a:solidFill>
              <a:latin typeface="Abadi"/>
              <a:ea typeface="微软雅黑"/>
              <a:cs typeface="Arial"/>
            </a:endParaRPr>
          </a:p>
          <a:p>
            <a:endParaRPr lang="en-US" sz="1400">
              <a:solidFill>
                <a:prstClr val="white"/>
              </a:solidFill>
              <a:latin typeface="Posterama" panose="020B0504020200020000" pitchFamily="34" charset="0"/>
              <a:ea typeface="微软雅黑"/>
              <a:cs typeface="Posterama" panose="020B0504020200020000" pitchFamily="34" charset="0"/>
            </a:endParaRPr>
          </a:p>
        </p:txBody>
      </p:sp>
      <p:sp>
        <p:nvSpPr>
          <p:cNvPr id="3" name="TextBox 2">
            <a:extLst>
              <a:ext uri="{FF2B5EF4-FFF2-40B4-BE49-F238E27FC236}">
                <a16:creationId xmlns:a16="http://schemas.microsoft.com/office/drawing/2014/main" id="{C93C451E-11CB-618B-D819-F0650FDF3116}"/>
              </a:ext>
            </a:extLst>
          </p:cNvPr>
          <p:cNvSpPr txBox="1"/>
          <p:nvPr/>
        </p:nvSpPr>
        <p:spPr>
          <a:xfrm>
            <a:off x="6438900" y="3771900"/>
            <a:ext cx="5270500" cy="3200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prstClr val="white"/>
                </a:solidFill>
                <a:latin typeface="Abadi"/>
                <a:ea typeface="微软雅黑"/>
                <a:cs typeface="Posterama"/>
              </a:rPr>
              <a:t>Problems in absence of collaboration tools:</a:t>
            </a:r>
          </a:p>
          <a:p>
            <a:endParaRPr lang="en-US">
              <a:solidFill>
                <a:prstClr val="white"/>
              </a:solidFill>
              <a:latin typeface="Posterama"/>
              <a:ea typeface="微软雅黑"/>
              <a:cs typeface="Posterama"/>
            </a:endParaRPr>
          </a:p>
          <a:p>
            <a:pPr marL="285750" indent="-285750">
              <a:buFont typeface="Arial,Sans-Serif"/>
              <a:buChar char="•"/>
            </a:pPr>
            <a:r>
              <a:rPr lang="en-US" sz="1600">
                <a:solidFill>
                  <a:prstClr val="white"/>
                </a:solidFill>
                <a:latin typeface="Abadi"/>
                <a:ea typeface="微软雅黑"/>
                <a:cs typeface="Arial"/>
              </a:rPr>
              <a:t>Communication gaps</a:t>
            </a:r>
          </a:p>
          <a:p>
            <a:pPr marL="285750" indent="-285750">
              <a:buFont typeface="Arial,Sans-Serif"/>
              <a:buChar char="•"/>
            </a:pPr>
            <a:r>
              <a:rPr lang="en-US" sz="1600">
                <a:solidFill>
                  <a:prstClr val="white"/>
                </a:solidFill>
                <a:latin typeface="Abadi"/>
                <a:ea typeface="微软雅黑"/>
                <a:cs typeface="Arial"/>
              </a:rPr>
              <a:t>Information silos</a:t>
            </a:r>
          </a:p>
          <a:p>
            <a:pPr marL="285750" indent="-285750">
              <a:buFont typeface="Arial,Sans-Serif"/>
              <a:buChar char="•"/>
            </a:pPr>
            <a:r>
              <a:rPr lang="en-US" sz="1600">
                <a:solidFill>
                  <a:prstClr val="white"/>
                </a:solidFill>
                <a:latin typeface="Abadi"/>
                <a:ea typeface="微软雅黑"/>
                <a:cs typeface="Arial"/>
              </a:rPr>
              <a:t>Fragmented tools</a:t>
            </a:r>
          </a:p>
          <a:p>
            <a:pPr marL="285750" indent="-285750">
              <a:buFont typeface="Arial,Sans-Serif"/>
              <a:buChar char="•"/>
            </a:pPr>
            <a:r>
              <a:rPr lang="en-US" sz="1600">
                <a:solidFill>
                  <a:prstClr val="white"/>
                </a:solidFill>
                <a:latin typeface="Abadi"/>
                <a:ea typeface="微软雅黑"/>
                <a:cs typeface="Arial"/>
              </a:rPr>
              <a:t>Remote work challenges</a:t>
            </a:r>
          </a:p>
          <a:p>
            <a:pPr marL="285750" indent="-285750">
              <a:buFont typeface="Arial"/>
              <a:buChar char="•"/>
            </a:pPr>
            <a:endParaRPr lang="en-US" sz="1400">
              <a:solidFill>
                <a:prstClr val="white"/>
              </a:solidFill>
              <a:latin typeface="Abadi"/>
              <a:ea typeface="微软雅黑"/>
              <a:cs typeface="Segoe UI"/>
            </a:endParaRPr>
          </a:p>
          <a:p>
            <a:pPr marL="285750" indent="-285750">
              <a:buFont typeface="Arial"/>
              <a:buChar char="•"/>
            </a:pPr>
            <a:endParaRPr lang="en-US">
              <a:solidFill>
                <a:prstClr val="white"/>
              </a:solidFill>
              <a:latin typeface="Posterama"/>
              <a:ea typeface="微软雅黑"/>
              <a:cs typeface="Posterama"/>
            </a:endParaRPr>
          </a:p>
          <a:p>
            <a:endParaRPr lang="en-US">
              <a:solidFill>
                <a:prstClr val="white"/>
              </a:solidFill>
              <a:latin typeface="Posterama" panose="020B0504020200020000" pitchFamily="34" charset="0"/>
              <a:ea typeface="微软雅黑"/>
              <a:cs typeface="Posterama" panose="020B0504020200020000" pitchFamily="34" charset="0"/>
            </a:endParaRPr>
          </a:p>
          <a:p>
            <a:endParaRPr lang="en-US">
              <a:solidFill>
                <a:prstClr val="white"/>
              </a:solidFill>
              <a:latin typeface="Posterama" panose="020B0504020200020000" pitchFamily="34" charset="0"/>
              <a:ea typeface="微软雅黑"/>
              <a:cs typeface="Posterama" panose="020B0504020200020000" pitchFamily="34" charset="0"/>
            </a:endParaRPr>
          </a:p>
          <a:p>
            <a:endParaRPr lang="en-US">
              <a:solidFill>
                <a:prstClr val="white"/>
              </a:solidFill>
              <a:latin typeface="Posterama" panose="020B0504020200020000" pitchFamily="34" charset="0"/>
              <a:ea typeface="微软雅黑"/>
              <a:cs typeface="Posterama" panose="020B0504020200020000" pitchFamily="34" charset="0"/>
            </a:endParaRPr>
          </a:p>
          <a:p>
            <a:endParaRPr lang="en-US" sz="14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682398"/>
          </a:xfrm>
        </p:spPr>
        <p:txBody>
          <a:bodyPr/>
          <a:lstStyle/>
          <a:p>
            <a:r>
              <a:rPr lang="en-US"/>
              <a:t>                   Meet </a:t>
            </a:r>
            <a:r>
              <a:rPr lang="en-US" err="1"/>
              <a:t>CollabNest</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a:ln>
                <a:noFill/>
              </a:ln>
              <a:solidFill>
                <a:schemeClr val="bg1"/>
              </a:solidFill>
              <a:effectLst/>
              <a:uLnTx/>
              <a:uFillTx/>
            </a:endParaRPr>
          </a:p>
        </p:txBody>
      </p:sp>
      <p:sp>
        <p:nvSpPr>
          <p:cNvPr id="7" name="TextBox 6">
            <a:extLst>
              <a:ext uri="{FF2B5EF4-FFF2-40B4-BE49-F238E27FC236}">
                <a16:creationId xmlns:a16="http://schemas.microsoft.com/office/drawing/2014/main" id="{A95F03F9-B34B-2E2A-34EF-9AB32F7F7CE4}"/>
              </a:ext>
            </a:extLst>
          </p:cNvPr>
          <p:cNvSpPr txBox="1"/>
          <p:nvPr/>
        </p:nvSpPr>
        <p:spPr>
          <a:xfrm>
            <a:off x="838200" y="1511300"/>
            <a:ext cx="10210800"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ct val="100000"/>
              </a:lnSpc>
              <a:spcBef>
                <a:spcPts val="0"/>
              </a:spcBef>
              <a:buFontTx/>
              <a:buNone/>
            </a:pPr>
            <a:r>
              <a:rPr lang="en-US" sz="2800" b="1">
                <a:solidFill>
                  <a:prstClr val="white"/>
                </a:solidFill>
                <a:latin typeface="Abadi"/>
                <a:ea typeface="微软雅黑"/>
                <a:cs typeface="Posterama"/>
              </a:rPr>
              <a:t>Overview</a:t>
            </a:r>
            <a:r>
              <a:rPr lang="en-US" sz="2800">
                <a:solidFill>
                  <a:prstClr val="white"/>
                </a:solidFill>
                <a:latin typeface="Abadi"/>
                <a:ea typeface="微软雅黑"/>
                <a:cs typeface="Posterama"/>
              </a:rPr>
              <a:t>:</a:t>
            </a:r>
          </a:p>
          <a:p>
            <a:r>
              <a:rPr lang="en-US">
                <a:solidFill>
                  <a:prstClr val="white"/>
                </a:solidFill>
                <a:latin typeface="Posterama"/>
                <a:ea typeface="微软雅黑"/>
                <a:cs typeface="Posterama"/>
              </a:rPr>
              <a:t>                  </a:t>
            </a:r>
          </a:p>
          <a:p>
            <a:r>
              <a:rPr lang="en-US" err="1">
                <a:solidFill>
                  <a:prstClr val="white"/>
                </a:solidFill>
                <a:latin typeface="Abadi"/>
                <a:ea typeface="微软雅黑"/>
                <a:cs typeface="Posterama"/>
              </a:rPr>
              <a:t>CollabNest</a:t>
            </a:r>
            <a:r>
              <a:rPr lang="en-US">
                <a:solidFill>
                  <a:prstClr val="white"/>
                </a:solidFill>
                <a:latin typeface="Abadi"/>
                <a:ea typeface="微软雅黑"/>
                <a:cs typeface="Posterama"/>
              </a:rPr>
              <a:t> is an innovative collaboration platform providing every tools and components needed managing an Organization at all levels. It provides various features like clock in,</a:t>
            </a:r>
          </a:p>
          <a:p>
            <a:r>
              <a:rPr lang="en-US">
                <a:solidFill>
                  <a:prstClr val="white"/>
                </a:solidFill>
                <a:latin typeface="Abadi"/>
                <a:ea typeface="微软雅黑"/>
                <a:cs typeface="Posterama"/>
              </a:rPr>
              <a:t>chats, drive, feed, calendar ,tasks scheduling  which benefits employees at all level. It also involves ability to have direct talk with clients within the platform which ensures efficiency and effectiveness of work.</a:t>
            </a:r>
            <a:endParaRPr lang="en-US">
              <a:solidFill>
                <a:prstClr val="white"/>
              </a:solidFill>
              <a:latin typeface="Abadi"/>
            </a:endParaRPr>
          </a:p>
        </p:txBody>
      </p:sp>
      <p:sp>
        <p:nvSpPr>
          <p:cNvPr id="9" name="TextBox 8">
            <a:extLst>
              <a:ext uri="{FF2B5EF4-FFF2-40B4-BE49-F238E27FC236}">
                <a16:creationId xmlns:a16="http://schemas.microsoft.com/office/drawing/2014/main" id="{E1CD8FDD-BCEE-8FD8-9923-41E36DE45372}"/>
              </a:ext>
            </a:extLst>
          </p:cNvPr>
          <p:cNvSpPr txBox="1"/>
          <p:nvPr/>
        </p:nvSpPr>
        <p:spPr>
          <a:xfrm>
            <a:off x="901699" y="4203700"/>
            <a:ext cx="892810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prstClr val="white"/>
                </a:solidFill>
                <a:latin typeface="Abadi"/>
                <a:ea typeface="微软雅黑"/>
                <a:cs typeface="Segoe UI"/>
              </a:rPr>
              <a:t>Objectives:</a:t>
            </a:r>
          </a:p>
          <a:p>
            <a:r>
              <a:rPr lang="en-US">
                <a:solidFill>
                  <a:prstClr val="white"/>
                </a:solidFill>
                <a:latin typeface="Segoe UI"/>
                <a:ea typeface="微软雅黑"/>
                <a:cs typeface="Segoe UI"/>
              </a:rPr>
              <a:t>                  </a:t>
            </a:r>
          </a:p>
          <a:p>
            <a:r>
              <a:rPr lang="en-US">
                <a:solidFill>
                  <a:prstClr val="white"/>
                </a:solidFill>
                <a:latin typeface="Abadi"/>
                <a:ea typeface="微软雅黑"/>
                <a:cs typeface="Posterama"/>
              </a:rPr>
              <a:t>Our objective to create a platform which provides  effective communication and collaboration within the team members , connecting employees of on-site as well as remote working together to accomplish the task. </a:t>
            </a:r>
            <a:r>
              <a:rPr lang="en-US">
                <a:solidFill>
                  <a:prstClr val="white"/>
                </a:solidFill>
                <a:ea typeface="微软雅黑"/>
                <a:cs typeface="Posterama"/>
              </a:rPr>
              <a:t>The platform will</a:t>
            </a:r>
            <a:r>
              <a:rPr lang="en-US">
                <a:solidFill>
                  <a:schemeClr val="bg1"/>
                </a:solidFill>
                <a:ea typeface="+mn-lt"/>
                <a:cs typeface="+mn-lt"/>
              </a:rPr>
              <a:t> empower organizations with the tools they need to thrive in a collaborative, data-driven world.</a:t>
            </a:r>
            <a:endParaRPr lang="en-US">
              <a:solidFill>
                <a:schemeClr val="bg1"/>
              </a:solidFill>
              <a:latin typeface="Abadi"/>
              <a:ea typeface="微软雅黑"/>
              <a:cs typeface="Posterama" panose="020B0504020200020000" pitchFamily="34" charset="0"/>
            </a:endParaRPr>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a:xfrm>
            <a:off x="484632" y="5633720"/>
            <a:ext cx="4114800" cy="644525"/>
          </a:xfrm>
        </p:spPr>
        <p:txBody>
          <a:bodyPr/>
          <a:lstStyle/>
          <a:p>
            <a:r>
              <a:rPr lang="en-US" err="1"/>
              <a:t>CollabNest</a:t>
            </a:r>
            <a:r>
              <a:rPr lang="en-US"/>
              <a:t>- Flying </a:t>
            </a:r>
            <a:r>
              <a:rPr lang="en-US" err="1"/>
              <a:t>Collabortely</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a:ln>
                <a:noFill/>
              </a:ln>
              <a:solidFill>
                <a:schemeClr val="bg1"/>
              </a:solidFill>
              <a:effectLst/>
              <a:uLnTx/>
              <a:uFillTx/>
            </a:endParaRPr>
          </a:p>
        </p:txBody>
      </p:sp>
      <p:sp>
        <p:nvSpPr>
          <p:cNvPr id="9" name="TextBox 8">
            <a:extLst>
              <a:ext uri="{FF2B5EF4-FFF2-40B4-BE49-F238E27FC236}">
                <a16:creationId xmlns:a16="http://schemas.microsoft.com/office/drawing/2014/main" id="{CBCA6914-F641-750D-A09F-3B9AD6D897B7}"/>
              </a:ext>
            </a:extLst>
          </p:cNvPr>
          <p:cNvSpPr txBox="1"/>
          <p:nvPr/>
        </p:nvSpPr>
        <p:spPr>
          <a:xfrm rot="-10800000" flipV="1">
            <a:off x="1447800" y="2388346"/>
            <a:ext cx="24384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solidFill>
                <a:prstClr val="white"/>
              </a:solidFill>
              <a:latin typeface="Abadi"/>
              <a:ea typeface="微软雅黑"/>
              <a:cs typeface="Posterama"/>
            </a:endParaRPr>
          </a:p>
          <a:p>
            <a:r>
              <a:rPr lang="en-US" sz="2800">
                <a:solidFill>
                  <a:prstClr val="white"/>
                </a:solidFill>
                <a:latin typeface="Abadi"/>
                <a:ea typeface="微软雅黑"/>
                <a:cs typeface="Posterama"/>
              </a:rPr>
              <a:t>Key Features</a:t>
            </a:r>
            <a:endParaRPr lang="en-US" sz="2800">
              <a:solidFill>
                <a:prstClr val="white"/>
              </a:solidFill>
              <a:latin typeface="Abadi"/>
              <a:ea typeface="微软雅黑"/>
              <a:cs typeface="Posterama" panose="020B0504020200020000" pitchFamily="34" charset="0"/>
            </a:endParaRPr>
          </a:p>
        </p:txBody>
      </p:sp>
      <p:sp>
        <p:nvSpPr>
          <p:cNvPr id="10" name="TextBox 9">
            <a:extLst>
              <a:ext uri="{FF2B5EF4-FFF2-40B4-BE49-F238E27FC236}">
                <a16:creationId xmlns:a16="http://schemas.microsoft.com/office/drawing/2014/main" id="{DA270B83-50FA-74D7-B0F3-2CEA5CE1821A}"/>
              </a:ext>
            </a:extLst>
          </p:cNvPr>
          <p:cNvSpPr txBox="1"/>
          <p:nvPr/>
        </p:nvSpPr>
        <p:spPr>
          <a:xfrm>
            <a:off x="5232400" y="2171700"/>
            <a:ext cx="65913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prstClr val="white"/>
                </a:solidFill>
                <a:latin typeface="Abadi"/>
                <a:ea typeface="微软雅黑"/>
                <a:cs typeface="Posterama"/>
              </a:rPr>
              <a:t>News feed where we can post notices and news.</a:t>
            </a:r>
          </a:p>
          <a:p>
            <a:pPr marL="285750" indent="-285750">
              <a:buFont typeface="Arial"/>
              <a:buChar char="•"/>
            </a:pPr>
            <a:r>
              <a:rPr lang="en-US" dirty="0">
                <a:solidFill>
                  <a:prstClr val="white"/>
                </a:solidFill>
                <a:latin typeface="Abadi"/>
                <a:ea typeface="微软雅黑"/>
                <a:cs typeface="Posterama"/>
              </a:rPr>
              <a:t>Chats section within employees and personnels of all higher and lower levels.</a:t>
            </a:r>
          </a:p>
          <a:p>
            <a:pPr marL="285750" indent="-285750">
              <a:buFont typeface="Arial"/>
              <a:buChar char="•"/>
            </a:pPr>
            <a:r>
              <a:rPr lang="en-US" dirty="0">
                <a:solidFill>
                  <a:prstClr val="white"/>
                </a:solidFill>
                <a:latin typeface="Abadi"/>
                <a:ea typeface="微软雅黑"/>
                <a:cs typeface="Posterama"/>
              </a:rPr>
              <a:t>Open Channels where we can communication with clients to address their problems and queries.</a:t>
            </a:r>
          </a:p>
          <a:p>
            <a:pPr marL="285750" indent="-285750">
              <a:buFont typeface="Arial"/>
              <a:buChar char="•"/>
            </a:pPr>
            <a:r>
              <a:rPr lang="en-US" dirty="0">
                <a:solidFill>
                  <a:prstClr val="white"/>
                </a:solidFill>
                <a:latin typeface="Abadi"/>
                <a:ea typeface="微软雅黑"/>
                <a:cs typeface="Posterama"/>
              </a:rPr>
              <a:t>Drive where we can upload important documents and files of accomplished works.</a:t>
            </a:r>
          </a:p>
          <a:p>
            <a:pPr marL="285750" indent="-285750">
              <a:buFont typeface="Arial"/>
              <a:buChar char="•"/>
            </a:pPr>
            <a:r>
              <a:rPr lang="en-US" dirty="0">
                <a:solidFill>
                  <a:prstClr val="white"/>
                </a:solidFill>
                <a:latin typeface="Abadi"/>
                <a:ea typeface="微软雅黑"/>
                <a:cs typeface="Posterama"/>
              </a:rPr>
              <a:t>Tasks Section where we can create a task and schedule it.</a:t>
            </a:r>
          </a:p>
          <a:p>
            <a:pPr marL="285750" indent="-285750">
              <a:buFont typeface="Arial"/>
              <a:buChar char="•"/>
            </a:pPr>
            <a:r>
              <a:rPr lang="en-US" dirty="0">
                <a:solidFill>
                  <a:prstClr val="white"/>
                </a:solidFill>
                <a:latin typeface="Abadi"/>
                <a:ea typeface="微软雅黑"/>
                <a:cs typeface="Posterama"/>
              </a:rPr>
              <a:t>Clock in and out features which allow us to keep track of work done.</a:t>
            </a:r>
          </a:p>
          <a:p>
            <a:pPr marL="285750" indent="-285750">
              <a:buFont typeface="Arial"/>
              <a:buChar char="•"/>
            </a:pPr>
            <a:r>
              <a:rPr lang="en-US" dirty="0">
                <a:solidFill>
                  <a:prstClr val="white"/>
                </a:solidFill>
                <a:ea typeface="微软雅黑"/>
                <a:cs typeface="Posterama"/>
              </a:rPr>
              <a:t>Calendar which helps to schedule tasks .</a:t>
            </a:r>
          </a:p>
          <a:p>
            <a:pPr marL="285750" indent="-285750">
              <a:buFont typeface="Arial"/>
              <a:buChar char="•"/>
            </a:pPr>
            <a:endParaRPr lang="en-US">
              <a:solidFill>
                <a:prstClr val="white"/>
              </a:solidFill>
              <a:ea typeface="微软雅黑"/>
              <a:cs typeface="Posterama"/>
            </a:endParaRPr>
          </a:p>
        </p:txBody>
      </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11125"/>
            <a:ext cx="10515600" cy="1592263"/>
          </a:xfrm>
        </p:spPr>
        <p:txBody>
          <a:bodyPr/>
          <a:lstStyle/>
          <a:p>
            <a:r>
              <a:rPr lang="en-US"/>
              <a:t>Why </a:t>
            </a:r>
            <a:r>
              <a:rPr lang="en-US" err="1"/>
              <a:t>CollabNest</a:t>
            </a:r>
            <a:r>
              <a:rPr lang="en-US"/>
              <a:t> Over others?</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a:xfrm>
            <a:off x="421132" y="5811520"/>
            <a:ext cx="4114800" cy="365125"/>
          </a:xfrm>
        </p:spPr>
        <p:txBody>
          <a:bodyPr/>
          <a:lstStyle/>
          <a:p>
            <a:r>
              <a:rPr lang="en-US" err="1"/>
              <a:t>CollabNest</a:t>
            </a:r>
            <a:r>
              <a:rPr lang="en-US"/>
              <a:t> –Flying </a:t>
            </a:r>
            <a:r>
              <a:rPr lang="en-US" err="1"/>
              <a:t>Collaborately</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a:ln>
                <a:noFill/>
              </a:ln>
              <a:solidFill>
                <a:schemeClr val="bg1"/>
              </a:solidFill>
              <a:effectLst/>
              <a:uLnTx/>
              <a:uFillTx/>
            </a:endParaRPr>
          </a:p>
        </p:txBody>
      </p:sp>
      <p:sp>
        <p:nvSpPr>
          <p:cNvPr id="38" name="Hexagon 37">
            <a:extLst>
              <a:ext uri="{FF2B5EF4-FFF2-40B4-BE49-F238E27FC236}">
                <a16:creationId xmlns:a16="http://schemas.microsoft.com/office/drawing/2014/main" id="{686214B7-37C3-F26B-0ECA-2C2447642B8A}"/>
              </a:ext>
            </a:extLst>
          </p:cNvPr>
          <p:cNvSpPr/>
          <p:nvPr/>
        </p:nvSpPr>
        <p:spPr>
          <a:xfrm rot="-5400000">
            <a:off x="6896100" y="1930400"/>
            <a:ext cx="2578100" cy="21336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F88CA365-3C60-350C-EF31-3BC0ABE0E95E}"/>
              </a:ext>
            </a:extLst>
          </p:cNvPr>
          <p:cNvSpPr/>
          <p:nvPr/>
        </p:nvSpPr>
        <p:spPr>
          <a:xfrm rot="16200000">
            <a:off x="2666999" y="1892300"/>
            <a:ext cx="2578100" cy="22352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EDD190BC-17BC-BBDA-A0B2-A54C018C10A5}"/>
              </a:ext>
            </a:extLst>
          </p:cNvPr>
          <p:cNvSpPr/>
          <p:nvPr/>
        </p:nvSpPr>
        <p:spPr>
          <a:xfrm rot="16200000">
            <a:off x="4813299" y="1917700"/>
            <a:ext cx="2578100" cy="21844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4A4DB67-0FFE-A294-0CF9-D959D63F1B90}"/>
              </a:ext>
            </a:extLst>
          </p:cNvPr>
          <p:cNvSpPr txBox="1"/>
          <p:nvPr/>
        </p:nvSpPr>
        <p:spPr>
          <a:xfrm>
            <a:off x="3210185" y="2747769"/>
            <a:ext cx="1651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User friendly </a:t>
            </a:r>
            <a:endParaRPr lang="en-US">
              <a:solidFill>
                <a:prstClr val="white"/>
              </a:solidFill>
            </a:endParaRPr>
          </a:p>
          <a:p>
            <a:r>
              <a:rPr lang="en-US">
                <a:solidFill>
                  <a:prstClr val="white"/>
                </a:solidFill>
                <a:latin typeface="Posterama"/>
                <a:ea typeface="微软雅黑"/>
                <a:cs typeface="Posterama"/>
              </a:rPr>
              <a:t> design</a:t>
            </a:r>
            <a:endParaRPr lang="en-US">
              <a:solidFill>
                <a:prstClr val="white"/>
              </a:solidFill>
            </a:endParaRPr>
          </a:p>
        </p:txBody>
      </p:sp>
      <p:sp>
        <p:nvSpPr>
          <p:cNvPr id="42" name="TextBox 41">
            <a:extLst>
              <a:ext uri="{FF2B5EF4-FFF2-40B4-BE49-F238E27FC236}">
                <a16:creationId xmlns:a16="http://schemas.microsoft.com/office/drawing/2014/main" id="{1962A2E6-DF07-CD85-0E13-604A49F69AAD}"/>
              </a:ext>
            </a:extLst>
          </p:cNvPr>
          <p:cNvSpPr txBox="1"/>
          <p:nvPr/>
        </p:nvSpPr>
        <p:spPr>
          <a:xfrm rot="-10800000" flipV="1">
            <a:off x="5372100" y="2637830"/>
            <a:ext cx="20828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Scalable for </a:t>
            </a:r>
            <a:endParaRPr lang="en-US">
              <a:solidFill>
                <a:prstClr val="white"/>
              </a:solidFill>
              <a:latin typeface="Posterama" panose="020B0504020200020000" pitchFamily="34" charset="0"/>
              <a:ea typeface="微软雅黑"/>
              <a:cs typeface="Posterama" panose="020B0504020200020000" pitchFamily="34" charset="0"/>
            </a:endParaRPr>
          </a:p>
          <a:p>
            <a:r>
              <a:rPr lang="en-US">
                <a:solidFill>
                  <a:prstClr val="white"/>
                </a:solidFill>
                <a:latin typeface="Posterama"/>
                <a:ea typeface="微软雅黑"/>
                <a:cs typeface="Posterama"/>
              </a:rPr>
              <a:t>Any size of Organization</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43" name="TextBox 42">
            <a:extLst>
              <a:ext uri="{FF2B5EF4-FFF2-40B4-BE49-F238E27FC236}">
                <a16:creationId xmlns:a16="http://schemas.microsoft.com/office/drawing/2014/main" id="{3FC57EEC-F504-5630-C7FF-D70F7BEBAF65}"/>
              </a:ext>
            </a:extLst>
          </p:cNvPr>
          <p:cNvSpPr txBox="1"/>
          <p:nvPr/>
        </p:nvSpPr>
        <p:spPr>
          <a:xfrm rot="-10800000" flipV="1">
            <a:off x="7289800" y="2772727"/>
            <a:ext cx="1943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Customization as per needs</a:t>
            </a:r>
            <a:endParaRPr lang="en-US" sz="18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107888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CB1ACF-8F27-E766-B1CB-FC58BC47D7A9}"/>
              </a:ext>
            </a:extLst>
          </p:cNvPr>
          <p:cNvSpPr>
            <a:spLocks noGrp="1"/>
          </p:cNvSpPr>
          <p:nvPr>
            <p:ph type="ftr" sz="quarter" idx="76"/>
          </p:nvPr>
        </p:nvSpPr>
        <p:spPr>
          <a:xfrm>
            <a:off x="497332" y="6078220"/>
            <a:ext cx="4114800" cy="365125"/>
          </a:xfrm>
        </p:spPr>
        <p:txBody>
          <a:bodyPr/>
          <a:lstStyle/>
          <a:p>
            <a:r>
              <a:rPr lang="en-US" err="1"/>
              <a:t>CollabNest</a:t>
            </a:r>
            <a:r>
              <a:rPr lang="en-US"/>
              <a:t>- Flying </a:t>
            </a:r>
            <a:r>
              <a:rPr lang="en-US" err="1"/>
              <a:t>Collaborately</a:t>
            </a:r>
          </a:p>
        </p:txBody>
      </p:sp>
      <p:sp>
        <p:nvSpPr>
          <p:cNvPr id="42" name="Slide Number Placeholder 13">
            <a:extLst>
              <a:ext uri="{FF2B5EF4-FFF2-40B4-BE49-F238E27FC236}">
                <a16:creationId xmlns:a16="http://schemas.microsoft.com/office/drawing/2014/main" id="{F8EEF7F7-F511-EC83-1C7D-AE1F07EB455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a:ln>
                <a:noFill/>
              </a:ln>
              <a:solidFill>
                <a:schemeClr val="bg1"/>
              </a:solidFill>
              <a:effectLst/>
              <a:uLnTx/>
              <a:uFillTx/>
            </a:endParaRPr>
          </a:p>
        </p:txBody>
      </p:sp>
      <p:sp>
        <p:nvSpPr>
          <p:cNvPr id="2" name="TextBox 1">
            <a:extLst>
              <a:ext uri="{FF2B5EF4-FFF2-40B4-BE49-F238E27FC236}">
                <a16:creationId xmlns:a16="http://schemas.microsoft.com/office/drawing/2014/main" id="{CFE3FA20-20F5-8133-6A68-CF1ACB0941B6}"/>
              </a:ext>
            </a:extLst>
          </p:cNvPr>
          <p:cNvSpPr txBox="1"/>
          <p:nvPr/>
        </p:nvSpPr>
        <p:spPr>
          <a:xfrm>
            <a:off x="698500" y="419100"/>
            <a:ext cx="9829800"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prstClr val="white"/>
                </a:solidFill>
                <a:latin typeface="Abadi"/>
                <a:ea typeface="微软雅黑"/>
                <a:cs typeface="Posterama"/>
              </a:rPr>
              <a:t>Methodologies and tools to be used</a:t>
            </a:r>
          </a:p>
          <a:p>
            <a:endParaRPr lang="en-US">
              <a:solidFill>
                <a:prstClr val="white"/>
              </a:solidFill>
              <a:latin typeface="Abadi"/>
              <a:ea typeface="微软雅黑"/>
              <a:cs typeface="Posterama"/>
            </a:endParaRPr>
          </a:p>
          <a:p>
            <a:endParaRPr lang="en-US">
              <a:solidFill>
                <a:prstClr val="white"/>
              </a:solidFill>
              <a:latin typeface="Abadi"/>
              <a:ea typeface="微软雅黑"/>
              <a:cs typeface="Posterama"/>
            </a:endParaRPr>
          </a:p>
          <a:p>
            <a:r>
              <a:rPr lang="en-US" sz="2400" dirty="0">
                <a:solidFill>
                  <a:prstClr val="white"/>
                </a:solidFill>
                <a:latin typeface="Abadi"/>
                <a:ea typeface="微软雅黑"/>
                <a:cs typeface="Posterama"/>
              </a:rPr>
              <a:t>Methodologies:</a:t>
            </a:r>
          </a:p>
          <a:p>
            <a:endParaRPr lang="en-US" sz="2400">
              <a:solidFill>
                <a:prstClr val="white"/>
              </a:solidFill>
              <a:latin typeface="Abadi"/>
              <a:ea typeface="微软雅黑"/>
              <a:cs typeface="Posterama"/>
            </a:endParaRPr>
          </a:p>
          <a:p>
            <a:r>
              <a:rPr lang="en-US" dirty="0">
                <a:solidFill>
                  <a:prstClr val="white"/>
                </a:solidFill>
                <a:latin typeface="Abadi"/>
                <a:ea typeface="微软雅黑"/>
                <a:cs typeface="Posterama"/>
              </a:rPr>
              <a:t>I</a:t>
            </a:r>
            <a:r>
              <a:rPr lang="en-US" sz="1600" dirty="0">
                <a:solidFill>
                  <a:prstClr val="white"/>
                </a:solidFill>
                <a:latin typeface="Abadi"/>
                <a:ea typeface="微软雅黑"/>
                <a:cs typeface="Posterama"/>
              </a:rPr>
              <a:t>n this project, we are using  Incremental approach to complete the task where we would build module by module. This approach will align with our goals and plan to conduct the project.</a:t>
            </a:r>
          </a:p>
          <a:p>
            <a:endParaRPr lang="en-US">
              <a:solidFill>
                <a:prstClr val="white"/>
              </a:solidFill>
              <a:ea typeface="微软雅黑"/>
              <a:cs typeface="Posterama"/>
            </a:endParaRPr>
          </a:p>
          <a:p>
            <a:r>
              <a:rPr lang="en-US" sz="2400" dirty="0">
                <a:solidFill>
                  <a:prstClr val="white"/>
                </a:solidFill>
                <a:ea typeface="微软雅黑"/>
                <a:cs typeface="Posterama"/>
              </a:rPr>
              <a:t>Tools to be used:</a:t>
            </a:r>
          </a:p>
          <a:p>
            <a:r>
              <a:rPr lang="en-US" sz="1600" dirty="0">
                <a:solidFill>
                  <a:prstClr val="white"/>
                </a:solidFill>
                <a:ea typeface="微软雅黑"/>
                <a:cs typeface="Posterama"/>
              </a:rPr>
              <a:t>Following different tools and languages are used to build this innovative product :</a:t>
            </a:r>
          </a:p>
          <a:p>
            <a:endParaRPr lang="en-US" sz="1600" dirty="0">
              <a:solidFill>
                <a:prstClr val="white"/>
              </a:solidFill>
              <a:ea typeface="微软雅黑"/>
              <a:cs typeface="Posterama"/>
            </a:endParaRPr>
          </a:p>
          <a:p>
            <a:pPr marL="285750" indent="-285750">
              <a:buFont typeface="Arial"/>
              <a:buChar char="•"/>
            </a:pPr>
            <a:r>
              <a:rPr lang="en-US" sz="1600" dirty="0">
                <a:solidFill>
                  <a:prstClr val="white"/>
                </a:solidFill>
                <a:ea typeface="微软雅黑"/>
                <a:cs typeface="Posterama"/>
              </a:rPr>
              <a:t>Project Management : Jira</a:t>
            </a:r>
          </a:p>
          <a:p>
            <a:pPr marL="285750" indent="-285750">
              <a:buFont typeface="Arial"/>
              <a:buChar char="•"/>
            </a:pPr>
            <a:r>
              <a:rPr lang="en-US" sz="1600" dirty="0">
                <a:solidFill>
                  <a:prstClr val="white"/>
                </a:solidFill>
                <a:ea typeface="微软雅黑"/>
                <a:cs typeface="Posterama"/>
              </a:rPr>
              <a:t>Prototyping tools :Figma</a:t>
            </a:r>
          </a:p>
          <a:p>
            <a:pPr marL="285750" indent="-285750">
              <a:buFont typeface="Arial"/>
              <a:buChar char="•"/>
            </a:pPr>
            <a:r>
              <a:rPr lang="en-US" sz="1600" dirty="0">
                <a:solidFill>
                  <a:prstClr val="white"/>
                </a:solidFill>
                <a:ea typeface="微软雅黑"/>
                <a:cs typeface="Posterama"/>
              </a:rPr>
              <a:t>Version Control tools: Git ,GitHub</a:t>
            </a:r>
          </a:p>
          <a:p>
            <a:pPr marL="285750" indent="-285750">
              <a:buFont typeface="Arial"/>
              <a:buChar char="•"/>
            </a:pPr>
            <a:r>
              <a:rPr lang="en-US" sz="1600" dirty="0">
                <a:solidFill>
                  <a:prstClr val="white"/>
                </a:solidFill>
                <a:ea typeface="微软雅黑"/>
                <a:cs typeface="Posterama"/>
              </a:rPr>
              <a:t>Software Development : Flutter, Express JS</a:t>
            </a:r>
          </a:p>
          <a:p>
            <a:pPr marL="285750" indent="-285750">
              <a:buFont typeface="Arial"/>
              <a:buChar char="•"/>
            </a:pPr>
            <a:r>
              <a:rPr lang="en-US" sz="1600" dirty="0">
                <a:solidFill>
                  <a:prstClr val="white"/>
                </a:solidFill>
                <a:ea typeface="微软雅黑"/>
                <a:cs typeface="Posterama"/>
              </a:rPr>
              <a:t>API Development and testing : Postman</a:t>
            </a:r>
          </a:p>
          <a:p>
            <a:pPr marL="285750" indent="-285750">
              <a:buFont typeface="Arial"/>
              <a:buChar char="•"/>
            </a:pPr>
            <a:r>
              <a:rPr lang="en-US" sz="1600" dirty="0">
                <a:solidFill>
                  <a:prstClr val="white"/>
                </a:solidFill>
                <a:ea typeface="微软雅黑"/>
                <a:cs typeface="Posterama"/>
              </a:rPr>
              <a:t>Database  Management tools: MongoDB, Firebase</a:t>
            </a:r>
          </a:p>
        </p:txBody>
      </p:sp>
    </p:spTree>
    <p:extLst>
      <p:ext uri="{BB962C8B-B14F-4D97-AF65-F5344CB8AC3E}">
        <p14:creationId xmlns:p14="http://schemas.microsoft.com/office/powerpoint/2010/main" val="315710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48B2F6FE-2CF0-7F44-B7C7-65EE2B418183}"/>
              </a:ext>
            </a:extLst>
          </p:cNvPr>
          <p:cNvSpPr>
            <a:spLocks noGrp="1"/>
          </p:cNvSpPr>
          <p:nvPr>
            <p:ph type="title"/>
          </p:nvPr>
        </p:nvSpPr>
        <p:spPr/>
        <p:txBody>
          <a:bodyPr/>
          <a:lstStyle/>
          <a:p>
            <a:r>
              <a:rPr lang="en-US"/>
              <a:t>Support and Training</a:t>
            </a:r>
          </a:p>
        </p:txBody>
      </p:sp>
      <p:sp>
        <p:nvSpPr>
          <p:cNvPr id="18" name="Footer Placeholder 17">
            <a:extLst>
              <a:ext uri="{FF2B5EF4-FFF2-40B4-BE49-F238E27FC236}">
                <a16:creationId xmlns:a16="http://schemas.microsoft.com/office/drawing/2014/main" id="{3C4058BD-8FE5-6A94-927D-47A49DA1E8B0}"/>
              </a:ext>
            </a:extLst>
          </p:cNvPr>
          <p:cNvSpPr>
            <a:spLocks noGrp="1"/>
          </p:cNvSpPr>
          <p:nvPr>
            <p:ph type="ftr" sz="quarter" idx="62"/>
          </p:nvPr>
        </p:nvSpPr>
        <p:spPr>
          <a:xfrm>
            <a:off x="649732" y="5824220"/>
            <a:ext cx="4114800" cy="365125"/>
          </a:xfrm>
        </p:spPr>
        <p:txBody>
          <a:bodyPr/>
          <a:lstStyle/>
          <a:p>
            <a:r>
              <a:rPr lang="en-US" err="1"/>
              <a:t>CollabNest</a:t>
            </a:r>
            <a:r>
              <a:rPr lang="en-US"/>
              <a:t>- Flying </a:t>
            </a:r>
            <a:r>
              <a:rPr lang="en-US" err="1"/>
              <a:t>Collaborately</a:t>
            </a:r>
            <a:endParaRPr lang="en-US" noProof="0" err="1"/>
          </a:p>
        </p:txBody>
      </p:sp>
      <p:sp>
        <p:nvSpPr>
          <p:cNvPr id="46" name="Hexagon 45">
            <a:extLst>
              <a:ext uri="{FF2B5EF4-FFF2-40B4-BE49-F238E27FC236}">
                <a16:creationId xmlns:a16="http://schemas.microsoft.com/office/drawing/2014/main" id="{FC696AE9-000C-D94B-F961-06FED73C250E}"/>
              </a:ext>
            </a:extLst>
          </p:cNvPr>
          <p:cNvSpPr/>
          <p:nvPr/>
        </p:nvSpPr>
        <p:spPr>
          <a:xfrm rot="16200000">
            <a:off x="1955799" y="2133600"/>
            <a:ext cx="1879600" cy="16891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a:extLst>
              <a:ext uri="{FF2B5EF4-FFF2-40B4-BE49-F238E27FC236}">
                <a16:creationId xmlns:a16="http://schemas.microsoft.com/office/drawing/2014/main" id="{7057C703-7DF0-98B6-B653-A3898E3858D0}"/>
              </a:ext>
            </a:extLst>
          </p:cNvPr>
          <p:cNvSpPr/>
          <p:nvPr/>
        </p:nvSpPr>
        <p:spPr>
          <a:xfrm rot="16200000">
            <a:off x="8280398" y="2133600"/>
            <a:ext cx="1879600" cy="16891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a:extLst>
              <a:ext uri="{FF2B5EF4-FFF2-40B4-BE49-F238E27FC236}">
                <a16:creationId xmlns:a16="http://schemas.microsoft.com/office/drawing/2014/main" id="{59D34820-60AD-EB46-EF17-1DF83BBA66AB}"/>
              </a:ext>
            </a:extLst>
          </p:cNvPr>
          <p:cNvSpPr/>
          <p:nvPr/>
        </p:nvSpPr>
        <p:spPr>
          <a:xfrm rot="16200000">
            <a:off x="6146798" y="2120900"/>
            <a:ext cx="1879600" cy="16891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a:extLst>
              <a:ext uri="{FF2B5EF4-FFF2-40B4-BE49-F238E27FC236}">
                <a16:creationId xmlns:a16="http://schemas.microsoft.com/office/drawing/2014/main" id="{DCA8F287-2316-4B00-8DFF-09FE7538E9DD}"/>
              </a:ext>
            </a:extLst>
          </p:cNvPr>
          <p:cNvSpPr/>
          <p:nvPr/>
        </p:nvSpPr>
        <p:spPr>
          <a:xfrm rot="16200000">
            <a:off x="4038598" y="2133600"/>
            <a:ext cx="1879600" cy="1689100"/>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8998E1-639A-010C-7CB5-A9D57C12E6F6}"/>
              </a:ext>
            </a:extLst>
          </p:cNvPr>
          <p:cNvSpPr txBox="1"/>
          <p:nvPr/>
        </p:nvSpPr>
        <p:spPr>
          <a:xfrm>
            <a:off x="2324100" y="2654300"/>
            <a:ext cx="1244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24/7 services</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53" name="TextBox 52">
            <a:extLst>
              <a:ext uri="{FF2B5EF4-FFF2-40B4-BE49-F238E27FC236}">
                <a16:creationId xmlns:a16="http://schemas.microsoft.com/office/drawing/2014/main" id="{CE54AE3F-8662-5A34-5C52-F4FAE05641D7}"/>
              </a:ext>
            </a:extLst>
          </p:cNvPr>
          <p:cNvSpPr txBox="1"/>
          <p:nvPr/>
        </p:nvSpPr>
        <p:spPr>
          <a:xfrm>
            <a:off x="4330700" y="2514600"/>
            <a:ext cx="15367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Tailored Training Programs</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54" name="TextBox 53">
            <a:extLst>
              <a:ext uri="{FF2B5EF4-FFF2-40B4-BE49-F238E27FC236}">
                <a16:creationId xmlns:a16="http://schemas.microsoft.com/office/drawing/2014/main" id="{F82D8AF8-3EC3-3565-A2E2-0243D8E3FCCC}"/>
              </a:ext>
            </a:extLst>
          </p:cNvPr>
          <p:cNvSpPr txBox="1"/>
          <p:nvPr/>
        </p:nvSpPr>
        <p:spPr>
          <a:xfrm>
            <a:off x="6527800" y="2552700"/>
            <a:ext cx="1206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Regular Updates</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56" name="TextBox 55">
            <a:extLst>
              <a:ext uri="{FF2B5EF4-FFF2-40B4-BE49-F238E27FC236}">
                <a16:creationId xmlns:a16="http://schemas.microsoft.com/office/drawing/2014/main" id="{76578061-46F8-00ED-C2B7-931DFD1014BC}"/>
              </a:ext>
            </a:extLst>
          </p:cNvPr>
          <p:cNvSpPr txBox="1"/>
          <p:nvPr/>
        </p:nvSpPr>
        <p:spPr>
          <a:xfrm>
            <a:off x="8470900" y="2552700"/>
            <a:ext cx="1638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Community Engagement</a:t>
            </a:r>
            <a:endParaRPr lang="en-US" sz="18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997378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1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77570E-71D6-4005-B631-1B00A1197B6E}">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DB3C62-858A-4A01-AFEF-21E0BB8CE26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   Collabnest –Flying collaborately</vt:lpstr>
      <vt:lpstr>Agendas</vt:lpstr>
      <vt:lpstr>Introduction</vt:lpstr>
      <vt:lpstr>PowerPoint Presentation</vt:lpstr>
      <vt:lpstr>                   Meet CollabNest</vt:lpstr>
      <vt:lpstr>PowerPoint Presentation</vt:lpstr>
      <vt:lpstr>Why CollabNest Over others?</vt:lpstr>
      <vt:lpstr>PowerPoint Presentation</vt:lpstr>
      <vt:lpstr>Support and Training</vt:lpstr>
      <vt:lpstr>Diagrams and figures</vt:lpstr>
      <vt:lpstr>Diagrams and figures</vt:lpstr>
      <vt:lpstr>Conclusions  </vt:lpstr>
      <vt:lpstr>       Q &amp; A </vt:lpstr>
      <vt:lpstr>Thank you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72</cp:revision>
  <dcterms:created xsi:type="dcterms:W3CDTF">2023-09-29T02:43:05Z</dcterms:created>
  <dcterms:modified xsi:type="dcterms:W3CDTF">2023-09-30T15:46:33Z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