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61" r:id="rId2"/>
    <p:sldId id="292" r:id="rId3"/>
    <p:sldId id="277" r:id="rId4"/>
    <p:sldId id="291" r:id="rId5"/>
    <p:sldId id="293" r:id="rId6"/>
    <p:sldId id="310" r:id="rId7"/>
    <p:sldId id="279" r:id="rId8"/>
    <p:sldId id="311" r:id="rId9"/>
    <p:sldId id="281" r:id="rId10"/>
    <p:sldId id="294" r:id="rId11"/>
    <p:sldId id="295" r:id="rId12"/>
    <p:sldId id="296" r:id="rId13"/>
    <p:sldId id="312" r:id="rId14"/>
    <p:sldId id="298" r:id="rId15"/>
    <p:sldId id="299" r:id="rId16"/>
    <p:sldId id="300" r:id="rId17"/>
    <p:sldId id="301" r:id="rId18"/>
    <p:sldId id="313" r:id="rId19"/>
    <p:sldId id="305" r:id="rId20"/>
    <p:sldId id="317" r:id="rId21"/>
    <p:sldId id="316" r:id="rId22"/>
    <p:sldId id="315" r:id="rId23"/>
    <p:sldId id="320" r:id="rId24"/>
    <p:sldId id="319" r:id="rId25"/>
    <p:sldId id="318" r:id="rId26"/>
    <p:sldId id="307" r:id="rId27"/>
    <p:sldId id="306" r:id="rId28"/>
    <p:sldId id="308"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autoAdjust="0"/>
    <p:restoredTop sz="94590" autoAdjust="0"/>
  </p:normalViewPr>
  <p:slideViewPr>
    <p:cSldViewPr>
      <p:cViewPr varScale="1">
        <p:scale>
          <a:sx n="82" d="100"/>
          <a:sy n="82" d="100"/>
        </p:scale>
        <p:origin x="10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13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13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13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13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13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apablemachine.com/" TargetMode="External"/><Relationship Id="rId2" Type="http://schemas.openxmlformats.org/officeDocument/2006/relationships/hyperlink" Target="https://developer.mozilla.org/en-US/docs/Learn/Server-side/Django/Introduction" TargetMode="External"/><Relationship Id="rId1" Type="http://schemas.openxmlformats.org/officeDocument/2006/relationships/slideLayout" Target="../slideLayouts/slideLayout2.xml"/><Relationship Id="rId6" Type="http://schemas.openxmlformats.org/officeDocument/2006/relationships/hyperlink" Target="https://www.globenewswire.com/news-release/2021/11/25/2340991/28124/en/India-Car-Rental-Market-Report-2021-Market-is-Projected-to-Grow-at-a-CAGR-of-9-83-to-Reach-2-030-Billion-by-2026-from-1-053-Billion-in-2019.html" TargetMode="External"/><Relationship Id="rId5" Type="http://schemas.openxmlformats.org/officeDocument/2006/relationships/hyperlink" Target="https://stfalcon.com/en/blog/post/car-rent-website-development" TargetMode="External"/><Relationship Id="rId4" Type="http://schemas.openxmlformats.org/officeDocument/2006/relationships/hyperlink" Target="https://www.w3schools.com/django/index.php"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PtQiiknWUcI" TargetMode="External"/><Relationship Id="rId2" Type="http://schemas.openxmlformats.org/officeDocument/2006/relationships/hyperlink" Target="https://www.forbes.com/advisor/travel-rewards/car-rental-prices-are-up-what-are-the-alternatives/" TargetMode="External"/><Relationship Id="rId1" Type="http://schemas.openxmlformats.org/officeDocument/2006/relationships/slideLayout" Target="../slideLayouts/slideLayout2.xml"/><Relationship Id="rId4" Type="http://schemas.openxmlformats.org/officeDocument/2006/relationships/hyperlink" Target="https://www.educba.com/django-architect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2286000"/>
            <a:ext cx="8229600" cy="3840163"/>
          </a:xfrm>
        </p:spPr>
        <p:txBody>
          <a:bodyPr/>
          <a:lstStyle/>
          <a:p>
            <a:pPr>
              <a:buNone/>
            </a:pPr>
            <a:r>
              <a:rPr lang="en-US" dirty="0"/>
              <a:t> </a:t>
            </a:r>
          </a:p>
        </p:txBody>
      </p:sp>
      <p:sp>
        <p:nvSpPr>
          <p:cNvPr id="4" name="Date Placeholder 3"/>
          <p:cNvSpPr>
            <a:spLocks noGrp="1"/>
          </p:cNvSpPr>
          <p:nvPr>
            <p:ph type="dt" sz="half" idx="10"/>
          </p:nvPr>
        </p:nvSpPr>
        <p:spPr>
          <a:xfrm>
            <a:off x="304800" y="6234112"/>
            <a:ext cx="2133600" cy="609600"/>
          </a:xfrm>
        </p:spPr>
        <p:txBody>
          <a:bodyPr/>
          <a:lstStyle/>
          <a:p>
            <a:fld id="{A2414E9F-A237-4082-B37B-D926ADB268EE}" type="datetime3">
              <a:rPr lang="en-US" sz="1600" smtClean="0"/>
              <a:pPr/>
              <a:t>13 April 2022</a:t>
            </a:fld>
            <a:endParaRPr lang="en-US" sz="1600" b="1" dirty="0">
              <a:solidFill>
                <a:schemeClr val="tx1"/>
              </a:solidFill>
            </a:endParaRPr>
          </a:p>
        </p:txBody>
      </p:sp>
      <p:sp>
        <p:nvSpPr>
          <p:cNvPr id="6" name="Slide Number Placeholder 5"/>
          <p:cNvSpPr>
            <a:spLocks noGrp="1"/>
          </p:cNvSpPr>
          <p:nvPr>
            <p:ph type="sldNum" sz="quarter" idx="12"/>
          </p:nvPr>
        </p:nvSpPr>
        <p:spPr>
          <a:xfrm>
            <a:off x="7315200" y="6356351"/>
            <a:ext cx="1371600" cy="273050"/>
          </a:xfrm>
        </p:spPr>
        <p:txBody>
          <a:bodyPr/>
          <a:lstStyle/>
          <a:p>
            <a:fld id="{C0EC1BDC-9B67-430D-970A-E36C75175141}" type="slidenum">
              <a:rPr lang="en-US" sz="1600" smtClean="0"/>
              <a:pPr/>
              <a:t>1</a:t>
            </a:fld>
            <a:endParaRPr lang="en-US" sz="1600" dirty="0"/>
          </a:p>
        </p:txBody>
      </p:sp>
      <p:sp>
        <p:nvSpPr>
          <p:cNvPr id="8" name="Rectangle 7"/>
          <p:cNvSpPr/>
          <p:nvPr/>
        </p:nvSpPr>
        <p:spPr>
          <a:xfrm>
            <a:off x="1043520" y="3665721"/>
            <a:ext cx="7056960" cy="2049279"/>
          </a:xfrm>
          <a:prstGeom prst="rect">
            <a:avLst/>
          </a:prstGeom>
        </p:spPr>
        <p:txBody>
          <a:bodyPr wrap="square">
            <a:spAutoFit/>
          </a:bodyPr>
          <a:lstStyle/>
          <a:p>
            <a:pPr>
              <a:lnSpc>
                <a:spcPct val="250000"/>
              </a:lnSpc>
            </a:pPr>
            <a:r>
              <a:rPr lang="en-US" b="1" dirty="0">
                <a:latin typeface="Arial" pitchFamily="34" charset="0"/>
                <a:cs typeface="Arial" pitchFamily="34" charset="0"/>
              </a:rPr>
              <a:t>Project Supervisor :</a:t>
            </a:r>
            <a:r>
              <a:rPr lang="en-US" dirty="0">
                <a:latin typeface="Arial" pitchFamily="34" charset="0"/>
                <a:cs typeface="Arial" pitchFamily="34" charset="0"/>
              </a:rPr>
              <a:t> Dr. Sankari M.</a:t>
            </a:r>
          </a:p>
          <a:p>
            <a:pPr>
              <a:lnSpc>
                <a:spcPct val="250000"/>
              </a:lnSpc>
            </a:pPr>
            <a:r>
              <a:rPr lang="en-US" b="1" dirty="0">
                <a:latin typeface="Arial" pitchFamily="34" charset="0"/>
                <a:cs typeface="Arial" pitchFamily="34" charset="0"/>
              </a:rPr>
              <a:t>Name of the Student</a:t>
            </a:r>
            <a:r>
              <a:rPr lang="en-US" dirty="0">
                <a:latin typeface="Arial" pitchFamily="34" charset="0"/>
                <a:cs typeface="Arial" pitchFamily="34" charset="0"/>
              </a:rPr>
              <a:t> : Rakshith R.</a:t>
            </a:r>
          </a:p>
          <a:p>
            <a:pPr>
              <a:lnSpc>
                <a:spcPct val="250000"/>
              </a:lnSpc>
            </a:pPr>
            <a:r>
              <a:rPr lang="en-US" b="1" dirty="0">
                <a:latin typeface="Arial" pitchFamily="34" charset="0"/>
                <a:cs typeface="Arial" pitchFamily="34" charset="0"/>
              </a:rPr>
              <a:t>Register Number </a:t>
            </a:r>
            <a:r>
              <a:rPr lang="en-US" dirty="0">
                <a:latin typeface="Arial" pitchFamily="34" charset="0"/>
                <a:cs typeface="Arial" pitchFamily="34" charset="0"/>
              </a:rPr>
              <a:t>: 39110832</a:t>
            </a:r>
          </a:p>
        </p:txBody>
      </p:sp>
      <p:pic>
        <p:nvPicPr>
          <p:cNvPr id="9" name="Picture 8" descr="new letter head July30_2020.png"/>
          <p:cNvPicPr/>
          <p:nvPr/>
        </p:nvPicPr>
        <p:blipFill>
          <a:blip r:embed="rId2" cstate="print"/>
          <a:stretch>
            <a:fillRect/>
          </a:stretch>
        </p:blipFill>
        <p:spPr>
          <a:xfrm>
            <a:off x="0" y="0"/>
            <a:ext cx="9144000" cy="2209800"/>
          </a:xfrm>
          <a:prstGeom prst="rect">
            <a:avLst/>
          </a:prstGeom>
        </p:spPr>
      </p:pic>
      <p:sp>
        <p:nvSpPr>
          <p:cNvPr id="11" name="TextBox 10">
            <a:extLst>
              <a:ext uri="{FF2B5EF4-FFF2-40B4-BE49-F238E27FC236}">
                <a16:creationId xmlns:a16="http://schemas.microsoft.com/office/drawing/2014/main" id="{EF4E613D-D668-4F3D-B3C9-F0154BA18C61}"/>
              </a:ext>
            </a:extLst>
          </p:cNvPr>
          <p:cNvSpPr txBox="1"/>
          <p:nvPr/>
        </p:nvSpPr>
        <p:spPr>
          <a:xfrm>
            <a:off x="1257300" y="2726134"/>
            <a:ext cx="662940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RentIt – An online car rental platform</a:t>
            </a: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205C1BDC-DEF2-43D1-8714-504691909D9A}"/>
              </a:ext>
            </a:extLst>
          </p:cNvPr>
          <p:cNvSpPr txBox="1"/>
          <p:nvPr/>
        </p:nvSpPr>
        <p:spPr>
          <a:xfrm>
            <a:off x="3696516" y="6366447"/>
            <a:ext cx="1999842" cy="338554"/>
          </a:xfrm>
          <a:prstGeom prst="rect">
            <a:avLst/>
          </a:prstGeom>
          <a:noFill/>
        </p:spPr>
        <p:txBody>
          <a:bodyPr wrap="square">
            <a:spAutoFit/>
          </a:bodyPr>
          <a:lstStyle/>
          <a:p>
            <a:r>
              <a:rPr lang="en-US" sz="1600" dirty="0">
                <a:solidFill>
                  <a:schemeClr val="bg1">
                    <a:lumMod val="50000"/>
                  </a:schemeClr>
                </a:solidFill>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0614-FC99-49AA-9738-3909C66CDE71}"/>
              </a:ext>
            </a:extLst>
          </p:cNvPr>
          <p:cNvSpPr>
            <a:spLocks noGrp="1"/>
          </p:cNvSpPr>
          <p:nvPr>
            <p:ph type="title"/>
          </p:nvPr>
        </p:nvSpPr>
        <p:spPr>
          <a:xfrm>
            <a:off x="304800" y="228600"/>
            <a:ext cx="8610600" cy="929326"/>
          </a:xfrm>
        </p:spPr>
        <p:txBody>
          <a:bodyPr/>
          <a:lstStyle/>
          <a:p>
            <a:r>
              <a:rPr lang="en-IN" dirty="0">
                <a:solidFill>
                  <a:srgbClr val="C00000"/>
                </a:solidFill>
              </a:rPr>
              <a:t>Modules</a:t>
            </a:r>
          </a:p>
        </p:txBody>
      </p:sp>
      <p:sp>
        <p:nvSpPr>
          <p:cNvPr id="3" name="Content Placeholder 2">
            <a:extLst>
              <a:ext uri="{FF2B5EF4-FFF2-40B4-BE49-F238E27FC236}">
                <a16:creationId xmlns:a16="http://schemas.microsoft.com/office/drawing/2014/main" id="{927E0612-769F-4378-BD3A-1B59B8A0F267}"/>
              </a:ext>
            </a:extLst>
          </p:cNvPr>
          <p:cNvSpPr>
            <a:spLocks noGrp="1"/>
          </p:cNvSpPr>
          <p:nvPr>
            <p:ph idx="1"/>
          </p:nvPr>
        </p:nvSpPr>
        <p:spPr/>
        <p:txBody>
          <a:bodyPr/>
          <a:lstStyle/>
          <a:p>
            <a:pPr>
              <a:lnSpc>
                <a:spcPct val="200000"/>
              </a:lnSpc>
              <a:buFont typeface="Wingdings" panose="05000000000000000000" pitchFamily="2" charset="2"/>
              <a:buChar char="Ø"/>
            </a:pPr>
            <a:r>
              <a:rPr lang="en-IN" sz="2800" dirty="0"/>
              <a:t>System Requirements</a:t>
            </a:r>
          </a:p>
          <a:p>
            <a:pPr>
              <a:lnSpc>
                <a:spcPct val="200000"/>
              </a:lnSpc>
              <a:buFont typeface="Wingdings" panose="05000000000000000000" pitchFamily="2" charset="2"/>
              <a:buChar char="Ø"/>
            </a:pPr>
            <a:r>
              <a:rPr lang="en-IN" sz="2800" dirty="0"/>
              <a:t>Software  Requirements</a:t>
            </a:r>
          </a:p>
          <a:p>
            <a:pPr>
              <a:lnSpc>
                <a:spcPct val="200000"/>
              </a:lnSpc>
              <a:buFont typeface="Wingdings" panose="05000000000000000000" pitchFamily="2" charset="2"/>
              <a:buChar char="Ø"/>
            </a:pPr>
            <a:r>
              <a:rPr lang="en-US" sz="2800" dirty="0">
                <a:effectLst/>
                <a:latin typeface="Calibri" panose="020F0502020204030204" pitchFamily="34" charset="0"/>
                <a:ea typeface="Symbol" panose="05050102010706020507" pitchFamily="18" charset="2"/>
              </a:rPr>
              <a:t>Methodology</a:t>
            </a:r>
            <a:endParaRPr lang="en-IN" sz="2800" dirty="0"/>
          </a:p>
          <a:p>
            <a:pPr>
              <a:lnSpc>
                <a:spcPct val="200000"/>
              </a:lnSpc>
              <a:buFont typeface="Wingdings" panose="05000000000000000000" pitchFamily="2" charset="2"/>
              <a:buChar char="Ø"/>
            </a:pPr>
            <a:r>
              <a:rPr lang="en-US" sz="2800" dirty="0">
                <a:latin typeface="Arial" pitchFamily="34" charset="0"/>
                <a:cs typeface="Arial" pitchFamily="34" charset="0"/>
              </a:rPr>
              <a:t>Results and Discussion</a:t>
            </a:r>
          </a:p>
        </p:txBody>
      </p:sp>
      <p:sp>
        <p:nvSpPr>
          <p:cNvPr id="4" name="Date Placeholder 3">
            <a:extLst>
              <a:ext uri="{FF2B5EF4-FFF2-40B4-BE49-F238E27FC236}">
                <a16:creationId xmlns:a16="http://schemas.microsoft.com/office/drawing/2014/main" id="{1F216457-1ACE-4538-9624-774346C93045}"/>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35080C0C-24EE-42A1-95EA-5884A670DAD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C1584C4-04A5-4CEE-96F7-D4AA0BD37219}"/>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384483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7A5C-17D6-422C-B973-0EBFFE3E900F}"/>
              </a:ext>
            </a:extLst>
          </p:cNvPr>
          <p:cNvSpPr>
            <a:spLocks noGrp="1"/>
          </p:cNvSpPr>
          <p:nvPr>
            <p:ph type="title"/>
          </p:nvPr>
        </p:nvSpPr>
        <p:spPr>
          <a:xfrm>
            <a:off x="304800" y="156520"/>
            <a:ext cx="8610600" cy="1062680"/>
          </a:xfrm>
        </p:spPr>
        <p:txBody>
          <a:bodyPr>
            <a:normAutofit/>
          </a:bodyPr>
          <a:lstStyle/>
          <a:p>
            <a:r>
              <a:rPr lang="en-IN" sz="4400" dirty="0">
                <a:solidFill>
                  <a:srgbClr val="C00000"/>
                </a:solidFill>
              </a:rPr>
              <a:t>System Requirements</a:t>
            </a:r>
            <a:endParaRPr lang="en-IN" dirty="0"/>
          </a:p>
        </p:txBody>
      </p:sp>
      <p:graphicFrame>
        <p:nvGraphicFramePr>
          <p:cNvPr id="7" name="Content Placeholder 6">
            <a:extLst>
              <a:ext uri="{FF2B5EF4-FFF2-40B4-BE49-F238E27FC236}">
                <a16:creationId xmlns:a16="http://schemas.microsoft.com/office/drawing/2014/main" id="{5C2AF433-5CB9-4B8E-8F6E-E83BFABBDC75}"/>
              </a:ext>
            </a:extLst>
          </p:cNvPr>
          <p:cNvGraphicFramePr>
            <a:graphicFrameLocks noGrp="1"/>
          </p:cNvGraphicFramePr>
          <p:nvPr>
            <p:ph idx="1"/>
            <p:extLst>
              <p:ext uri="{D42A27DB-BD31-4B8C-83A1-F6EECF244321}">
                <p14:modId xmlns:p14="http://schemas.microsoft.com/office/powerpoint/2010/main" val="1839887106"/>
              </p:ext>
            </p:extLst>
          </p:nvPr>
        </p:nvGraphicFramePr>
        <p:xfrm>
          <a:off x="803988" y="1600200"/>
          <a:ext cx="7536024" cy="4154790"/>
        </p:xfrm>
        <a:graphic>
          <a:graphicData uri="http://schemas.openxmlformats.org/drawingml/2006/table">
            <a:tbl>
              <a:tblPr firstRow="1" firstCol="1" bandRow="1">
                <a:tableStyleId>{5C22544A-7EE6-4342-B048-85BDC9FD1C3A}</a:tableStyleId>
              </a:tblPr>
              <a:tblGrid>
                <a:gridCol w="2049785">
                  <a:extLst>
                    <a:ext uri="{9D8B030D-6E8A-4147-A177-3AD203B41FA5}">
                      <a16:colId xmlns:a16="http://schemas.microsoft.com/office/drawing/2014/main" val="2820592087"/>
                    </a:ext>
                  </a:extLst>
                </a:gridCol>
                <a:gridCol w="5486239">
                  <a:extLst>
                    <a:ext uri="{9D8B030D-6E8A-4147-A177-3AD203B41FA5}">
                      <a16:colId xmlns:a16="http://schemas.microsoft.com/office/drawing/2014/main" val="640062413"/>
                    </a:ext>
                  </a:extLst>
                </a:gridCol>
              </a:tblGrid>
              <a:tr h="675582">
                <a:tc>
                  <a:txBody>
                    <a:bodyPr/>
                    <a:lstStyle/>
                    <a:p>
                      <a:pPr marL="424815" marR="179705">
                        <a:lnSpc>
                          <a:spcPts val="1370"/>
                        </a:lnSpc>
                        <a:spcAft>
                          <a:spcPts val="0"/>
                        </a:spcAft>
                      </a:pPr>
                      <a:endParaRPr lang="en-US" sz="1600" dirty="0">
                        <a:effectLst/>
                      </a:endParaRPr>
                    </a:p>
                    <a:p>
                      <a:pPr marL="424815" marR="179705">
                        <a:lnSpc>
                          <a:spcPts val="1370"/>
                        </a:lnSpc>
                        <a:spcAft>
                          <a:spcPts val="0"/>
                        </a:spcAft>
                      </a:pPr>
                      <a:r>
                        <a:rPr lang="en-US" sz="1600" dirty="0">
                          <a:effectLst/>
                        </a:rPr>
                        <a:t>Processor</a:t>
                      </a:r>
                      <a:endParaRPr lang="en-IN" sz="1600" dirty="0">
                        <a:effectLst/>
                        <a:latin typeface="Calibri" panose="020F0502020204030204" pitchFamily="34" charset="0"/>
                        <a:ea typeface="Calibri" panose="020F0502020204030204" pitchFamily="34" charset="0"/>
                      </a:endParaRPr>
                    </a:p>
                  </a:txBody>
                  <a:tcPr marL="0" marR="0" marT="0" marB="0" anchor="ctr"/>
                </a:tc>
                <a:tc>
                  <a:txBody>
                    <a:bodyPr/>
                    <a:lstStyle/>
                    <a:p>
                      <a:pPr marL="424815" marR="179705">
                        <a:lnSpc>
                          <a:spcPts val="1370"/>
                        </a:lnSpc>
                        <a:spcAft>
                          <a:spcPts val="0"/>
                        </a:spcAft>
                      </a:pPr>
                      <a:endParaRPr lang="en-US" sz="1600" b="0" dirty="0">
                        <a:solidFill>
                          <a:schemeClr val="tx1">
                            <a:lumMod val="85000"/>
                            <a:lumOff val="15000"/>
                          </a:schemeClr>
                        </a:solidFill>
                        <a:effectLst/>
                      </a:endParaRPr>
                    </a:p>
                    <a:p>
                      <a:pPr marL="424815" marR="179705">
                        <a:lnSpc>
                          <a:spcPts val="1370"/>
                        </a:lnSpc>
                        <a:spcAft>
                          <a:spcPts val="0"/>
                        </a:spcAft>
                      </a:pPr>
                      <a:r>
                        <a:rPr lang="en-US" sz="1600" b="0" dirty="0">
                          <a:solidFill>
                            <a:schemeClr val="tx1">
                              <a:lumMod val="85000"/>
                              <a:lumOff val="15000"/>
                            </a:schemeClr>
                          </a:solidFill>
                          <a:effectLst/>
                        </a:rPr>
                        <a:t>Intel Pentium 233Ghz or better performance</a:t>
                      </a:r>
                      <a:endParaRPr lang="en-IN" sz="1600" b="0" dirty="0">
                        <a:solidFill>
                          <a:schemeClr val="tx1">
                            <a:lumMod val="85000"/>
                            <a:lumOff val="15000"/>
                          </a:schemeClr>
                        </a:solidFill>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3848394095"/>
                  </a:ext>
                </a:extLst>
              </a:tr>
              <a:tr h="872615">
                <a:tc>
                  <a:txBody>
                    <a:bodyPr/>
                    <a:lstStyle/>
                    <a:p>
                      <a:pPr marL="424815" marR="179705">
                        <a:lnSpc>
                          <a:spcPts val="1365"/>
                        </a:lnSpc>
                        <a:spcAft>
                          <a:spcPts val="0"/>
                        </a:spcAft>
                      </a:pPr>
                      <a:endParaRPr lang="en-US" sz="1600" dirty="0">
                        <a:effectLst/>
                      </a:endParaRPr>
                    </a:p>
                    <a:p>
                      <a:pPr marL="424815" marR="179705">
                        <a:lnSpc>
                          <a:spcPts val="1365"/>
                        </a:lnSpc>
                        <a:spcAft>
                          <a:spcPts val="0"/>
                        </a:spcAft>
                      </a:pPr>
                      <a:r>
                        <a:rPr lang="en-US" sz="1600" dirty="0">
                          <a:effectLst/>
                        </a:rPr>
                        <a:t>Operating System</a:t>
                      </a:r>
                      <a:endParaRPr lang="en-IN" sz="1600" dirty="0">
                        <a:effectLst/>
                        <a:latin typeface="Calibri" panose="020F0502020204030204" pitchFamily="34" charset="0"/>
                        <a:ea typeface="Calibri" panose="020F0502020204030204" pitchFamily="34" charset="0"/>
                      </a:endParaRPr>
                    </a:p>
                  </a:txBody>
                  <a:tcPr marL="0" marR="0" marT="0" marB="0" anchor="ctr"/>
                </a:tc>
                <a:tc>
                  <a:txBody>
                    <a:bodyPr/>
                    <a:lstStyle/>
                    <a:p>
                      <a:pPr marL="424815" marR="179705">
                        <a:lnSpc>
                          <a:spcPts val="1365"/>
                        </a:lnSpc>
                        <a:spcAft>
                          <a:spcPts val="0"/>
                        </a:spcAft>
                      </a:pPr>
                      <a:r>
                        <a:rPr lang="en-US" sz="1600" dirty="0">
                          <a:effectLst/>
                        </a:rPr>
                        <a:t>Window 7 or more</a:t>
                      </a:r>
                      <a:endParaRPr lang="en-IN" sz="16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3858357662"/>
                  </a:ext>
                </a:extLst>
              </a:tr>
              <a:tr h="698841">
                <a:tc>
                  <a:txBody>
                    <a:bodyPr/>
                    <a:lstStyle/>
                    <a:p>
                      <a:pPr marL="424815" marR="179705">
                        <a:lnSpc>
                          <a:spcPts val="1365"/>
                        </a:lnSpc>
                        <a:spcAft>
                          <a:spcPts val="0"/>
                        </a:spcAft>
                      </a:pPr>
                      <a:endParaRPr lang="en-US" sz="1600" dirty="0">
                        <a:effectLst/>
                      </a:endParaRPr>
                    </a:p>
                    <a:p>
                      <a:pPr marL="424815" marR="179705">
                        <a:lnSpc>
                          <a:spcPts val="1365"/>
                        </a:lnSpc>
                        <a:spcAft>
                          <a:spcPts val="0"/>
                        </a:spcAft>
                      </a:pPr>
                      <a:r>
                        <a:rPr lang="en-US" sz="1600" dirty="0">
                          <a:effectLst/>
                        </a:rPr>
                        <a:t>Memory</a:t>
                      </a:r>
                      <a:endParaRPr lang="en-IN" sz="1600" dirty="0">
                        <a:effectLst/>
                        <a:latin typeface="Calibri" panose="020F0502020204030204" pitchFamily="34" charset="0"/>
                        <a:ea typeface="Calibri" panose="020F0502020204030204" pitchFamily="34" charset="0"/>
                      </a:endParaRPr>
                    </a:p>
                  </a:txBody>
                  <a:tcPr marL="0" marR="0" marT="0" marB="0" anchor="ctr"/>
                </a:tc>
                <a:tc>
                  <a:txBody>
                    <a:bodyPr/>
                    <a:lstStyle/>
                    <a:p>
                      <a:pPr marL="424815" marR="179705">
                        <a:lnSpc>
                          <a:spcPts val="1365"/>
                        </a:lnSpc>
                        <a:spcAft>
                          <a:spcPts val="0"/>
                        </a:spcAft>
                      </a:pPr>
                      <a:endParaRPr lang="en-US" sz="1600" dirty="0">
                        <a:effectLst/>
                      </a:endParaRPr>
                    </a:p>
                    <a:p>
                      <a:pPr marL="424815" marR="179705">
                        <a:lnSpc>
                          <a:spcPts val="1365"/>
                        </a:lnSpc>
                        <a:spcAft>
                          <a:spcPts val="0"/>
                        </a:spcAft>
                      </a:pPr>
                      <a:r>
                        <a:rPr lang="en-US" sz="1600" dirty="0">
                          <a:effectLst/>
                        </a:rPr>
                        <a:t>Minimum  4GB RAM</a:t>
                      </a:r>
                      <a:endParaRPr lang="en-IN" sz="16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253258303"/>
                  </a:ext>
                </a:extLst>
              </a:tr>
              <a:tr h="953876">
                <a:tc>
                  <a:txBody>
                    <a:bodyPr/>
                    <a:lstStyle/>
                    <a:p>
                      <a:pPr marL="424815" marR="179705">
                        <a:lnSpc>
                          <a:spcPts val="1370"/>
                        </a:lnSpc>
                        <a:spcAft>
                          <a:spcPts val="0"/>
                        </a:spcAft>
                      </a:pPr>
                      <a:endParaRPr lang="en-US" sz="1600" dirty="0">
                        <a:effectLst/>
                      </a:endParaRPr>
                    </a:p>
                    <a:p>
                      <a:pPr marL="424815" marR="179705">
                        <a:lnSpc>
                          <a:spcPts val="1370"/>
                        </a:lnSpc>
                        <a:spcAft>
                          <a:spcPts val="0"/>
                        </a:spcAft>
                      </a:pPr>
                      <a:r>
                        <a:rPr lang="en-US" sz="1600" dirty="0">
                          <a:effectLst/>
                        </a:rPr>
                        <a:t>Screen Resolution</a:t>
                      </a:r>
                      <a:endParaRPr lang="en-IN" sz="1600" dirty="0">
                        <a:effectLst/>
                        <a:latin typeface="Calibri" panose="020F0502020204030204" pitchFamily="34" charset="0"/>
                        <a:ea typeface="Calibri" panose="020F0502020204030204" pitchFamily="34" charset="0"/>
                      </a:endParaRPr>
                    </a:p>
                  </a:txBody>
                  <a:tcPr marL="0" marR="0" marT="0" marB="0" anchor="ctr"/>
                </a:tc>
                <a:tc>
                  <a:txBody>
                    <a:bodyPr/>
                    <a:lstStyle/>
                    <a:p>
                      <a:pPr marL="424815" marR="179705">
                        <a:lnSpc>
                          <a:spcPts val="1370"/>
                        </a:lnSpc>
                        <a:spcAft>
                          <a:spcPts val="0"/>
                        </a:spcAft>
                      </a:pPr>
                      <a:endParaRPr lang="en-US" sz="1600" dirty="0">
                        <a:effectLst/>
                      </a:endParaRPr>
                    </a:p>
                    <a:p>
                      <a:pPr marL="424815" marR="179705">
                        <a:lnSpc>
                          <a:spcPts val="1370"/>
                        </a:lnSpc>
                        <a:spcAft>
                          <a:spcPts val="0"/>
                        </a:spcAft>
                      </a:pPr>
                      <a:r>
                        <a:rPr lang="en-US" sz="1600" dirty="0">
                          <a:effectLst/>
                        </a:rPr>
                        <a:t>Monitor with screen resolution minimum 1024 x 768</a:t>
                      </a:r>
                      <a:endParaRPr lang="en-IN" sz="16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932280546"/>
                  </a:ext>
                </a:extLst>
              </a:tr>
              <a:tr h="953876">
                <a:tc>
                  <a:txBody>
                    <a:bodyPr/>
                    <a:lstStyle/>
                    <a:p>
                      <a:pPr marL="424815" marR="179705">
                        <a:lnSpc>
                          <a:spcPts val="1365"/>
                        </a:lnSpc>
                        <a:spcAft>
                          <a:spcPts val="0"/>
                        </a:spcAft>
                      </a:pPr>
                      <a:endParaRPr lang="en-US" sz="1600" dirty="0">
                        <a:effectLst/>
                      </a:endParaRPr>
                    </a:p>
                    <a:p>
                      <a:pPr marL="424815" marR="179705">
                        <a:lnSpc>
                          <a:spcPts val="1365"/>
                        </a:lnSpc>
                        <a:spcAft>
                          <a:spcPts val="0"/>
                        </a:spcAft>
                      </a:pPr>
                      <a:r>
                        <a:rPr lang="en-US" sz="1600" dirty="0">
                          <a:effectLst/>
                        </a:rPr>
                        <a:t>Hard disk Space</a:t>
                      </a:r>
                      <a:endParaRPr lang="en-IN" sz="1600" dirty="0">
                        <a:effectLst/>
                        <a:latin typeface="Calibri" panose="020F0502020204030204" pitchFamily="34" charset="0"/>
                        <a:ea typeface="Calibri" panose="020F0502020204030204" pitchFamily="34" charset="0"/>
                      </a:endParaRPr>
                    </a:p>
                  </a:txBody>
                  <a:tcPr marL="0" marR="0" marT="0" marB="0" anchor="ctr"/>
                </a:tc>
                <a:tc>
                  <a:txBody>
                    <a:bodyPr/>
                    <a:lstStyle/>
                    <a:p>
                      <a:pPr marL="424815" marR="179705">
                        <a:lnSpc>
                          <a:spcPts val="1365"/>
                        </a:lnSpc>
                        <a:spcAft>
                          <a:spcPts val="0"/>
                        </a:spcAft>
                      </a:pPr>
                      <a:endParaRPr lang="en-US" sz="1600" dirty="0">
                        <a:effectLst/>
                      </a:endParaRPr>
                    </a:p>
                    <a:p>
                      <a:pPr marL="424815" marR="179705">
                        <a:lnSpc>
                          <a:spcPts val="1365"/>
                        </a:lnSpc>
                        <a:spcAft>
                          <a:spcPts val="0"/>
                        </a:spcAft>
                      </a:pPr>
                      <a:r>
                        <a:rPr lang="en-US" sz="1600" dirty="0">
                          <a:effectLst/>
                        </a:rPr>
                        <a:t>Minimum 5GB to include database usage for future</a:t>
                      </a:r>
                      <a:endParaRPr lang="en-US" sz="16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832189203"/>
                  </a:ext>
                </a:extLst>
              </a:tr>
            </a:tbl>
          </a:graphicData>
        </a:graphic>
      </p:graphicFrame>
      <p:sp>
        <p:nvSpPr>
          <p:cNvPr id="4" name="Date Placeholder 3">
            <a:extLst>
              <a:ext uri="{FF2B5EF4-FFF2-40B4-BE49-F238E27FC236}">
                <a16:creationId xmlns:a16="http://schemas.microsoft.com/office/drawing/2014/main" id="{1E9824EB-6105-414C-A7A3-97FFAD244726}"/>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FE071A92-6A67-44D7-968E-8A179340D2D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8CCD3DD-A8A9-4976-AD08-A053F3BDD9B6}"/>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18168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F7DD-A183-43B7-BF9F-E861372D734A}"/>
              </a:ext>
            </a:extLst>
          </p:cNvPr>
          <p:cNvSpPr>
            <a:spLocks noGrp="1"/>
          </p:cNvSpPr>
          <p:nvPr>
            <p:ph type="title"/>
          </p:nvPr>
        </p:nvSpPr>
        <p:spPr>
          <a:xfrm>
            <a:off x="298940" y="228600"/>
            <a:ext cx="8229600" cy="914400"/>
          </a:xfrm>
        </p:spPr>
        <p:txBody>
          <a:bodyPr>
            <a:normAutofit/>
          </a:bodyPr>
          <a:lstStyle/>
          <a:p>
            <a:r>
              <a:rPr lang="en-IN" sz="4400" dirty="0">
                <a:solidFill>
                  <a:srgbClr val="C00000"/>
                </a:solidFill>
              </a:rPr>
              <a:t>Software Requirements</a:t>
            </a:r>
            <a:endParaRPr lang="en-IN" dirty="0"/>
          </a:p>
        </p:txBody>
      </p:sp>
      <p:sp>
        <p:nvSpPr>
          <p:cNvPr id="3" name="Content Placeholder 2">
            <a:extLst>
              <a:ext uri="{FF2B5EF4-FFF2-40B4-BE49-F238E27FC236}">
                <a16:creationId xmlns:a16="http://schemas.microsoft.com/office/drawing/2014/main" id="{6BB8602C-C1E2-44CD-ACC7-B058BE907B5B}"/>
              </a:ext>
            </a:extLst>
          </p:cNvPr>
          <p:cNvSpPr>
            <a:spLocks noGrp="1"/>
          </p:cNvSpPr>
          <p:nvPr>
            <p:ph idx="1"/>
          </p:nvPr>
        </p:nvSpPr>
        <p:spPr/>
        <p:txBody>
          <a:bodyPr>
            <a:normAutofit/>
          </a:bodyPr>
          <a:lstStyle/>
          <a:p>
            <a:r>
              <a:rPr lang="en-IN" sz="2400" dirty="0"/>
              <a:t>In this Project we will be using Python, Django and MySQL as the main components for building the project.</a:t>
            </a:r>
          </a:p>
          <a:p>
            <a:pPr marL="0" indent="0">
              <a:buNone/>
            </a:pPr>
            <a:endParaRPr lang="en-IN" sz="2400" dirty="0"/>
          </a:p>
          <a:p>
            <a:r>
              <a:rPr lang="en-IN" sz="2400" dirty="0"/>
              <a:t>Plugins like </a:t>
            </a:r>
            <a:r>
              <a:rPr lang="en-IN" sz="2400" dirty="0" err="1"/>
              <a:t>pytz</a:t>
            </a:r>
            <a:r>
              <a:rPr lang="en-IN" sz="2400" dirty="0"/>
              <a:t>, </a:t>
            </a:r>
            <a:r>
              <a:rPr lang="en-IN" sz="2400" dirty="0" err="1"/>
              <a:t>mysqlclient</a:t>
            </a:r>
            <a:r>
              <a:rPr lang="en-IN" sz="2400" dirty="0"/>
              <a:t>, </a:t>
            </a:r>
            <a:r>
              <a:rPr lang="en-IN" sz="2400" dirty="0" err="1"/>
              <a:t>sqlparse</a:t>
            </a:r>
            <a:r>
              <a:rPr lang="en-IN" sz="2400" dirty="0"/>
              <a:t>, </a:t>
            </a:r>
            <a:r>
              <a:rPr lang="en-IN" sz="2400" dirty="0" err="1"/>
              <a:t>asgiref</a:t>
            </a:r>
            <a:r>
              <a:rPr lang="en-IN" sz="2400" dirty="0"/>
              <a:t> are also included to make the interface work smoothly and build the backend of the project.</a:t>
            </a:r>
          </a:p>
          <a:p>
            <a:pPr marL="0" indent="0">
              <a:buNone/>
            </a:pPr>
            <a:endParaRPr lang="en-IN" sz="2400" dirty="0"/>
          </a:p>
          <a:p>
            <a:r>
              <a:rPr lang="en-IN" sz="2400" dirty="0"/>
              <a:t>The front end of the platform only consists of HTML and </a:t>
            </a:r>
            <a:r>
              <a:rPr lang="en-IN" sz="2400" dirty="0" err="1"/>
              <a:t>css</a:t>
            </a:r>
            <a:r>
              <a:rPr lang="en-IN" sz="2400" dirty="0"/>
              <a:t> with some ‘@import’ modules.</a:t>
            </a:r>
          </a:p>
          <a:p>
            <a:endParaRPr lang="en-IN" sz="2400" dirty="0"/>
          </a:p>
          <a:p>
            <a:endParaRPr lang="en-IN" sz="2400" dirty="0"/>
          </a:p>
        </p:txBody>
      </p:sp>
      <p:sp>
        <p:nvSpPr>
          <p:cNvPr id="4" name="Date Placeholder 3">
            <a:extLst>
              <a:ext uri="{FF2B5EF4-FFF2-40B4-BE49-F238E27FC236}">
                <a16:creationId xmlns:a16="http://schemas.microsoft.com/office/drawing/2014/main" id="{5A580612-32FF-4C76-A59B-ED26449C133D}"/>
              </a:ext>
            </a:extLst>
          </p:cNvPr>
          <p:cNvSpPr>
            <a:spLocks noGrp="1"/>
          </p:cNvSpPr>
          <p:nvPr>
            <p:ph type="dt" sz="half" idx="10"/>
          </p:nvPr>
        </p:nvSpPr>
        <p:spPr>
          <a:xfrm>
            <a:off x="5405258" y="6041363"/>
            <a:ext cx="3433942" cy="365125"/>
          </a:xfrm>
        </p:spPr>
        <p:txBody>
          <a:bodyPr/>
          <a:lstStyle/>
          <a:p>
            <a:fld id="{A2414E9F-A237-4082-B37B-D926ADB268EE}" type="datetime3">
              <a:rPr lang="en-US" smtClean="0"/>
              <a:pPr/>
              <a:t>13 April 2022</a:t>
            </a:fld>
            <a:endParaRPr lang="en-US" dirty="0"/>
          </a:p>
        </p:txBody>
      </p:sp>
      <p:sp>
        <p:nvSpPr>
          <p:cNvPr id="5" name="Footer Placeholder 4">
            <a:extLst>
              <a:ext uri="{FF2B5EF4-FFF2-40B4-BE49-F238E27FC236}">
                <a16:creationId xmlns:a16="http://schemas.microsoft.com/office/drawing/2014/main" id="{734ECDCF-5A15-4CBE-AE45-F700DA4FA1C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51A2242-EDE1-4737-AA4E-EEF434F09C0C}"/>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87899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D948-1F4B-4D45-A2FC-730A488B9393}"/>
              </a:ext>
            </a:extLst>
          </p:cNvPr>
          <p:cNvSpPr>
            <a:spLocks noGrp="1"/>
          </p:cNvSpPr>
          <p:nvPr>
            <p:ph type="title"/>
          </p:nvPr>
        </p:nvSpPr>
        <p:spPr>
          <a:xfrm>
            <a:off x="298940" y="228600"/>
            <a:ext cx="8616460" cy="990600"/>
          </a:xfrm>
        </p:spPr>
        <p:txBody>
          <a:bodyPr/>
          <a:lstStyle/>
          <a:p>
            <a:r>
              <a:rPr lang="en-US" sz="4400" dirty="0">
                <a:solidFill>
                  <a:srgbClr val="C00000"/>
                </a:solidFill>
                <a:effectLst/>
                <a:latin typeface="Calibri" panose="020F0502020204030204" pitchFamily="34" charset="0"/>
                <a:ea typeface="Symbol" panose="05050102010706020507" pitchFamily="18" charset="2"/>
              </a:rPr>
              <a:t>Methodology</a:t>
            </a:r>
            <a:endParaRPr lang="en-IN" dirty="0">
              <a:solidFill>
                <a:srgbClr val="C00000"/>
              </a:solidFill>
            </a:endParaRPr>
          </a:p>
        </p:txBody>
      </p:sp>
      <p:sp>
        <p:nvSpPr>
          <p:cNvPr id="3" name="Content Placeholder 2">
            <a:extLst>
              <a:ext uri="{FF2B5EF4-FFF2-40B4-BE49-F238E27FC236}">
                <a16:creationId xmlns:a16="http://schemas.microsoft.com/office/drawing/2014/main" id="{C95CEFD3-4903-4713-8307-2C888685EFDF}"/>
              </a:ext>
            </a:extLst>
          </p:cNvPr>
          <p:cNvSpPr>
            <a:spLocks noGrp="1"/>
          </p:cNvSpPr>
          <p:nvPr>
            <p:ph idx="1"/>
          </p:nvPr>
        </p:nvSpPr>
        <p:spPr>
          <a:xfrm>
            <a:off x="457200" y="1371600"/>
            <a:ext cx="8229600" cy="4984750"/>
          </a:xfrm>
        </p:spPr>
        <p:txBody>
          <a:bodyPr>
            <a:normAutofit/>
          </a:bodyPr>
          <a:lstStyle/>
          <a:p>
            <a:pPr>
              <a:lnSpc>
                <a:spcPct val="150000"/>
              </a:lnSpc>
            </a:pPr>
            <a:r>
              <a:rPr lang="en-US" sz="1800" b="0" i="0" u="none" strike="noStrike" baseline="0" dirty="0">
                <a:solidFill>
                  <a:srgbClr val="000000"/>
                </a:solidFill>
                <a:latin typeface="Arial" panose="020B0604020202020204" pitchFamily="34" charset="0"/>
              </a:rPr>
              <a:t>When the project’s server is accessed through a browser, the browser sends a GET request to the Django module. This request is then passed to the MySQL database from Django.</a:t>
            </a:r>
          </a:p>
          <a:p>
            <a:pPr>
              <a:lnSpc>
                <a:spcPct val="150000"/>
              </a:lnSpc>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Django redirects its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request to the ‘</a:t>
            </a:r>
            <a:r>
              <a:rPr lang="en-US" sz="1800" dirty="0" err="1">
                <a:solidFill>
                  <a:srgbClr val="000000"/>
                </a:solidFill>
                <a:latin typeface="Arial" panose="020B0604020202020204" pitchFamily="34" charset="0"/>
                <a:ea typeface="Calibri" panose="020F0502020204030204" pitchFamily="34" charset="0"/>
                <a:cs typeface="Arial" panose="020B0604020202020204" pitchFamily="34" charset="0"/>
              </a:rPr>
              <a:t>urls</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 section of it. The </a:t>
            </a:r>
            <a:r>
              <a:rPr lang="en-US" sz="1800" dirty="0" err="1">
                <a:solidFill>
                  <a:srgbClr val="000000"/>
                </a:solidFill>
                <a:latin typeface="Arial" panose="020B0604020202020204" pitchFamily="34" charset="0"/>
                <a:ea typeface="Calibri" panose="020F0502020204030204" pitchFamily="34" charset="0"/>
                <a:cs typeface="Arial" panose="020B0604020202020204" pitchFamily="34" charset="0"/>
              </a:rPr>
              <a:t>url</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 section identifies what model should be used in the situation and redirects it further to the ‘views’ section.</a:t>
            </a:r>
          </a:p>
          <a:p>
            <a:pPr>
              <a:lnSpc>
                <a:spcPct val="150000"/>
              </a:lnSpc>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1800" dirty="0">
                <a:effectLst/>
                <a:latin typeface="Arial" panose="020B0604020202020204" pitchFamily="34" charset="0"/>
                <a:ea typeface="Calibri" panose="020F0502020204030204" pitchFamily="34" charset="0"/>
                <a:cs typeface="Arial" panose="020B0604020202020204" pitchFamily="34" charset="0"/>
              </a:rPr>
              <a:t>‘Views’ section has links to different ‘models’ hence </a:t>
            </a:r>
            <a:r>
              <a:rPr lang="en-IN" sz="1800" dirty="0">
                <a:latin typeface="Arial" panose="020B0604020202020204" pitchFamily="34" charset="0"/>
                <a:ea typeface="Calibri" panose="020F0502020204030204" pitchFamily="34" charset="0"/>
                <a:cs typeface="Arial" panose="020B0604020202020204" pitchFamily="34" charset="0"/>
              </a:rPr>
              <a:t>the request is moved onto this section. Finally it is transferred to the template section, where the result is displayed as the GUI output.</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0D69766-A0F6-4502-BED4-0514E8BFDEA8}"/>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26DFBC1-DFF7-4531-B5A4-ED1378043E6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4C2290F-00A0-4FEB-BBB6-F3C5F7F76821}"/>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166378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D948-1F4B-4D45-A2FC-730A488B9393}"/>
              </a:ext>
            </a:extLst>
          </p:cNvPr>
          <p:cNvSpPr>
            <a:spLocks noGrp="1"/>
          </p:cNvSpPr>
          <p:nvPr>
            <p:ph type="title"/>
          </p:nvPr>
        </p:nvSpPr>
        <p:spPr>
          <a:xfrm>
            <a:off x="298940" y="228600"/>
            <a:ext cx="8616460" cy="990600"/>
          </a:xfrm>
        </p:spPr>
        <p:txBody>
          <a:bodyPr/>
          <a:lstStyle/>
          <a:p>
            <a:r>
              <a:rPr lang="en-US" sz="4400" dirty="0">
                <a:solidFill>
                  <a:srgbClr val="C00000"/>
                </a:solidFill>
                <a:effectLst/>
                <a:latin typeface="Calibri" panose="020F0502020204030204" pitchFamily="34" charset="0"/>
                <a:ea typeface="Symbol" panose="05050102010706020507" pitchFamily="18" charset="2"/>
              </a:rPr>
              <a:t>Methodology</a:t>
            </a:r>
            <a:endParaRPr lang="en-IN" dirty="0">
              <a:solidFill>
                <a:srgbClr val="C00000"/>
              </a:solidFill>
            </a:endParaRPr>
          </a:p>
        </p:txBody>
      </p:sp>
      <p:sp>
        <p:nvSpPr>
          <p:cNvPr id="3" name="Content Placeholder 2">
            <a:extLst>
              <a:ext uri="{FF2B5EF4-FFF2-40B4-BE49-F238E27FC236}">
                <a16:creationId xmlns:a16="http://schemas.microsoft.com/office/drawing/2014/main" id="{C95CEFD3-4903-4713-8307-2C888685EFDF}"/>
              </a:ext>
            </a:extLst>
          </p:cNvPr>
          <p:cNvSpPr>
            <a:spLocks noGrp="1"/>
          </p:cNvSpPr>
          <p:nvPr>
            <p:ph idx="1"/>
          </p:nvPr>
        </p:nvSpPr>
        <p:spPr>
          <a:xfrm>
            <a:off x="457200" y="1447800"/>
            <a:ext cx="8229600" cy="4908550"/>
          </a:xfrm>
        </p:spPr>
        <p:txBody>
          <a:bodyPr>
            <a:normAutofit/>
          </a:bodyPr>
          <a:lstStyle/>
          <a:p>
            <a:pPr>
              <a:lnSpc>
                <a:spcPct val="150000"/>
              </a:lnSpc>
            </a:pPr>
            <a:r>
              <a:rPr lang="en-US" sz="1800" b="0" i="0" u="none" strike="noStrike" baseline="0" dirty="0">
                <a:solidFill>
                  <a:srgbClr val="000000"/>
                </a:solidFill>
                <a:latin typeface="Arial" panose="020B0604020202020204" pitchFamily="34" charset="0"/>
              </a:rPr>
              <a:t>Most of the data processing happens in the server side, i.e.) Django. Django has 4 main components for it to run.</a:t>
            </a:r>
          </a:p>
          <a:p>
            <a:pPr>
              <a:lnSpc>
                <a:spcPct val="150000"/>
              </a:lnSpc>
            </a:pPr>
            <a:endParaRPr lang="en-US" sz="1800" dirty="0">
              <a:solidFill>
                <a:srgbClr val="000000"/>
              </a:solidFill>
              <a:latin typeface="Arial" panose="020B0604020202020204" pitchFamily="34" charset="0"/>
            </a:endParaRPr>
          </a:p>
          <a:p>
            <a:pPr>
              <a:lnSpc>
                <a:spcPct val="150000"/>
              </a:lnSpc>
            </a:pPr>
            <a:r>
              <a:rPr lang="en-US" sz="1800" b="0" i="0" u="none" strike="noStrike" baseline="0" dirty="0">
                <a:solidFill>
                  <a:srgbClr val="000000"/>
                </a:solidFill>
                <a:latin typeface="Arial" panose="020B0604020202020204" pitchFamily="34" charset="0"/>
              </a:rPr>
              <a:t>They are </a:t>
            </a:r>
            <a:r>
              <a:rPr lang="en-US" sz="1800" b="0" i="0" u="none" strike="noStrike" baseline="0" dirty="0" err="1">
                <a:solidFill>
                  <a:srgbClr val="000000"/>
                </a:solidFill>
                <a:latin typeface="Arial" panose="020B0604020202020204" pitchFamily="34" charset="0"/>
              </a:rPr>
              <a:t>url</a:t>
            </a:r>
            <a:r>
              <a:rPr lang="en-US" sz="1800" b="0" i="0" u="none" strike="noStrike" baseline="0" dirty="0">
                <a:solidFill>
                  <a:srgbClr val="000000"/>
                </a:solidFill>
                <a:latin typeface="Arial" panose="020B0604020202020204" pitchFamily="34" charset="0"/>
              </a:rPr>
              <a:t>, view, model, template. The ‘template’ consists of all the front-end codes of the project. ‘Model’ consists of the structure of the project and is used to redirect the processing to the required path.</a:t>
            </a:r>
          </a:p>
          <a:p>
            <a:pPr>
              <a:lnSpc>
                <a:spcPct val="150000"/>
              </a:lnSpc>
            </a:pPr>
            <a:endParaRPr lang="en-US" sz="1800" dirty="0">
              <a:solidFill>
                <a:srgbClr val="000000"/>
              </a:solidFill>
              <a:latin typeface="Arial" panose="020B0604020202020204" pitchFamily="34" charset="0"/>
            </a:endParaRPr>
          </a:p>
          <a:p>
            <a:pPr>
              <a:lnSpc>
                <a:spcPct val="150000"/>
              </a:lnSpc>
            </a:pPr>
            <a:r>
              <a:rPr lang="en-US" sz="1800" b="0" i="0" u="none" strike="noStrike" baseline="0" dirty="0">
                <a:solidFill>
                  <a:srgbClr val="000000"/>
                </a:solidFill>
                <a:latin typeface="Arial" panose="020B0604020202020204" pitchFamily="34" charset="0"/>
              </a:rPr>
              <a:t>‘View’ consists of the main code for the project and is the base file. ‘</a:t>
            </a:r>
            <a:r>
              <a:rPr lang="en-US" sz="1800" b="0" i="0" u="none" strike="noStrike" baseline="0" dirty="0" err="1">
                <a:solidFill>
                  <a:srgbClr val="000000"/>
                </a:solidFill>
                <a:latin typeface="Arial" panose="020B0604020202020204" pitchFamily="34" charset="0"/>
              </a:rPr>
              <a:t>url</a:t>
            </a:r>
            <a:r>
              <a:rPr lang="en-US" sz="1800" b="0" i="0" u="none" strike="noStrike" baseline="0" dirty="0">
                <a:solidFill>
                  <a:srgbClr val="000000"/>
                </a:solidFill>
                <a:latin typeface="Arial" panose="020B0604020202020204" pitchFamily="34" charset="0"/>
              </a:rPr>
              <a:t>’ consists of all the sub-directories of the present project and is required to redirect the links. </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0D69766-A0F6-4502-BED4-0514E8BFDEA8}"/>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26DFBC1-DFF7-4531-B5A4-ED1378043E6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4C2290F-00A0-4FEB-BBB6-F3C5F7F76821}"/>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426364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B8D8-144E-413A-969A-2F1EC49D0F3F}"/>
              </a:ext>
            </a:extLst>
          </p:cNvPr>
          <p:cNvSpPr>
            <a:spLocks noGrp="1"/>
          </p:cNvSpPr>
          <p:nvPr>
            <p:ph type="title"/>
          </p:nvPr>
        </p:nvSpPr>
        <p:spPr>
          <a:xfrm>
            <a:off x="304800" y="136525"/>
            <a:ext cx="8610600" cy="1082675"/>
          </a:xfrm>
        </p:spPr>
        <p:txBody>
          <a:bodyPr/>
          <a:lstStyle/>
          <a:p>
            <a:r>
              <a:rPr lang="en-US" dirty="0">
                <a:solidFill>
                  <a:srgbClr val="C00000"/>
                </a:solidFill>
                <a:cs typeface="Arial" pitchFamily="34" charset="0"/>
              </a:rPr>
              <a:t>Methodology</a:t>
            </a:r>
            <a:endParaRPr lang="en-IN" dirty="0"/>
          </a:p>
        </p:txBody>
      </p:sp>
      <p:pic>
        <p:nvPicPr>
          <p:cNvPr id="10" name="Content Placeholder 9">
            <a:extLst>
              <a:ext uri="{FF2B5EF4-FFF2-40B4-BE49-F238E27FC236}">
                <a16:creationId xmlns:a16="http://schemas.microsoft.com/office/drawing/2014/main" id="{7C8C364D-BBD0-4A76-8D41-A1348EEB9DD8}"/>
              </a:ext>
            </a:extLst>
          </p:cNvPr>
          <p:cNvPicPr>
            <a:picLocks noGrp="1" noChangeAspect="1"/>
          </p:cNvPicPr>
          <p:nvPr>
            <p:ph idx="1"/>
          </p:nvPr>
        </p:nvPicPr>
        <p:blipFill>
          <a:blip r:embed="rId2"/>
          <a:stretch>
            <a:fillRect/>
          </a:stretch>
        </p:blipFill>
        <p:spPr>
          <a:xfrm>
            <a:off x="579012" y="1606685"/>
            <a:ext cx="8062175" cy="4559030"/>
          </a:xfrm>
        </p:spPr>
      </p:pic>
      <p:sp>
        <p:nvSpPr>
          <p:cNvPr id="4" name="Date Placeholder 3">
            <a:extLst>
              <a:ext uri="{FF2B5EF4-FFF2-40B4-BE49-F238E27FC236}">
                <a16:creationId xmlns:a16="http://schemas.microsoft.com/office/drawing/2014/main" id="{B6DD12E0-ABC9-40C9-B1BF-511CCC94640A}"/>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2E29429B-FD6A-4F5C-A49F-37FC0BF9091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3EB8B41-F7C3-49D0-953D-CFE35AFE621C}"/>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76508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8550-A86B-4339-BC80-1548996F31F4}"/>
              </a:ext>
            </a:extLst>
          </p:cNvPr>
          <p:cNvSpPr>
            <a:spLocks noGrp="1"/>
          </p:cNvSpPr>
          <p:nvPr>
            <p:ph type="title"/>
          </p:nvPr>
        </p:nvSpPr>
        <p:spPr>
          <a:xfrm>
            <a:off x="304800" y="182426"/>
            <a:ext cx="8610600" cy="1012819"/>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31F55A7B-C81C-493D-A2DB-8CED56690306}"/>
              </a:ext>
            </a:extLst>
          </p:cNvPr>
          <p:cNvSpPr>
            <a:spLocks noGrp="1"/>
          </p:cNvSpPr>
          <p:nvPr>
            <p:ph idx="1"/>
          </p:nvPr>
        </p:nvSpPr>
        <p:spPr>
          <a:xfrm>
            <a:off x="457200" y="1295400"/>
            <a:ext cx="8229600" cy="5166852"/>
          </a:xfrm>
        </p:spPr>
        <p:txBody>
          <a:bodyPr/>
          <a:lstStyle/>
          <a:p>
            <a:pPr>
              <a:lnSpc>
                <a:spcPct val="150000"/>
              </a:lnSpc>
            </a:pPr>
            <a:r>
              <a:rPr lang="en-US" sz="1800" dirty="0">
                <a:effectLst/>
                <a:latin typeface="Arial" panose="020B0604020202020204" pitchFamily="34" charset="0"/>
                <a:ea typeface="Symbol" panose="05050102010706020507" pitchFamily="18" charset="2"/>
              </a:rPr>
              <a:t>This is the landing page / home page of this project prompts the user to select any of the two options provided. The user can login in as a customer by clicking ‘Customer login’ or as a dealer by choosing ‘Dealer login’.</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4D51F254-8E32-4760-8CD2-8A97659339CE}"/>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FEACA4B4-B0E5-4DE5-B8B1-3E0E3F44289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FC0AC1E-EDCD-4E6F-B421-F0C29F9937A6}"/>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9" name="Picture 8">
            <a:extLst>
              <a:ext uri="{FF2B5EF4-FFF2-40B4-BE49-F238E27FC236}">
                <a16:creationId xmlns:a16="http://schemas.microsoft.com/office/drawing/2014/main" id="{EE7F3F49-B2C0-452A-9B76-2D1E50F5E73F}"/>
              </a:ext>
            </a:extLst>
          </p:cNvPr>
          <p:cNvPicPr>
            <a:picLocks noChangeAspect="1"/>
          </p:cNvPicPr>
          <p:nvPr/>
        </p:nvPicPr>
        <p:blipFill rotWithShape="1">
          <a:blip r:embed="rId2"/>
          <a:srcRect b="12273"/>
          <a:stretch/>
        </p:blipFill>
        <p:spPr>
          <a:xfrm>
            <a:off x="946972" y="2802313"/>
            <a:ext cx="7326256" cy="3429000"/>
          </a:xfrm>
          <a:prstGeom prst="rect">
            <a:avLst/>
          </a:prstGeom>
        </p:spPr>
      </p:pic>
    </p:spTree>
    <p:extLst>
      <p:ext uri="{BB962C8B-B14F-4D97-AF65-F5344CB8AC3E}">
        <p14:creationId xmlns:p14="http://schemas.microsoft.com/office/powerpoint/2010/main" val="2457954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C31-58F2-45E3-93DD-4D25C4308B36}"/>
              </a:ext>
            </a:extLst>
          </p:cNvPr>
          <p:cNvSpPr>
            <a:spLocks noGrp="1"/>
          </p:cNvSpPr>
          <p:nvPr>
            <p:ph type="title"/>
          </p:nvPr>
        </p:nvSpPr>
        <p:spPr>
          <a:xfrm>
            <a:off x="304800" y="187843"/>
            <a:ext cx="8610600" cy="999607"/>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F632B640-1966-43F8-A493-2A7C60FC90E1}"/>
              </a:ext>
            </a:extLst>
          </p:cNvPr>
          <p:cNvSpPr>
            <a:spLocks noGrp="1"/>
          </p:cNvSpPr>
          <p:nvPr>
            <p:ph idx="1"/>
          </p:nvPr>
        </p:nvSpPr>
        <p:spPr>
          <a:xfrm>
            <a:off x="457200" y="1371600"/>
            <a:ext cx="8229600" cy="4800600"/>
          </a:xfrm>
        </p:spPr>
        <p:txBody>
          <a:bodyPr>
            <a:normAutofit/>
          </a:bodyPr>
          <a:lstStyle/>
          <a:p>
            <a:pPr>
              <a:lnSpc>
                <a:spcPct val="150000"/>
              </a:lnSpc>
            </a:pPr>
            <a:r>
              <a:rPr lang="en-US" sz="1800" dirty="0">
                <a:effectLst/>
                <a:latin typeface="Arial" panose="020B0604020202020204" pitchFamily="34" charset="0"/>
                <a:ea typeface="Calibri" panose="020F0502020204030204" pitchFamily="34" charset="0"/>
              </a:rPr>
              <a:t>When the user clicks any one of the previous options, they will be directed to the login page of that respective portal. This page prompts the user to enter a user name and a password. This also has a registration button and a button to redirect to the landing page of the project.</a:t>
            </a:r>
          </a:p>
          <a:p>
            <a:pPr>
              <a:lnSpc>
                <a:spcPct val="150000"/>
              </a:lnSpc>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1425ADD-B811-4196-AE07-39EB5C9B3276}"/>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22400EE5-39A3-4C56-BF93-1D28313B66F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FAE5203-3E16-443C-88AD-03109FD593AD}"/>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Picture 6">
            <a:extLst>
              <a:ext uri="{FF2B5EF4-FFF2-40B4-BE49-F238E27FC236}">
                <a16:creationId xmlns:a16="http://schemas.microsoft.com/office/drawing/2014/main" id="{1DC2FB9C-DE89-43AE-B056-09086F769FBF}"/>
              </a:ext>
            </a:extLst>
          </p:cNvPr>
          <p:cNvPicPr>
            <a:picLocks noChangeAspect="1"/>
          </p:cNvPicPr>
          <p:nvPr/>
        </p:nvPicPr>
        <p:blipFill>
          <a:blip r:embed="rId2"/>
          <a:stretch>
            <a:fillRect/>
          </a:stretch>
        </p:blipFill>
        <p:spPr>
          <a:xfrm>
            <a:off x="3299460" y="3211830"/>
            <a:ext cx="2545080" cy="3036570"/>
          </a:xfrm>
          <a:prstGeom prst="rect">
            <a:avLst/>
          </a:prstGeom>
        </p:spPr>
      </p:pic>
    </p:spTree>
    <p:extLst>
      <p:ext uri="{BB962C8B-B14F-4D97-AF65-F5344CB8AC3E}">
        <p14:creationId xmlns:p14="http://schemas.microsoft.com/office/powerpoint/2010/main" val="59102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C31-58F2-45E3-93DD-4D25C4308B36}"/>
              </a:ext>
            </a:extLst>
          </p:cNvPr>
          <p:cNvSpPr>
            <a:spLocks noGrp="1"/>
          </p:cNvSpPr>
          <p:nvPr>
            <p:ph type="title"/>
          </p:nvPr>
        </p:nvSpPr>
        <p:spPr>
          <a:xfrm>
            <a:off x="304800" y="187843"/>
            <a:ext cx="8610600" cy="999607"/>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F632B640-1966-43F8-A493-2A7C60FC90E1}"/>
              </a:ext>
            </a:extLst>
          </p:cNvPr>
          <p:cNvSpPr>
            <a:spLocks noGrp="1"/>
          </p:cNvSpPr>
          <p:nvPr>
            <p:ph idx="1"/>
          </p:nvPr>
        </p:nvSpPr>
        <p:spPr>
          <a:xfrm>
            <a:off x="457200" y="1371600"/>
            <a:ext cx="8229600" cy="4800600"/>
          </a:xfrm>
        </p:spPr>
        <p:txBody>
          <a:bodyPr>
            <a:normAutofit/>
          </a:bodyPr>
          <a:lstStyle/>
          <a:p>
            <a:pPr marR="20955" algn="just">
              <a:lnSpc>
                <a:spcPct val="150000"/>
              </a:lnSpc>
              <a:spcBef>
                <a:spcPts val="20"/>
              </a:spcBef>
              <a:spcAft>
                <a:spcPts val="0"/>
              </a:spcAft>
            </a:pPr>
            <a:r>
              <a:rPr lang="en-US" sz="1800" dirty="0">
                <a:effectLst/>
                <a:latin typeface="Arial" panose="020B0604020202020204" pitchFamily="34" charset="0"/>
                <a:ea typeface="Calibri" panose="020F0502020204030204" pitchFamily="34" charset="0"/>
              </a:rPr>
              <a:t>The registration page prompts the user to enter multiple details to get registered to the website including Name, username, password, mail, city , contact and pin code. This registration form is common for both customers and dealers.</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41425ADD-B811-4196-AE07-39EB5C9B3276}"/>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22400EE5-39A3-4C56-BF93-1D28313B66F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FAE5203-3E16-443C-88AD-03109FD593AD}"/>
              </a:ext>
            </a:extLst>
          </p:cNvPr>
          <p:cNvSpPr>
            <a:spLocks noGrp="1"/>
          </p:cNvSpPr>
          <p:nvPr>
            <p:ph type="sldNum" sz="quarter" idx="12"/>
          </p:nvPr>
        </p:nvSpPr>
        <p:spPr/>
        <p:txBody>
          <a:bodyPr/>
          <a:lstStyle/>
          <a:p>
            <a:fld id="{7B28076C-CE04-4A00-BFAA-A90EA8355859}" type="slidenum">
              <a:rPr lang="en-US" smtClean="0"/>
              <a:pPr/>
              <a:t>18</a:t>
            </a:fld>
            <a:endParaRPr lang="en-US"/>
          </a:p>
        </p:txBody>
      </p:sp>
      <p:pic>
        <p:nvPicPr>
          <p:cNvPr id="11" name="Picture 10">
            <a:extLst>
              <a:ext uri="{FF2B5EF4-FFF2-40B4-BE49-F238E27FC236}">
                <a16:creationId xmlns:a16="http://schemas.microsoft.com/office/drawing/2014/main" id="{CC7F233F-E002-40EE-8CB8-6E59D0819091}"/>
              </a:ext>
            </a:extLst>
          </p:cNvPr>
          <p:cNvPicPr>
            <a:picLocks noChangeAspect="1"/>
          </p:cNvPicPr>
          <p:nvPr/>
        </p:nvPicPr>
        <p:blipFill>
          <a:blip r:embed="rId2"/>
          <a:stretch>
            <a:fillRect/>
          </a:stretch>
        </p:blipFill>
        <p:spPr>
          <a:xfrm>
            <a:off x="2914334" y="3032293"/>
            <a:ext cx="1695766" cy="3324057"/>
          </a:xfrm>
          <a:prstGeom prst="rect">
            <a:avLst/>
          </a:prstGeom>
        </p:spPr>
      </p:pic>
      <p:pic>
        <p:nvPicPr>
          <p:cNvPr id="12" name="Picture 11">
            <a:extLst>
              <a:ext uri="{FF2B5EF4-FFF2-40B4-BE49-F238E27FC236}">
                <a16:creationId xmlns:a16="http://schemas.microsoft.com/office/drawing/2014/main" id="{1D17800D-72CF-4844-B797-3CF74DD6E82E}"/>
              </a:ext>
            </a:extLst>
          </p:cNvPr>
          <p:cNvPicPr>
            <a:picLocks noChangeAspect="1"/>
          </p:cNvPicPr>
          <p:nvPr/>
        </p:nvPicPr>
        <p:blipFill>
          <a:blip r:embed="rId3"/>
          <a:stretch>
            <a:fillRect/>
          </a:stretch>
        </p:blipFill>
        <p:spPr>
          <a:xfrm>
            <a:off x="4810221" y="3886200"/>
            <a:ext cx="1511756" cy="2286000"/>
          </a:xfrm>
          <a:prstGeom prst="rect">
            <a:avLst/>
          </a:prstGeom>
        </p:spPr>
      </p:pic>
    </p:spTree>
    <p:extLst>
      <p:ext uri="{BB962C8B-B14F-4D97-AF65-F5344CB8AC3E}">
        <p14:creationId xmlns:p14="http://schemas.microsoft.com/office/powerpoint/2010/main" val="374114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279525"/>
            <a:ext cx="8229600" cy="4968875"/>
          </a:xfrm>
        </p:spPr>
        <p:txBody>
          <a:bodyPr>
            <a:noAutofit/>
          </a:bodyPr>
          <a:lstStyle/>
          <a:p>
            <a:pPr>
              <a:lnSpc>
                <a:spcPct val="160000"/>
              </a:lnSpc>
            </a:pPr>
            <a:r>
              <a:rPr lang="en-US" sz="1800" dirty="0">
                <a:effectLst/>
                <a:latin typeface="Arial" panose="020B0604020202020204" pitchFamily="34" charset="0"/>
                <a:ea typeface="Calibri" panose="020F0502020204030204" pitchFamily="34" charset="0"/>
              </a:rPr>
              <a:t>After successfully logging in with valid credentials of a customer, the user will be redirected to the home page of the customer portal. This page welcome the user with their first name and has 3 buttons for the user to interact with. Each redirects the user to a new page.</a:t>
            </a:r>
            <a:endParaRPr lang="en-IN"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19</a:t>
            </a:fld>
            <a:endParaRPr lang="en-US"/>
          </a:p>
        </p:txBody>
      </p:sp>
      <p:pic>
        <p:nvPicPr>
          <p:cNvPr id="7" name="Picture 6">
            <a:extLst>
              <a:ext uri="{FF2B5EF4-FFF2-40B4-BE49-F238E27FC236}">
                <a16:creationId xmlns:a16="http://schemas.microsoft.com/office/drawing/2014/main" id="{8C1AEE7B-4056-4918-B02B-8D66A21DE0F4}"/>
              </a:ext>
            </a:extLst>
          </p:cNvPr>
          <p:cNvPicPr>
            <a:picLocks noChangeAspect="1"/>
          </p:cNvPicPr>
          <p:nvPr/>
        </p:nvPicPr>
        <p:blipFill>
          <a:blip r:embed="rId2"/>
          <a:stretch>
            <a:fillRect/>
          </a:stretch>
        </p:blipFill>
        <p:spPr>
          <a:xfrm>
            <a:off x="1475353" y="3367088"/>
            <a:ext cx="6193294" cy="2957512"/>
          </a:xfrm>
          <a:prstGeom prst="rect">
            <a:avLst/>
          </a:prstGeom>
        </p:spPr>
      </p:pic>
    </p:spTree>
    <p:extLst>
      <p:ext uri="{BB962C8B-B14F-4D97-AF65-F5344CB8AC3E}">
        <p14:creationId xmlns:p14="http://schemas.microsoft.com/office/powerpoint/2010/main" val="107269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87C8-0C93-46EF-90BF-EC295D82F06A}"/>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Presentation Outline</a:t>
            </a:r>
            <a:endParaRPr lang="en-IN" dirty="0"/>
          </a:p>
        </p:txBody>
      </p:sp>
      <p:sp>
        <p:nvSpPr>
          <p:cNvPr id="3" name="Content Placeholder 2">
            <a:extLst>
              <a:ext uri="{FF2B5EF4-FFF2-40B4-BE49-F238E27FC236}">
                <a16:creationId xmlns:a16="http://schemas.microsoft.com/office/drawing/2014/main" id="{A8F4E422-4386-4503-8C3B-45E1959B2730}"/>
              </a:ext>
            </a:extLst>
          </p:cNvPr>
          <p:cNvSpPr>
            <a:spLocks noGrp="1"/>
          </p:cNvSpPr>
          <p:nvPr>
            <p:ph idx="1"/>
          </p:nvPr>
        </p:nvSpPr>
        <p:spPr>
          <a:xfrm>
            <a:off x="586818" y="1371600"/>
            <a:ext cx="6347714" cy="4923068"/>
          </a:xfrm>
        </p:spPr>
        <p:txBody>
          <a:bodyPr>
            <a:normAutofit/>
          </a:bodyPr>
          <a:lstStyle/>
          <a:p>
            <a:pPr marL="342900" lvl="0" indent="-342900">
              <a:lnSpc>
                <a:spcPct val="150000"/>
              </a:lnSpc>
              <a:spcBef>
                <a:spcPct val="20000"/>
              </a:spcBef>
            </a:pPr>
            <a:r>
              <a:rPr lang="en-US" sz="2000" dirty="0">
                <a:solidFill>
                  <a:prstClr val="black"/>
                </a:solidFill>
                <a:latin typeface="Arial" pitchFamily="34" charset="0"/>
                <a:cs typeface="Arial" pitchFamily="34" charset="0"/>
              </a:rPr>
              <a:t>Course Certificate</a:t>
            </a:r>
          </a:p>
          <a:p>
            <a:pPr marL="342900" lvl="0" indent="-342900">
              <a:lnSpc>
                <a:spcPct val="150000"/>
              </a:lnSpc>
              <a:spcBef>
                <a:spcPct val="20000"/>
              </a:spcBef>
            </a:pPr>
            <a:r>
              <a:rPr lang="en-US" sz="2000" dirty="0">
                <a:solidFill>
                  <a:prstClr val="black"/>
                </a:solidFill>
                <a:latin typeface="Arial" pitchFamily="34" charset="0"/>
                <a:cs typeface="Arial" pitchFamily="34" charset="0"/>
              </a:rPr>
              <a:t>Introduction</a:t>
            </a:r>
          </a:p>
          <a:p>
            <a:pPr marL="342900" lvl="0" indent="-342900">
              <a:lnSpc>
                <a:spcPct val="150000"/>
              </a:lnSpc>
              <a:spcBef>
                <a:spcPct val="20000"/>
              </a:spcBef>
            </a:pPr>
            <a:r>
              <a:rPr lang="en-US" sz="2000" dirty="0">
                <a:solidFill>
                  <a:prstClr val="black"/>
                </a:solidFill>
                <a:latin typeface="Arial" pitchFamily="34" charset="0"/>
                <a:cs typeface="Arial" pitchFamily="34" charset="0"/>
              </a:rPr>
              <a:t>Objectives</a:t>
            </a:r>
          </a:p>
          <a:p>
            <a:pPr marL="342900" lvl="0" indent="-342900">
              <a:lnSpc>
                <a:spcPct val="150000"/>
              </a:lnSpc>
              <a:spcBef>
                <a:spcPct val="20000"/>
              </a:spcBef>
            </a:pPr>
            <a:r>
              <a:rPr lang="en-US" sz="2000" dirty="0">
                <a:solidFill>
                  <a:prstClr val="black"/>
                </a:solidFill>
                <a:latin typeface="Arial" pitchFamily="34" charset="0"/>
                <a:cs typeface="Arial" pitchFamily="34" charset="0"/>
              </a:rPr>
              <a:t>System Architecture / Ideation Map</a:t>
            </a:r>
          </a:p>
          <a:p>
            <a:pPr marL="342900" lvl="0" indent="-342900">
              <a:lnSpc>
                <a:spcPct val="150000"/>
              </a:lnSpc>
              <a:spcBef>
                <a:spcPct val="20000"/>
              </a:spcBef>
            </a:pPr>
            <a:r>
              <a:rPr lang="en-US" sz="2000" dirty="0">
                <a:solidFill>
                  <a:prstClr val="black"/>
                </a:solidFill>
                <a:latin typeface="Arial" pitchFamily="34" charset="0"/>
                <a:cs typeface="Arial" pitchFamily="34" charset="0"/>
              </a:rPr>
              <a:t>Module Implementation</a:t>
            </a:r>
          </a:p>
          <a:p>
            <a:pPr marL="342900" lvl="0" indent="-342900">
              <a:lnSpc>
                <a:spcPct val="150000"/>
              </a:lnSpc>
              <a:spcBef>
                <a:spcPct val="20000"/>
              </a:spcBef>
            </a:pPr>
            <a:r>
              <a:rPr lang="en-US" sz="2000" dirty="0">
                <a:solidFill>
                  <a:prstClr val="black"/>
                </a:solidFill>
                <a:latin typeface="Arial" pitchFamily="34" charset="0"/>
                <a:cs typeface="Arial" pitchFamily="34" charset="0"/>
              </a:rPr>
              <a:t>Application Snapshots</a:t>
            </a:r>
          </a:p>
          <a:p>
            <a:pPr marL="342900" lvl="0" indent="-342900">
              <a:lnSpc>
                <a:spcPct val="150000"/>
              </a:lnSpc>
              <a:spcBef>
                <a:spcPct val="20000"/>
              </a:spcBef>
            </a:pPr>
            <a:r>
              <a:rPr lang="en-US" sz="2000" dirty="0">
                <a:solidFill>
                  <a:prstClr val="black"/>
                </a:solidFill>
                <a:latin typeface="Arial" pitchFamily="34" charset="0"/>
                <a:cs typeface="Arial" pitchFamily="34" charset="0"/>
              </a:rPr>
              <a:t>Results and Discussions</a:t>
            </a:r>
          </a:p>
          <a:p>
            <a:pPr marL="342900" lvl="0" indent="-342900">
              <a:lnSpc>
                <a:spcPct val="150000"/>
              </a:lnSpc>
              <a:spcBef>
                <a:spcPct val="20000"/>
              </a:spcBef>
            </a:pPr>
            <a:r>
              <a:rPr lang="en-US" sz="2000" dirty="0">
                <a:solidFill>
                  <a:prstClr val="black"/>
                </a:solidFill>
                <a:latin typeface="Arial" pitchFamily="34" charset="0"/>
                <a:cs typeface="Arial" pitchFamily="34" charset="0"/>
              </a:rPr>
              <a:t>Conclusion &amp; Future work</a:t>
            </a:r>
          </a:p>
          <a:p>
            <a:pPr marL="342900" lvl="0" indent="-342900">
              <a:lnSpc>
                <a:spcPct val="150000"/>
              </a:lnSpc>
              <a:spcBef>
                <a:spcPct val="20000"/>
              </a:spcBef>
            </a:pPr>
            <a:r>
              <a:rPr lang="en-US" sz="2000" dirty="0">
                <a:solidFill>
                  <a:prstClr val="black"/>
                </a:solidFill>
                <a:latin typeface="Arial" pitchFamily="34" charset="0"/>
                <a:cs typeface="Arial" pitchFamily="34" charset="0"/>
              </a:rPr>
              <a:t>References</a:t>
            </a:r>
          </a:p>
        </p:txBody>
      </p:sp>
      <p:sp>
        <p:nvSpPr>
          <p:cNvPr id="6" name="Slide Number Placeholder 5">
            <a:extLst>
              <a:ext uri="{FF2B5EF4-FFF2-40B4-BE49-F238E27FC236}">
                <a16:creationId xmlns:a16="http://schemas.microsoft.com/office/drawing/2014/main" id="{4EEE5DD8-B7EC-44A8-88A9-B7B272606B2C}"/>
              </a:ext>
            </a:extLst>
          </p:cNvPr>
          <p:cNvSpPr>
            <a:spLocks noGrp="1"/>
          </p:cNvSpPr>
          <p:nvPr>
            <p:ph type="sldNum" sz="quarter" idx="12"/>
          </p:nvPr>
        </p:nvSpPr>
        <p:spPr>
          <a:xfrm>
            <a:off x="8359978" y="6041363"/>
            <a:ext cx="337124" cy="816637"/>
          </a:xfrm>
        </p:spPr>
        <p:txBody>
          <a:bodyPr/>
          <a:lstStyle/>
          <a:p>
            <a:r>
              <a:rPr lang="en-US" sz="1800" dirty="0"/>
              <a:t>2</a:t>
            </a:r>
          </a:p>
        </p:txBody>
      </p:sp>
      <p:sp>
        <p:nvSpPr>
          <p:cNvPr id="8" name="TextBox 7">
            <a:extLst>
              <a:ext uri="{FF2B5EF4-FFF2-40B4-BE49-F238E27FC236}">
                <a16:creationId xmlns:a16="http://schemas.microsoft.com/office/drawing/2014/main" id="{B21B3D40-D5EE-4556-88A4-FADC7989DAAD}"/>
              </a:ext>
            </a:extLst>
          </p:cNvPr>
          <p:cNvSpPr txBox="1"/>
          <p:nvPr/>
        </p:nvSpPr>
        <p:spPr>
          <a:xfrm>
            <a:off x="3798190" y="6294668"/>
            <a:ext cx="2374010" cy="369332"/>
          </a:xfrm>
          <a:prstGeom prst="rect">
            <a:avLst/>
          </a:prstGeom>
          <a:noFill/>
        </p:spPr>
        <p:txBody>
          <a:bodyPr wrap="square">
            <a:spAutoFit/>
          </a:bodyPr>
          <a:lstStyle/>
          <a:p>
            <a:r>
              <a:rPr lang="en-US" sz="1800" dirty="0">
                <a:solidFill>
                  <a:schemeClr val="bg1">
                    <a:lumMod val="50000"/>
                  </a:schemeClr>
                </a:solidFill>
              </a:rPr>
              <a:t>Department of CSE</a:t>
            </a:r>
          </a:p>
        </p:txBody>
      </p:sp>
      <p:sp>
        <p:nvSpPr>
          <p:cNvPr id="12" name="TextBox 11">
            <a:extLst>
              <a:ext uri="{FF2B5EF4-FFF2-40B4-BE49-F238E27FC236}">
                <a16:creationId xmlns:a16="http://schemas.microsoft.com/office/drawing/2014/main" id="{1216C134-256B-4A10-9E1E-D44F5592740E}"/>
              </a:ext>
            </a:extLst>
          </p:cNvPr>
          <p:cNvSpPr txBox="1"/>
          <p:nvPr/>
        </p:nvSpPr>
        <p:spPr>
          <a:xfrm>
            <a:off x="408089" y="6294668"/>
            <a:ext cx="4572000" cy="369332"/>
          </a:xfrm>
          <a:prstGeom prst="rect">
            <a:avLst/>
          </a:prstGeom>
          <a:noFill/>
        </p:spPr>
        <p:txBody>
          <a:bodyPr wrap="square">
            <a:spAutoFit/>
          </a:bodyPr>
          <a:lstStyle/>
          <a:p>
            <a:fld id="{A2414E9F-A237-4082-B37B-D926ADB268EE}" type="datetime3">
              <a:rPr lang="en-US" smtClean="0">
                <a:solidFill>
                  <a:schemeClr val="bg1">
                    <a:lumMod val="50000"/>
                  </a:schemeClr>
                </a:solidFill>
              </a:rPr>
              <a:pPr/>
              <a:t>13 April 2022</a:t>
            </a:fld>
            <a:endParaRPr lang="en-IN" dirty="0">
              <a:solidFill>
                <a:schemeClr val="bg1">
                  <a:lumMod val="50000"/>
                </a:schemeClr>
              </a:solidFill>
            </a:endParaRPr>
          </a:p>
        </p:txBody>
      </p:sp>
    </p:spTree>
    <p:extLst>
      <p:ext uri="{BB962C8B-B14F-4D97-AF65-F5344CB8AC3E}">
        <p14:creationId xmlns:p14="http://schemas.microsoft.com/office/powerpoint/2010/main" val="337728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279525"/>
            <a:ext cx="8229600" cy="4968875"/>
          </a:xfrm>
        </p:spPr>
        <p:txBody>
          <a:bodyPr>
            <a:noAutofit/>
          </a:bodyPr>
          <a:lstStyle/>
          <a:p>
            <a:pPr marR="20955" algn="just">
              <a:lnSpc>
                <a:spcPct val="150000"/>
              </a:lnSpc>
              <a:spcBef>
                <a:spcPts val="20"/>
              </a:spcBef>
              <a:spcAft>
                <a:spcPts val="0"/>
              </a:spcAft>
            </a:pPr>
            <a:r>
              <a:rPr lang="en-US" sz="1800" dirty="0">
                <a:effectLst/>
                <a:latin typeface="Arial" panose="020B0604020202020204" pitchFamily="34" charset="0"/>
                <a:ea typeface="Symbol" panose="05050102010706020507" pitchFamily="18" charset="2"/>
              </a:rPr>
              <a:t>After the user enters a city name, the cars that match that city name and is available to rent will be sent from the database. That output will be listed in the search results page. This page allows the user to select the any one car to be rented by prompting the user to click the ‘Rent’ button on the right end of each row.</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8" name="Picture 7">
            <a:extLst>
              <a:ext uri="{FF2B5EF4-FFF2-40B4-BE49-F238E27FC236}">
                <a16:creationId xmlns:a16="http://schemas.microsoft.com/office/drawing/2014/main" id="{FE3B6729-BA43-4E4B-A599-7F05A509F8E7}"/>
              </a:ext>
            </a:extLst>
          </p:cNvPr>
          <p:cNvPicPr>
            <a:picLocks noChangeAspect="1"/>
          </p:cNvPicPr>
          <p:nvPr/>
        </p:nvPicPr>
        <p:blipFill>
          <a:blip r:embed="rId2"/>
          <a:stretch>
            <a:fillRect/>
          </a:stretch>
        </p:blipFill>
        <p:spPr>
          <a:xfrm>
            <a:off x="1467344" y="3642995"/>
            <a:ext cx="6209312" cy="2713355"/>
          </a:xfrm>
          <a:prstGeom prst="rect">
            <a:avLst/>
          </a:prstGeom>
        </p:spPr>
      </p:pic>
    </p:spTree>
    <p:extLst>
      <p:ext uri="{BB962C8B-B14F-4D97-AF65-F5344CB8AC3E}">
        <p14:creationId xmlns:p14="http://schemas.microsoft.com/office/powerpoint/2010/main" val="371691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219201"/>
            <a:ext cx="8229600" cy="4939029"/>
          </a:xfrm>
        </p:spPr>
        <p:txBody>
          <a:bodyPr>
            <a:noAutofit/>
          </a:bodyPr>
          <a:lstStyle/>
          <a:p>
            <a:pPr marR="20955" algn="just">
              <a:lnSpc>
                <a:spcPct val="150000"/>
              </a:lnSpc>
              <a:spcBef>
                <a:spcPts val="20"/>
              </a:spcBef>
              <a:spcAft>
                <a:spcPts val="0"/>
              </a:spcAft>
            </a:pPr>
            <a:r>
              <a:rPr lang="en-US" sz="1800" dirty="0">
                <a:effectLst/>
                <a:latin typeface="Arial" panose="020B0604020202020204" pitchFamily="34" charset="0"/>
                <a:ea typeface="Symbol" panose="05050102010706020507" pitchFamily="18" charset="2"/>
              </a:rPr>
              <a:t>After the user selects a car and click on ‘Rent’, the user will be redirected to a confirmation page. This page prompts the user to enter the number of days the car needs to be rented. It also displays the rent per day for the user to be aware of.</a:t>
            </a:r>
          </a:p>
          <a:p>
            <a:pPr marR="20955" algn="just">
              <a:lnSpc>
                <a:spcPct val="150000"/>
              </a:lnSpc>
              <a:spcBef>
                <a:spcPts val="20"/>
              </a:spcBef>
              <a:spcAft>
                <a:spcPts val="0"/>
              </a:spcAft>
            </a:pPr>
            <a:endParaRPr lang="en-US" sz="1800" dirty="0">
              <a:effectLst/>
              <a:latin typeface="Arial" panose="020B0604020202020204" pitchFamily="34" charset="0"/>
              <a:ea typeface="Symbol" panose="05050102010706020507" pitchFamily="18" charset="2"/>
            </a:endParaRPr>
          </a:p>
          <a:p>
            <a:pPr marR="20955" algn="just">
              <a:lnSpc>
                <a:spcPct val="150000"/>
              </a:lnSpc>
              <a:spcBef>
                <a:spcPts val="20"/>
              </a:spcBef>
              <a:spcAft>
                <a:spcPts val="0"/>
              </a:spcAft>
            </a:pPr>
            <a:r>
              <a:rPr lang="en-US" sz="1800" dirty="0">
                <a:effectLst/>
                <a:latin typeface="Arial" panose="020B0604020202020204" pitchFamily="34" charset="0"/>
                <a:ea typeface="Symbol" panose="05050102010706020507" pitchFamily="18" charset="2"/>
              </a:rPr>
              <a:t>When the ‘Confirm My order’ button is clicked, the order is generated and the user is redirected to a order completion page.</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21</a:t>
            </a:fld>
            <a:endParaRPr lang="en-US"/>
          </a:p>
        </p:txBody>
      </p:sp>
      <p:pic>
        <p:nvPicPr>
          <p:cNvPr id="8" name="Picture 7">
            <a:extLst>
              <a:ext uri="{FF2B5EF4-FFF2-40B4-BE49-F238E27FC236}">
                <a16:creationId xmlns:a16="http://schemas.microsoft.com/office/drawing/2014/main" id="{E6AEEB08-3BDE-43D6-B050-128D5F60663C}"/>
              </a:ext>
            </a:extLst>
          </p:cNvPr>
          <p:cNvPicPr>
            <a:picLocks noChangeAspect="1"/>
          </p:cNvPicPr>
          <p:nvPr/>
        </p:nvPicPr>
        <p:blipFill>
          <a:blip r:embed="rId2"/>
          <a:stretch>
            <a:fillRect/>
          </a:stretch>
        </p:blipFill>
        <p:spPr>
          <a:xfrm>
            <a:off x="1321435" y="4433570"/>
            <a:ext cx="3555365" cy="1724660"/>
          </a:xfrm>
          <a:prstGeom prst="rect">
            <a:avLst/>
          </a:prstGeom>
        </p:spPr>
      </p:pic>
      <p:pic>
        <p:nvPicPr>
          <p:cNvPr id="9" name="Picture 8">
            <a:extLst>
              <a:ext uri="{FF2B5EF4-FFF2-40B4-BE49-F238E27FC236}">
                <a16:creationId xmlns:a16="http://schemas.microsoft.com/office/drawing/2014/main" id="{27405AB6-6DFF-4C73-B150-5D78418B14C8}"/>
              </a:ext>
            </a:extLst>
          </p:cNvPr>
          <p:cNvPicPr>
            <a:picLocks noChangeAspect="1"/>
          </p:cNvPicPr>
          <p:nvPr/>
        </p:nvPicPr>
        <p:blipFill>
          <a:blip r:embed="rId3"/>
          <a:stretch>
            <a:fillRect/>
          </a:stretch>
        </p:blipFill>
        <p:spPr>
          <a:xfrm>
            <a:off x="4800600" y="4159885"/>
            <a:ext cx="2502535" cy="2272030"/>
          </a:xfrm>
          <a:prstGeom prst="rect">
            <a:avLst/>
          </a:prstGeom>
        </p:spPr>
      </p:pic>
    </p:spTree>
    <p:extLst>
      <p:ext uri="{BB962C8B-B14F-4D97-AF65-F5344CB8AC3E}">
        <p14:creationId xmlns:p14="http://schemas.microsoft.com/office/powerpoint/2010/main" val="3256628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219201"/>
            <a:ext cx="8229600" cy="5029200"/>
          </a:xfrm>
        </p:spPr>
        <p:txBody>
          <a:bodyPr>
            <a:noAutofit/>
          </a:bodyPr>
          <a:lstStyle/>
          <a:p>
            <a:pPr marR="20955" algn="just">
              <a:lnSpc>
                <a:spcPct val="150000"/>
              </a:lnSpc>
              <a:spcBef>
                <a:spcPts val="20"/>
              </a:spcBef>
              <a:spcAft>
                <a:spcPts val="0"/>
              </a:spcAft>
            </a:pPr>
            <a:r>
              <a:rPr lang="en-US" sz="1800" dirty="0">
                <a:effectLst/>
                <a:latin typeface="Arial" panose="020B0604020202020204" pitchFamily="34" charset="0"/>
                <a:ea typeface="Calibri" panose="020F0502020204030204" pitchFamily="34" charset="0"/>
              </a:rPr>
              <a:t>After logging in with valid credentials of a dealer, the user will be redirected to the home page of the dealer portal. This page allows the dealer to add a new car to the rental management system. It has 4 buttons in the navigation bar for the user to interact with each leading the user to a new page</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22</a:t>
            </a:fld>
            <a:endParaRPr lang="en-US"/>
          </a:p>
        </p:txBody>
      </p:sp>
      <p:pic>
        <p:nvPicPr>
          <p:cNvPr id="8" name="Picture 7">
            <a:extLst>
              <a:ext uri="{FF2B5EF4-FFF2-40B4-BE49-F238E27FC236}">
                <a16:creationId xmlns:a16="http://schemas.microsoft.com/office/drawing/2014/main" id="{2CBB9045-B743-4B86-BBEF-600CD7757F85}"/>
              </a:ext>
            </a:extLst>
          </p:cNvPr>
          <p:cNvPicPr>
            <a:picLocks noChangeAspect="1"/>
          </p:cNvPicPr>
          <p:nvPr/>
        </p:nvPicPr>
        <p:blipFill rotWithShape="1">
          <a:blip r:embed="rId2"/>
          <a:srcRect b="3442"/>
          <a:stretch/>
        </p:blipFill>
        <p:spPr>
          <a:xfrm>
            <a:off x="1021889" y="3092450"/>
            <a:ext cx="7100221" cy="3384550"/>
          </a:xfrm>
          <a:prstGeom prst="rect">
            <a:avLst/>
          </a:prstGeom>
        </p:spPr>
      </p:pic>
    </p:spTree>
    <p:extLst>
      <p:ext uri="{BB962C8B-B14F-4D97-AF65-F5344CB8AC3E}">
        <p14:creationId xmlns:p14="http://schemas.microsoft.com/office/powerpoint/2010/main" val="337821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447800"/>
            <a:ext cx="8229600" cy="4800600"/>
          </a:xfrm>
        </p:spPr>
        <p:txBody>
          <a:bodyPr>
            <a:noAutofit/>
          </a:bodyPr>
          <a:lstStyle/>
          <a:p>
            <a:pPr marR="20955" algn="just">
              <a:lnSpc>
                <a:spcPct val="150000"/>
              </a:lnSpc>
              <a:spcAft>
                <a:spcPts val="1200"/>
              </a:spcAft>
            </a:pPr>
            <a:r>
              <a:rPr lang="en-US" sz="1800" dirty="0">
                <a:effectLst/>
                <a:latin typeface="Arial" panose="020B0604020202020204" pitchFamily="34" charset="0"/>
                <a:ea typeface="Symbol" panose="05050102010706020507" pitchFamily="18" charset="2"/>
              </a:rPr>
              <a:t>When the ‘Vehicle’ button is clicked, the user is redirected to the vehicles page where the list of all vehicles posted by the dealer is displayed. The dealer has the access to remove any car he added by clicking the ‘Delete’ button.</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23</a:t>
            </a:fld>
            <a:endParaRPr lang="en-US"/>
          </a:p>
        </p:txBody>
      </p:sp>
      <p:pic>
        <p:nvPicPr>
          <p:cNvPr id="8" name="Picture 7">
            <a:extLst>
              <a:ext uri="{FF2B5EF4-FFF2-40B4-BE49-F238E27FC236}">
                <a16:creationId xmlns:a16="http://schemas.microsoft.com/office/drawing/2014/main" id="{D18A16E3-46C4-4C3F-B58D-49C321983CAA}"/>
              </a:ext>
            </a:extLst>
          </p:cNvPr>
          <p:cNvPicPr>
            <a:picLocks noChangeAspect="1"/>
          </p:cNvPicPr>
          <p:nvPr/>
        </p:nvPicPr>
        <p:blipFill rotWithShape="1">
          <a:blip r:embed="rId2"/>
          <a:srcRect b="13713"/>
          <a:stretch/>
        </p:blipFill>
        <p:spPr bwMode="auto">
          <a:xfrm>
            <a:off x="450980" y="3657600"/>
            <a:ext cx="8364212"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013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447800"/>
            <a:ext cx="8229600" cy="4800600"/>
          </a:xfrm>
        </p:spPr>
        <p:txBody>
          <a:bodyPr>
            <a:noAutofit/>
          </a:bodyPr>
          <a:lstStyle/>
          <a:p>
            <a:pPr marR="20955" algn="just">
              <a:lnSpc>
                <a:spcPct val="150000"/>
              </a:lnSpc>
              <a:spcAft>
                <a:spcPts val="1200"/>
              </a:spcAft>
            </a:pPr>
            <a:r>
              <a:rPr lang="en-US" sz="1800" dirty="0">
                <a:solidFill>
                  <a:srgbClr val="202124"/>
                </a:solidFill>
                <a:effectLst/>
                <a:latin typeface="Arial" panose="020B0604020202020204" pitchFamily="34" charset="0"/>
                <a:ea typeface="Calibri" panose="020F0502020204030204" pitchFamily="34" charset="0"/>
              </a:rPr>
              <a:t>If the user clicks the ‘Orders’ button, they will be redirected to the orders page. Here the dealer can take a look of the all the orders they received from the customers. This page displays the number of days car needs to be rented and the total amount of the order. The order is validated only when the dealer clicks on the ‘Complete’ button on the right end of each order.</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24</a:t>
            </a:fld>
            <a:endParaRPr lang="en-US"/>
          </a:p>
        </p:txBody>
      </p:sp>
      <p:pic>
        <p:nvPicPr>
          <p:cNvPr id="8" name="Picture 7">
            <a:extLst>
              <a:ext uri="{FF2B5EF4-FFF2-40B4-BE49-F238E27FC236}">
                <a16:creationId xmlns:a16="http://schemas.microsoft.com/office/drawing/2014/main" id="{49D0DE31-7881-4760-BDFD-AD5E74E43333}"/>
              </a:ext>
            </a:extLst>
          </p:cNvPr>
          <p:cNvPicPr>
            <a:picLocks noChangeAspect="1"/>
          </p:cNvPicPr>
          <p:nvPr/>
        </p:nvPicPr>
        <p:blipFill>
          <a:blip r:embed="rId2"/>
          <a:stretch>
            <a:fillRect/>
          </a:stretch>
        </p:blipFill>
        <p:spPr>
          <a:xfrm>
            <a:off x="457200" y="4013518"/>
            <a:ext cx="8235861" cy="2006282"/>
          </a:xfrm>
          <a:prstGeom prst="rect">
            <a:avLst/>
          </a:prstGeom>
        </p:spPr>
      </p:pic>
    </p:spTree>
    <p:extLst>
      <p:ext uri="{BB962C8B-B14F-4D97-AF65-F5344CB8AC3E}">
        <p14:creationId xmlns:p14="http://schemas.microsoft.com/office/powerpoint/2010/main" val="3125261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267-D428-42A6-B5C8-1BE9B1CED95A}"/>
              </a:ext>
            </a:extLst>
          </p:cNvPr>
          <p:cNvSpPr>
            <a:spLocks noGrp="1"/>
          </p:cNvSpPr>
          <p:nvPr>
            <p:ph type="title"/>
          </p:nvPr>
        </p:nvSpPr>
        <p:spPr>
          <a:xfrm>
            <a:off x="4572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DA57D92-0EDA-415B-A020-89312ABDCF8A}"/>
              </a:ext>
            </a:extLst>
          </p:cNvPr>
          <p:cNvSpPr>
            <a:spLocks noGrp="1"/>
          </p:cNvSpPr>
          <p:nvPr>
            <p:ph idx="1"/>
          </p:nvPr>
        </p:nvSpPr>
        <p:spPr>
          <a:xfrm>
            <a:off x="457200" y="1447800"/>
            <a:ext cx="8229600" cy="4800600"/>
          </a:xfrm>
        </p:spPr>
        <p:txBody>
          <a:bodyPr>
            <a:noAutofit/>
          </a:bodyPr>
          <a:lstStyle/>
          <a:p>
            <a:pPr marR="20955" algn="just">
              <a:lnSpc>
                <a:spcPct val="150000"/>
              </a:lnSpc>
              <a:spcBef>
                <a:spcPts val="20"/>
              </a:spcBef>
              <a:spcAft>
                <a:spcPts val="0"/>
              </a:spcAft>
            </a:pPr>
            <a:r>
              <a:rPr lang="en-US" sz="1800" dirty="0">
                <a:effectLst/>
                <a:latin typeface="Arial" panose="020B0604020202020204" pitchFamily="34" charset="0"/>
                <a:ea typeface="Symbol" panose="05050102010706020507" pitchFamily="18" charset="2"/>
              </a:rPr>
              <a:t>The earnings page is displayed when the user clicks the ‘Earnings’ button on the navigation bar. This page lists all the order history that the dealer has received in an ordered manner, with the rent, and number of days. This page also sums up the total earnings of the dealer and displays it in the navbar.</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91ABE5B-EC9C-42D6-9210-7993BCFAF017}"/>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99336DE-54F5-4373-8170-0C74FBE60E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24CB3C1-0284-4B79-8E3E-282D35A3077A}"/>
              </a:ext>
            </a:extLst>
          </p:cNvPr>
          <p:cNvSpPr>
            <a:spLocks noGrp="1"/>
          </p:cNvSpPr>
          <p:nvPr>
            <p:ph type="sldNum" sz="quarter" idx="12"/>
          </p:nvPr>
        </p:nvSpPr>
        <p:spPr/>
        <p:txBody>
          <a:bodyPr/>
          <a:lstStyle/>
          <a:p>
            <a:fld id="{7B28076C-CE04-4A00-BFAA-A90EA8355859}" type="slidenum">
              <a:rPr lang="en-US" smtClean="0"/>
              <a:pPr/>
              <a:t>25</a:t>
            </a:fld>
            <a:endParaRPr lang="en-US"/>
          </a:p>
        </p:txBody>
      </p:sp>
      <p:pic>
        <p:nvPicPr>
          <p:cNvPr id="8" name="Picture 7">
            <a:extLst>
              <a:ext uri="{FF2B5EF4-FFF2-40B4-BE49-F238E27FC236}">
                <a16:creationId xmlns:a16="http://schemas.microsoft.com/office/drawing/2014/main" id="{EC9D8DA2-E098-4CA1-868A-A0530496BE17}"/>
              </a:ext>
            </a:extLst>
          </p:cNvPr>
          <p:cNvPicPr>
            <a:picLocks noChangeAspect="1"/>
          </p:cNvPicPr>
          <p:nvPr/>
        </p:nvPicPr>
        <p:blipFill>
          <a:blip r:embed="rId2"/>
          <a:stretch>
            <a:fillRect/>
          </a:stretch>
        </p:blipFill>
        <p:spPr>
          <a:xfrm>
            <a:off x="457200" y="4038600"/>
            <a:ext cx="8225901" cy="1828800"/>
          </a:xfrm>
          <a:prstGeom prst="rect">
            <a:avLst/>
          </a:prstGeom>
        </p:spPr>
      </p:pic>
    </p:spTree>
    <p:extLst>
      <p:ext uri="{BB962C8B-B14F-4D97-AF65-F5344CB8AC3E}">
        <p14:creationId xmlns:p14="http://schemas.microsoft.com/office/powerpoint/2010/main" val="404381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AF64-AF5C-407F-ABDA-1A71D18D2863}"/>
              </a:ext>
            </a:extLst>
          </p:cNvPr>
          <p:cNvSpPr>
            <a:spLocks noGrp="1"/>
          </p:cNvSpPr>
          <p:nvPr>
            <p:ph type="title"/>
          </p:nvPr>
        </p:nvSpPr>
        <p:spPr>
          <a:xfrm>
            <a:off x="304800" y="205552"/>
            <a:ext cx="8610600" cy="1013648"/>
          </a:xfrm>
        </p:spPr>
        <p:txBody>
          <a:bodyPr/>
          <a:lstStyle/>
          <a:p>
            <a:r>
              <a:rPr lang="en-US" dirty="0">
                <a:solidFill>
                  <a:srgbClr val="C00000"/>
                </a:solidFill>
                <a:latin typeface="Arial" pitchFamily="34" charset="0"/>
                <a:cs typeface="Arial" pitchFamily="34" charset="0"/>
              </a:rPr>
              <a:t>Conclusion</a:t>
            </a:r>
            <a:endParaRPr lang="en-IN" dirty="0"/>
          </a:p>
        </p:txBody>
      </p:sp>
      <p:sp>
        <p:nvSpPr>
          <p:cNvPr id="3" name="Content Placeholder 2">
            <a:extLst>
              <a:ext uri="{FF2B5EF4-FFF2-40B4-BE49-F238E27FC236}">
                <a16:creationId xmlns:a16="http://schemas.microsoft.com/office/drawing/2014/main" id="{C4BDDEA5-1E43-46F0-8ABE-59A92160DBA6}"/>
              </a:ext>
            </a:extLst>
          </p:cNvPr>
          <p:cNvSpPr>
            <a:spLocks noGrp="1"/>
          </p:cNvSpPr>
          <p:nvPr>
            <p:ph idx="1"/>
          </p:nvPr>
        </p:nvSpPr>
        <p:spPr>
          <a:xfrm>
            <a:off x="457200" y="1524000"/>
            <a:ext cx="8229600" cy="4800600"/>
          </a:xfrm>
        </p:spPr>
        <p:txBody>
          <a:bodyPr>
            <a:normAutofit/>
          </a:bodyPr>
          <a:lstStyle/>
          <a:p>
            <a:pPr marL="206375" indent="-256540">
              <a:lnSpc>
                <a:spcPct val="150000"/>
              </a:lnSpc>
            </a:pPr>
            <a:r>
              <a:rPr lang="en-US" sz="1800" dirty="0">
                <a:solidFill>
                  <a:srgbClr val="202020"/>
                </a:solidFill>
                <a:effectLst/>
                <a:latin typeface="Arial" panose="020B0604020202020204" pitchFamily="34" charset="0"/>
                <a:ea typeface="Calibri" panose="020F0502020204030204" pitchFamily="34" charset="0"/>
              </a:rPr>
              <a:t>Car rental business has emerged with a new goody compared to the past experience where every activity concerning car rental business is limited to a physical location only.</a:t>
            </a:r>
          </a:p>
          <a:p>
            <a:pPr marL="206375" indent="-256540">
              <a:lnSpc>
                <a:spcPct val="150000"/>
              </a:lnSpc>
            </a:pPr>
            <a:endParaRPr lang="en-US" sz="1800" dirty="0">
              <a:solidFill>
                <a:srgbClr val="202020"/>
              </a:solidFill>
              <a:latin typeface="Arial" panose="020B0604020202020204" pitchFamily="34" charset="0"/>
              <a:ea typeface="Calibri" panose="020F0502020204030204" pitchFamily="34" charset="0"/>
            </a:endParaRPr>
          </a:p>
          <a:p>
            <a:pPr marL="206375" indent="-256540">
              <a:lnSpc>
                <a:spcPct val="150000"/>
              </a:lnSpc>
            </a:pPr>
            <a:r>
              <a:rPr lang="en-US" sz="1800" dirty="0">
                <a:solidFill>
                  <a:srgbClr val="202020"/>
                </a:solidFill>
                <a:effectLst/>
                <a:latin typeface="Arial" panose="020B0604020202020204" pitchFamily="34" charset="0"/>
                <a:ea typeface="Calibri" panose="020F0502020204030204" pitchFamily="34" charset="0"/>
              </a:rPr>
              <a:t>Even though the physical location has not been totally eradicated, the nature of functions and how these functions are achieved has been reshaped by the power of internet.</a:t>
            </a:r>
          </a:p>
          <a:p>
            <a:pPr marL="206375" indent="-256540">
              <a:lnSpc>
                <a:spcPct val="150000"/>
              </a:lnSpc>
            </a:pPr>
            <a:endParaRPr lang="en-US" sz="1800" dirty="0">
              <a:solidFill>
                <a:srgbClr val="202020"/>
              </a:solidFill>
              <a:latin typeface="Arial" panose="020B0604020202020204" pitchFamily="34" charset="0"/>
              <a:ea typeface="Calibri" panose="020F0502020204030204" pitchFamily="34" charset="0"/>
            </a:endParaRPr>
          </a:p>
          <a:p>
            <a:pPr marL="206375" indent="-256540">
              <a:lnSpc>
                <a:spcPct val="150000"/>
              </a:lnSpc>
            </a:pPr>
            <a:r>
              <a:rPr lang="en-US" sz="1800" dirty="0">
                <a:solidFill>
                  <a:srgbClr val="202020"/>
                </a:solidFill>
                <a:effectLst/>
                <a:latin typeface="Arial" panose="020B0604020202020204" pitchFamily="34" charset="0"/>
                <a:ea typeface="Calibri" panose="020F0502020204030204" pitchFamily="34" charset="0"/>
              </a:rPr>
              <a:t>These car rental platforms allow customers to reserve cars online, rent car online, and have the car brought to their door step once the customer is a registered member or go to the office to pick the car.</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74457B3F-DDA8-4FFB-91DF-E1420EECC17A}"/>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655F7E89-0B64-4AAD-9D0E-F0864970968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DB04E8F-F7C0-442E-8801-03049176B08D}"/>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382800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51B6-EACF-4C6D-8768-2121B4DA19B0}"/>
              </a:ext>
            </a:extLst>
          </p:cNvPr>
          <p:cNvSpPr>
            <a:spLocks noGrp="1"/>
          </p:cNvSpPr>
          <p:nvPr>
            <p:ph type="title"/>
          </p:nvPr>
        </p:nvSpPr>
        <p:spPr>
          <a:xfrm>
            <a:off x="2057399" y="74613"/>
            <a:ext cx="5029201" cy="1295400"/>
          </a:xfrm>
        </p:spPr>
        <p:txBody>
          <a:bodyPr>
            <a:normAutofit fontScale="90000"/>
          </a:bodyPr>
          <a:lstStyle/>
          <a:p>
            <a:br>
              <a:rPr lang="en-US" dirty="0">
                <a:latin typeface="Arial" pitchFamily="34" charset="0"/>
                <a:cs typeface="Arial" pitchFamily="34" charset="0"/>
              </a:rPr>
            </a:br>
            <a:r>
              <a:rPr lang="en-US" sz="4900"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F42B2A25-AC94-4333-9C16-D5BD3348BA8D}"/>
              </a:ext>
            </a:extLst>
          </p:cNvPr>
          <p:cNvSpPr>
            <a:spLocks noGrp="1"/>
          </p:cNvSpPr>
          <p:nvPr>
            <p:ph idx="1"/>
          </p:nvPr>
        </p:nvSpPr>
        <p:spPr/>
        <p:txBody>
          <a:bodyPr>
            <a:normAutofit/>
          </a:bodyPr>
          <a:lstStyle/>
          <a:p>
            <a:pPr marL="206375" indent="-256540">
              <a:lnSpc>
                <a:spcPct val="150000"/>
              </a:lnSpc>
            </a:pPr>
            <a:r>
              <a:rPr lang="en-US" sz="1800" dirty="0">
                <a:solidFill>
                  <a:srgbClr val="202020"/>
                </a:solidFill>
                <a:effectLst/>
                <a:latin typeface="Arial" panose="020B0604020202020204" pitchFamily="34" charset="0"/>
                <a:ea typeface="Calibri" panose="020F0502020204030204" pitchFamily="34" charset="0"/>
              </a:rPr>
              <a:t>The web-based car rental system has offered an advantage to both customers as well as Car Rental Company to efficiently and effectively manage the business and satisfies customers’ need at the click of a button.</a:t>
            </a:r>
          </a:p>
          <a:p>
            <a:pPr marL="206375" indent="-256540">
              <a:lnSpc>
                <a:spcPct val="150000"/>
              </a:lnSpc>
            </a:pPr>
            <a:endParaRPr lang="en-US" sz="1800" dirty="0">
              <a:solidFill>
                <a:srgbClr val="202020"/>
              </a:solidFill>
              <a:latin typeface="Arial" panose="020B0604020202020204" pitchFamily="34" charset="0"/>
              <a:ea typeface="Calibri" panose="020F0502020204030204" pitchFamily="34" charset="0"/>
            </a:endParaRPr>
          </a:p>
          <a:p>
            <a:pPr marL="206375" indent="-256540">
              <a:lnSpc>
                <a:spcPct val="150000"/>
              </a:lnSpc>
            </a:pPr>
            <a:r>
              <a:rPr lang="en-US" sz="1800" dirty="0">
                <a:solidFill>
                  <a:srgbClr val="202124"/>
                </a:solidFill>
                <a:effectLst/>
                <a:latin typeface="Arial" panose="020B0604020202020204" pitchFamily="34" charset="0"/>
                <a:ea typeface="Calibri" panose="020F0502020204030204" pitchFamily="34" charset="0"/>
              </a:rPr>
              <a:t>The main scope of this project to develop a user-friendly car rental platform and provide people the access to this huge rental industry with genuine car rental policies and extend the automotive/rental sector is succeeded. </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81DC83CC-1AA8-49E4-8C84-4ECC850F080B}"/>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67DEF259-5818-4F1D-93F3-EAE859F6036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26D895D-4CE4-4265-AE81-36DB95031111}"/>
              </a:ext>
            </a:extLst>
          </p:cNvPr>
          <p:cNvSpPr>
            <a:spLocks noGrp="1"/>
          </p:cNvSpPr>
          <p:nvPr>
            <p:ph type="sldNum" sz="quarter" idx="12"/>
          </p:nvPr>
        </p:nvSpPr>
        <p:spPr/>
        <p:txBody>
          <a:bodyPr/>
          <a:lstStyle/>
          <a:p>
            <a:fld id="{7B28076C-CE04-4A00-BFAA-A90EA8355859}" type="slidenum">
              <a:rPr lang="en-US" smtClean="0"/>
              <a:pPr/>
              <a:t>27</a:t>
            </a:fld>
            <a:endParaRPr lang="en-US"/>
          </a:p>
        </p:txBody>
      </p:sp>
    </p:spTree>
    <p:extLst>
      <p:ext uri="{BB962C8B-B14F-4D97-AF65-F5344CB8AC3E}">
        <p14:creationId xmlns:p14="http://schemas.microsoft.com/office/powerpoint/2010/main" val="2505641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FBFC-C788-45B8-8815-0727C5AA4F3B}"/>
              </a:ext>
            </a:extLst>
          </p:cNvPr>
          <p:cNvSpPr>
            <a:spLocks noGrp="1"/>
          </p:cNvSpPr>
          <p:nvPr>
            <p:ph type="title"/>
          </p:nvPr>
        </p:nvSpPr>
        <p:spPr>
          <a:xfrm>
            <a:off x="339970" y="228601"/>
            <a:ext cx="8575430" cy="914400"/>
          </a:xfrm>
        </p:spPr>
        <p:txBody>
          <a:bodyPr>
            <a:normAutofit/>
          </a:bodyPr>
          <a:lstStyle/>
          <a:p>
            <a:r>
              <a:rPr lang="en-US" sz="4400" dirty="0">
                <a:solidFill>
                  <a:srgbClr val="C00000"/>
                </a:solidFill>
                <a:latin typeface="Arial" pitchFamily="34" charset="0"/>
                <a:cs typeface="Arial" pitchFamily="34" charset="0"/>
              </a:rPr>
              <a:t>References</a:t>
            </a:r>
            <a:endParaRPr lang="en-IN" dirty="0"/>
          </a:p>
        </p:txBody>
      </p:sp>
      <p:sp>
        <p:nvSpPr>
          <p:cNvPr id="3" name="Content Placeholder 2">
            <a:extLst>
              <a:ext uri="{FF2B5EF4-FFF2-40B4-BE49-F238E27FC236}">
                <a16:creationId xmlns:a16="http://schemas.microsoft.com/office/drawing/2014/main" id="{D4C497BE-09F8-4FB9-BC5D-F7C01ECB502D}"/>
              </a:ext>
            </a:extLst>
          </p:cNvPr>
          <p:cNvSpPr>
            <a:spLocks noGrp="1"/>
          </p:cNvSpPr>
          <p:nvPr>
            <p:ph idx="1"/>
          </p:nvPr>
        </p:nvSpPr>
        <p:spPr>
          <a:xfrm>
            <a:off x="457200" y="1371600"/>
            <a:ext cx="8229600" cy="4876800"/>
          </a:xfrm>
        </p:spPr>
        <p:txBody>
          <a:bodyPr>
            <a:normAutofit fontScale="92500" lnSpcReduction="10000"/>
          </a:bodyPr>
          <a:lstStyle/>
          <a:p>
            <a:pPr marL="342900" lvl="0" indent="-342900">
              <a:lnSpc>
                <a:spcPct val="150000"/>
              </a:lnSpc>
              <a:buFont typeface="Symbol" panose="05050102010706020507" pitchFamily="18" charset="2"/>
              <a:buChar char=""/>
            </a:pPr>
            <a:r>
              <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2"/>
              </a:rPr>
              <a:t>https://developer.mozilla.org/en-US/docs/Learn/Server-side/Django/Introduction</a:t>
            </a:r>
            <a:endPar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3"/>
              </a:rPr>
              <a:t>https://capablemachine.com/</a:t>
            </a:r>
            <a:endPar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4"/>
              </a:rPr>
              <a:t>https://www.w3schools.com/django/index.php</a:t>
            </a:r>
            <a:endPar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5"/>
              </a:rPr>
              <a:t>https://stfalcon.com/en/blog/post/car-rent-website-development</a:t>
            </a:r>
            <a:endPar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6"/>
              </a:rPr>
              <a:t>https://www.globenewswire.com/news-release/2021/11/25/2340991/28124/en/India-Car-Rental-Market-Report-2021-Market-is-Projected-to-Grow-at-a-CAGR-of-9-83-to-Reach-2-030-Billion-by-2026-from-1-053-Billion-in-2019.html</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239DB4B-D3F2-44FC-AA6A-C30A7CBDC396}"/>
              </a:ext>
            </a:extLst>
          </p:cNvPr>
          <p:cNvSpPr>
            <a:spLocks noGrp="1"/>
          </p:cNvSpPr>
          <p:nvPr>
            <p:ph type="dt" sz="half" idx="10"/>
          </p:nvPr>
        </p:nvSpPr>
        <p:spPr/>
        <p:txBody>
          <a:bodyPr/>
          <a:lstStyle/>
          <a:p>
            <a:fld id="{A2414E9F-A237-4082-B37B-D926ADB268EE}" type="datetime3">
              <a:rPr lang="en-US" smtClean="0"/>
              <a:pPr/>
              <a:t>13 April 2022</a:t>
            </a:fld>
            <a:endParaRPr lang="en-US" dirty="0"/>
          </a:p>
        </p:txBody>
      </p:sp>
      <p:sp>
        <p:nvSpPr>
          <p:cNvPr id="5" name="Footer Placeholder 4">
            <a:extLst>
              <a:ext uri="{FF2B5EF4-FFF2-40B4-BE49-F238E27FC236}">
                <a16:creationId xmlns:a16="http://schemas.microsoft.com/office/drawing/2014/main" id="{8762E790-1BC7-488A-A0A1-8FB6F07593A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B405DFA-5C98-4143-B801-E831D13B0936}"/>
              </a:ext>
            </a:extLst>
          </p:cNvPr>
          <p:cNvSpPr>
            <a:spLocks noGrp="1"/>
          </p:cNvSpPr>
          <p:nvPr>
            <p:ph type="sldNum" sz="quarter" idx="12"/>
          </p:nvPr>
        </p:nvSpPr>
        <p:spPr/>
        <p:txBody>
          <a:bodyPr/>
          <a:lstStyle/>
          <a:p>
            <a:fld id="{7B28076C-CE04-4A00-BFAA-A90EA8355859}" type="slidenum">
              <a:rPr lang="en-US" smtClean="0"/>
              <a:pPr/>
              <a:t>28</a:t>
            </a:fld>
            <a:endParaRPr lang="en-US"/>
          </a:p>
        </p:txBody>
      </p:sp>
    </p:spTree>
    <p:extLst>
      <p:ext uri="{BB962C8B-B14F-4D97-AF65-F5344CB8AC3E}">
        <p14:creationId xmlns:p14="http://schemas.microsoft.com/office/powerpoint/2010/main" val="1837763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C6FC-1A41-401F-B85D-7CA7878EAEB0}"/>
              </a:ext>
            </a:extLst>
          </p:cNvPr>
          <p:cNvSpPr>
            <a:spLocks noGrp="1"/>
          </p:cNvSpPr>
          <p:nvPr>
            <p:ph type="title"/>
          </p:nvPr>
        </p:nvSpPr>
        <p:spPr>
          <a:xfrm>
            <a:off x="298940" y="228600"/>
            <a:ext cx="8616460" cy="990600"/>
          </a:xfrm>
        </p:spPr>
        <p:txBody>
          <a:bodyPr/>
          <a:lstStyle/>
          <a:p>
            <a:r>
              <a:rPr lang="en-US" sz="4400" dirty="0">
                <a:solidFill>
                  <a:srgbClr val="C00000"/>
                </a:solidFill>
                <a:latin typeface="Arial" pitchFamily="34" charset="0"/>
                <a:cs typeface="Arial" pitchFamily="34" charset="0"/>
              </a:rPr>
              <a:t>References</a:t>
            </a:r>
            <a:endParaRPr lang="en-IN" dirty="0"/>
          </a:p>
        </p:txBody>
      </p:sp>
      <p:sp>
        <p:nvSpPr>
          <p:cNvPr id="3" name="Content Placeholder 2">
            <a:extLst>
              <a:ext uri="{FF2B5EF4-FFF2-40B4-BE49-F238E27FC236}">
                <a16:creationId xmlns:a16="http://schemas.microsoft.com/office/drawing/2014/main" id="{E8F051ED-36F5-437B-BED1-2CBA01E26E94}"/>
              </a:ext>
            </a:extLst>
          </p:cNvPr>
          <p:cNvSpPr>
            <a:spLocks noGrp="1"/>
          </p:cNvSpPr>
          <p:nvPr>
            <p:ph idx="1"/>
          </p:nvPr>
        </p:nvSpPr>
        <p:spPr>
          <a:xfrm>
            <a:off x="457200" y="1408471"/>
            <a:ext cx="8229600" cy="4839929"/>
          </a:xfrm>
        </p:spPr>
        <p:txBody>
          <a:bodyPr>
            <a:noAutofit/>
          </a:bodyPr>
          <a:lstStyle/>
          <a:p>
            <a:pPr marL="342900" lvl="0" indent="-342900">
              <a:lnSpc>
                <a:spcPct val="150000"/>
              </a:lnSpc>
              <a:buFont typeface="Symbol" panose="05050102010706020507" pitchFamily="18" charset="2"/>
              <a:buChar char=""/>
            </a:pPr>
            <a:endParaRPr lang="en-IN" sz="17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7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https://www.forbes.com/advisor/travel-rewards/car-rental-prices-are-up-what-are-the-alternatives/</a:t>
            </a:r>
            <a:r>
              <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342900" lvl="0" indent="-342900">
              <a:lnSpc>
                <a:spcPct val="150000"/>
              </a:lnSpc>
              <a:buFont typeface="Symbol" panose="05050102010706020507" pitchFamily="18" charset="2"/>
              <a:buChar char=""/>
            </a:pPr>
            <a:endParaRPr lang="en-IN" sz="17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7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3"/>
              </a:rPr>
              <a:t>https://www.youtube.com/watch?v=PtQiiknWUcI</a:t>
            </a:r>
            <a:r>
              <a:rPr lang="en-US"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50000"/>
              </a:lnSpc>
              <a:buFont typeface="Symbol" panose="05050102010706020507" pitchFamily="18" charset="2"/>
              <a:buChar char=""/>
            </a:pPr>
            <a:endParaRPr lang="en-IN" sz="17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n-US" sz="17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4"/>
              </a:rPr>
              <a:t>https://www.educba.com/django-architecture/</a:t>
            </a:r>
            <a:r>
              <a:rPr lang="en-US"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17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7146405-AF51-497B-BF95-598EB330735A}"/>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5078A9FB-2C3D-40A0-A26B-1624301CF37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43AF0F-0661-43A5-96B4-E36143AB395D}"/>
              </a:ext>
            </a:extLst>
          </p:cNvPr>
          <p:cNvSpPr>
            <a:spLocks noGrp="1"/>
          </p:cNvSpPr>
          <p:nvPr>
            <p:ph type="sldNum" sz="quarter" idx="12"/>
          </p:nvPr>
        </p:nvSpPr>
        <p:spPr/>
        <p:txBody>
          <a:bodyPr/>
          <a:lstStyle/>
          <a:p>
            <a:fld id="{7B28076C-CE04-4A00-BFAA-A90EA8355859}" type="slidenum">
              <a:rPr lang="en-US" smtClean="0"/>
              <a:pPr/>
              <a:t>29</a:t>
            </a:fld>
            <a:endParaRPr lang="en-US"/>
          </a:p>
        </p:txBody>
      </p:sp>
    </p:spTree>
    <p:extLst>
      <p:ext uri="{BB962C8B-B14F-4D97-AF65-F5344CB8AC3E}">
        <p14:creationId xmlns:p14="http://schemas.microsoft.com/office/powerpoint/2010/main" val="74123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295400"/>
            <a:ext cx="8001000" cy="5333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36526"/>
            <a:ext cx="8610600" cy="1081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Arial" pitchFamily="34" charset="0"/>
                <a:cs typeface="Arial" pitchFamily="34" charset="0"/>
              </a:rPr>
              <a:t>Introduction</a:t>
            </a:r>
          </a:p>
        </p:txBody>
      </p:sp>
      <p:sp>
        <p:nvSpPr>
          <p:cNvPr id="7" name="Date Placeholder 6"/>
          <p:cNvSpPr>
            <a:spLocks noGrp="1"/>
          </p:cNvSpPr>
          <p:nvPr>
            <p:ph type="dt" sz="half" idx="10"/>
          </p:nvPr>
        </p:nvSpPr>
        <p:spPr>
          <a:xfrm>
            <a:off x="381000" y="6356349"/>
            <a:ext cx="3433942" cy="365125"/>
          </a:xfrm>
        </p:spPr>
        <p:txBody>
          <a:bodyPr/>
          <a:lstStyle/>
          <a:p>
            <a:fld id="{34BF8381-4334-4BCF-A228-57F83149AF87}" type="datetime3">
              <a:rPr lang="en-US" smtClean="0"/>
              <a:pPr/>
              <a:t>13 April 2022</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a:xfrm>
            <a:off x="8349676" y="6356349"/>
            <a:ext cx="413324" cy="283237"/>
          </a:xfrm>
        </p:spPr>
        <p:txBody>
          <a:bodyPr/>
          <a:lstStyle/>
          <a:p>
            <a:fld id="{7B28076C-CE04-4A00-BFAA-A90EA8355859}" type="slidenum">
              <a:rPr lang="en-US" sz="1800" smtClean="0"/>
              <a:pPr/>
              <a:t>4</a:t>
            </a:fld>
            <a:endParaRPr lang="en-US" sz="1800" dirty="0"/>
          </a:p>
        </p:txBody>
      </p:sp>
      <p:sp>
        <p:nvSpPr>
          <p:cNvPr id="10" name="Content Placeholder 2">
            <a:extLst>
              <a:ext uri="{FF2B5EF4-FFF2-40B4-BE49-F238E27FC236}">
                <a16:creationId xmlns:a16="http://schemas.microsoft.com/office/drawing/2014/main" id="{52ABCD3E-69C4-41FD-BFB4-EB2FE3BA46A6}"/>
              </a:ext>
            </a:extLst>
          </p:cNvPr>
          <p:cNvSpPr>
            <a:spLocks noGrp="1"/>
          </p:cNvSpPr>
          <p:nvPr>
            <p:ph idx="1"/>
          </p:nvPr>
        </p:nvSpPr>
        <p:spPr>
          <a:xfrm>
            <a:off x="457200" y="1447800"/>
            <a:ext cx="8229600" cy="4908548"/>
          </a:xfrm>
        </p:spPr>
        <p:txBody>
          <a:bodyPr>
            <a:normAutofit lnSpcReduction="10000"/>
          </a:bodyPr>
          <a:lstStyle/>
          <a:p>
            <a:pPr>
              <a:lnSpc>
                <a:spcPct val="150000"/>
              </a:lnSpc>
            </a:pPr>
            <a:r>
              <a:rPr lang="en-US" sz="1800" dirty="0">
                <a:effectLst/>
                <a:latin typeface="Arial" panose="020B0604020202020204" pitchFamily="34" charset="0"/>
                <a:ea typeface="Calibri" panose="020F0502020204030204" pitchFamily="34" charset="0"/>
              </a:rPr>
              <a:t>The self-drive online car rental car is categorized as one of the most sought-after modes of commute preferred by many online car rental customers. </a:t>
            </a:r>
          </a:p>
          <a:p>
            <a:pPr>
              <a:lnSpc>
                <a:spcPct val="150000"/>
              </a:lnSpc>
            </a:pPr>
            <a:endParaRPr lang="en-US" sz="1800" dirty="0">
              <a:effectLst/>
              <a:latin typeface="Arial" panose="020B0604020202020204" pitchFamily="34" charset="0"/>
              <a:ea typeface="Calibri" panose="020F0502020204030204" pitchFamily="34" charset="0"/>
            </a:endParaRPr>
          </a:p>
          <a:p>
            <a:pPr>
              <a:lnSpc>
                <a:spcPct val="150000"/>
              </a:lnSpc>
            </a:pPr>
            <a:r>
              <a:rPr lang="en-US" sz="1800" dirty="0">
                <a:effectLst/>
                <a:latin typeface="Arial" panose="020B0604020202020204" pitchFamily="34" charset="0"/>
                <a:ea typeface="Calibri" panose="020F0502020204030204" pitchFamily="34" charset="0"/>
              </a:rPr>
              <a:t>Self-drive online car rental services provide the customer with full control over the rental vehicle for the stipulated time period.</a:t>
            </a:r>
          </a:p>
          <a:p>
            <a:pPr>
              <a:lnSpc>
                <a:spcPct val="150000"/>
              </a:lnSpc>
            </a:pPr>
            <a:endParaRPr lang="en-US" sz="1800" dirty="0">
              <a:effectLst/>
              <a:latin typeface="Arial" panose="020B0604020202020204" pitchFamily="34" charset="0"/>
              <a:ea typeface="Calibri" panose="020F0502020204030204" pitchFamily="34" charset="0"/>
            </a:endParaRPr>
          </a:p>
          <a:p>
            <a:pPr>
              <a:lnSpc>
                <a:spcPct val="150000"/>
              </a:lnSpc>
            </a:pPr>
            <a:r>
              <a:rPr lang="en-US" sz="1800" dirty="0">
                <a:effectLst/>
                <a:latin typeface="Arial" panose="020B0604020202020204" pitchFamily="34" charset="0"/>
                <a:ea typeface="Calibri" panose="020F0502020204030204" pitchFamily="34" charset="0"/>
              </a:rPr>
              <a:t>Many platforms offer hourly, daily, or even monthly online car rental services to their customer.</a:t>
            </a:r>
          </a:p>
          <a:p>
            <a:pPr>
              <a:lnSpc>
                <a:spcPct val="150000"/>
              </a:lnSpc>
            </a:pPr>
            <a:endParaRPr lang="en-US" sz="1800" dirty="0">
              <a:effectLst/>
              <a:latin typeface="Arial" panose="020B0604020202020204" pitchFamily="34" charset="0"/>
              <a:ea typeface="Calibri" panose="020F0502020204030204" pitchFamily="34" charset="0"/>
            </a:endParaRPr>
          </a:p>
          <a:p>
            <a:pPr>
              <a:lnSpc>
                <a:spcPct val="150000"/>
              </a:lnSpc>
            </a:pPr>
            <a:r>
              <a:rPr lang="en-US" sz="1800" dirty="0">
                <a:effectLst/>
                <a:latin typeface="Arial" panose="020B0604020202020204" pitchFamily="34" charset="0"/>
                <a:ea typeface="Calibri" panose="020F0502020204030204" pitchFamily="34" charset="0"/>
              </a:rPr>
              <a:t>This service proves extremely useful for tourists looking to procure vehicles in tourist destinations for a limited time period.</a:t>
            </a:r>
          </a:p>
          <a:p>
            <a:pPr>
              <a:lnSpc>
                <a:spcPct val="150000"/>
              </a:lnSpc>
            </a:pPr>
            <a:endParaRPr lang="en-US" sz="18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D609-7A88-4261-88BA-F8CD7D581497}"/>
              </a:ext>
            </a:extLst>
          </p:cNvPr>
          <p:cNvSpPr>
            <a:spLocks noGrp="1"/>
          </p:cNvSpPr>
          <p:nvPr>
            <p:ph type="title"/>
          </p:nvPr>
        </p:nvSpPr>
        <p:spPr>
          <a:xfrm>
            <a:off x="298940" y="136526"/>
            <a:ext cx="8616460" cy="1081088"/>
          </a:xfrm>
        </p:spPr>
        <p:txBody>
          <a:bodyPr>
            <a:normAutofit/>
          </a:bodyPr>
          <a:lstStyle/>
          <a:p>
            <a:r>
              <a:rPr lang="en-US" dirty="0">
                <a:solidFill>
                  <a:srgbClr val="C00000"/>
                </a:solidFill>
                <a:latin typeface="Arial" pitchFamily="34" charset="0"/>
                <a:cs typeface="Arial" pitchFamily="34" charset="0"/>
              </a:rPr>
              <a:t>Introduction</a:t>
            </a:r>
            <a:endParaRPr lang="en-IN" dirty="0"/>
          </a:p>
        </p:txBody>
      </p:sp>
      <p:sp>
        <p:nvSpPr>
          <p:cNvPr id="4" name="Date Placeholder 3">
            <a:extLst>
              <a:ext uri="{FF2B5EF4-FFF2-40B4-BE49-F238E27FC236}">
                <a16:creationId xmlns:a16="http://schemas.microsoft.com/office/drawing/2014/main" id="{3F06DFC6-454D-47BB-AC2A-7C4C8FDC68CE}"/>
              </a:ext>
            </a:extLst>
          </p:cNvPr>
          <p:cNvSpPr>
            <a:spLocks noGrp="1"/>
          </p:cNvSpPr>
          <p:nvPr>
            <p:ph type="dt" sz="half" idx="10"/>
          </p:nvPr>
        </p:nvSpPr>
        <p:spPr/>
        <p:txBody>
          <a:bodyPr/>
          <a:lstStyle/>
          <a:p>
            <a:fld id="{A2414E9F-A237-4082-B37B-D926ADB268EE}" type="datetime3">
              <a:rPr lang="en-US" smtClean="0"/>
              <a:pPr/>
              <a:t>13 April 2022</a:t>
            </a:fld>
            <a:endParaRPr lang="en-US" dirty="0"/>
          </a:p>
        </p:txBody>
      </p:sp>
      <p:sp>
        <p:nvSpPr>
          <p:cNvPr id="5" name="Footer Placeholder 4">
            <a:extLst>
              <a:ext uri="{FF2B5EF4-FFF2-40B4-BE49-F238E27FC236}">
                <a16:creationId xmlns:a16="http://schemas.microsoft.com/office/drawing/2014/main" id="{9D89649E-D733-4E72-947F-5AAA7205B71E}"/>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E8FDFE75-635E-4F80-B1FF-B0A9FD06B396}"/>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
        <p:nvSpPr>
          <p:cNvPr id="10" name="Content Placeholder 2">
            <a:extLst>
              <a:ext uri="{FF2B5EF4-FFF2-40B4-BE49-F238E27FC236}">
                <a16:creationId xmlns:a16="http://schemas.microsoft.com/office/drawing/2014/main" id="{9D3B8A73-6AF8-4FB0-8E33-3E7ABFA8FE53}"/>
              </a:ext>
            </a:extLst>
          </p:cNvPr>
          <p:cNvSpPr>
            <a:spLocks noGrp="1"/>
          </p:cNvSpPr>
          <p:nvPr>
            <p:ph idx="1"/>
          </p:nvPr>
        </p:nvSpPr>
        <p:spPr>
          <a:xfrm>
            <a:off x="457200" y="1447800"/>
            <a:ext cx="8229600" cy="4678363"/>
          </a:xfrm>
        </p:spPr>
        <p:txBody>
          <a:bodyPr>
            <a:normAutofit/>
          </a:bodyPr>
          <a:lstStyle/>
          <a:p>
            <a:pPr>
              <a:lnSpc>
                <a:spcPct val="150000"/>
              </a:lnSpc>
            </a:pPr>
            <a:r>
              <a:rPr lang="en-US" sz="1800" dirty="0">
                <a:solidFill>
                  <a:srgbClr val="202124"/>
                </a:solidFill>
                <a:effectLst/>
                <a:latin typeface="Arial" panose="020B0604020202020204" pitchFamily="34" charset="0"/>
                <a:ea typeface="Calibri" panose="020F0502020204030204" pitchFamily="34" charset="0"/>
              </a:rPr>
              <a:t>The car rental industry in </a:t>
            </a:r>
            <a:r>
              <a:rPr lang="en-US" sz="1800" dirty="0">
                <a:solidFill>
                  <a:srgbClr val="202124"/>
                </a:solidFill>
                <a:latin typeface="Arial" panose="020B0604020202020204" pitchFamily="34" charset="0"/>
                <a:ea typeface="Calibri" panose="020F0502020204030204" pitchFamily="34" charset="0"/>
              </a:rPr>
              <a:t>I</a:t>
            </a:r>
            <a:r>
              <a:rPr lang="en-US" sz="1800" dirty="0">
                <a:solidFill>
                  <a:srgbClr val="202124"/>
                </a:solidFill>
                <a:effectLst/>
                <a:latin typeface="Arial" panose="020B0604020202020204" pitchFamily="34" charset="0"/>
                <a:ea typeface="Calibri" panose="020F0502020204030204" pitchFamily="34" charset="0"/>
              </a:rPr>
              <a:t>ndia has a very limited share in the transportation sector due to several reasons.</a:t>
            </a:r>
          </a:p>
          <a:p>
            <a:pPr>
              <a:lnSpc>
                <a:spcPct val="150000"/>
              </a:lnSpc>
            </a:pPr>
            <a:endParaRPr lang="en-US" sz="1800" dirty="0">
              <a:solidFill>
                <a:srgbClr val="202124"/>
              </a:solidFill>
              <a:latin typeface="Arial" panose="020B0604020202020204" pitchFamily="34" charset="0"/>
              <a:ea typeface="Calibri" panose="020F0502020204030204" pitchFamily="34" charset="0"/>
            </a:endParaRPr>
          </a:p>
          <a:p>
            <a:pPr>
              <a:lnSpc>
                <a:spcPct val="150000"/>
              </a:lnSpc>
            </a:pPr>
            <a:r>
              <a:rPr lang="en-US" sz="1800" dirty="0">
                <a:solidFill>
                  <a:srgbClr val="202124"/>
                </a:solidFill>
                <a:effectLst/>
                <a:latin typeface="Arial" panose="020B0604020202020204" pitchFamily="34" charset="0"/>
                <a:ea typeface="Calibri" panose="020F0502020204030204" pitchFamily="34" charset="0"/>
              </a:rPr>
              <a:t>This domain was further severely affected by the outbreak of Covid-19.</a:t>
            </a:r>
          </a:p>
          <a:p>
            <a:pPr>
              <a:lnSpc>
                <a:spcPct val="150000"/>
              </a:lnSpc>
            </a:pPr>
            <a:endParaRPr lang="en-US" sz="1800" dirty="0">
              <a:solidFill>
                <a:srgbClr val="202124"/>
              </a:solidFill>
              <a:latin typeface="Arial" panose="020B0604020202020204" pitchFamily="34" charset="0"/>
              <a:ea typeface="Calibri" panose="020F0502020204030204" pitchFamily="34" charset="0"/>
            </a:endParaRPr>
          </a:p>
          <a:p>
            <a:pPr>
              <a:lnSpc>
                <a:spcPct val="150000"/>
              </a:lnSpc>
            </a:pPr>
            <a:r>
              <a:rPr lang="en-US" sz="1800" dirty="0">
                <a:solidFill>
                  <a:srgbClr val="202124"/>
                </a:solidFill>
                <a:effectLst/>
                <a:latin typeface="Arial" panose="020B0604020202020204" pitchFamily="34" charset="0"/>
                <a:ea typeface="Calibri" panose="020F0502020204030204" pitchFamily="34" charset="0"/>
              </a:rPr>
              <a:t>The thing is that car reservation systems are heavily dependent on tourism. </a:t>
            </a:r>
          </a:p>
          <a:p>
            <a:pPr>
              <a:lnSpc>
                <a:spcPct val="150000"/>
              </a:lnSpc>
            </a:pPr>
            <a:endParaRPr lang="en-US" sz="1800" dirty="0">
              <a:solidFill>
                <a:srgbClr val="202124"/>
              </a:solidFill>
              <a:latin typeface="Arial" panose="020B0604020202020204" pitchFamily="34" charset="0"/>
              <a:ea typeface="Calibri" panose="020F0502020204030204" pitchFamily="34" charset="0"/>
            </a:endParaRPr>
          </a:p>
          <a:p>
            <a:pPr>
              <a:lnSpc>
                <a:spcPct val="150000"/>
              </a:lnSpc>
            </a:pPr>
            <a:r>
              <a:rPr lang="en-US" sz="1800" dirty="0">
                <a:solidFill>
                  <a:srgbClr val="202124"/>
                </a:solidFill>
                <a:effectLst/>
                <a:latin typeface="Arial" panose="020B0604020202020204" pitchFamily="34" charset="0"/>
                <a:ea typeface="Calibri" panose="020F0502020204030204" pitchFamily="34" charset="0"/>
              </a:rPr>
              <a:t>Therefore, it comes as no surprise that the travel restrictions harmed this market.</a:t>
            </a:r>
            <a:endParaRPr lang="en-US" sz="18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279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0ED2-556A-44A2-8DA2-6F02EFE383C8}"/>
              </a:ext>
            </a:extLst>
          </p:cNvPr>
          <p:cNvSpPr>
            <a:spLocks noGrp="1"/>
          </p:cNvSpPr>
          <p:nvPr>
            <p:ph type="title"/>
          </p:nvPr>
        </p:nvSpPr>
        <p:spPr>
          <a:xfrm>
            <a:off x="298940" y="228600"/>
            <a:ext cx="8616460" cy="990600"/>
          </a:xfrm>
        </p:spPr>
        <p:txBody>
          <a:bodyPr/>
          <a:lstStyle/>
          <a:p>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A573D623-FE64-4A70-B0E3-CCD9EA6EE507}"/>
              </a:ext>
            </a:extLst>
          </p:cNvPr>
          <p:cNvSpPr>
            <a:spLocks noGrp="1"/>
          </p:cNvSpPr>
          <p:nvPr>
            <p:ph idx="1"/>
          </p:nvPr>
        </p:nvSpPr>
        <p:spPr>
          <a:xfrm>
            <a:off x="457200" y="1447800"/>
            <a:ext cx="8229600" cy="4800600"/>
          </a:xfrm>
        </p:spPr>
        <p:txBody>
          <a:bodyPr>
            <a:normAutofit lnSpcReduction="10000"/>
          </a:bodyPr>
          <a:lstStyle/>
          <a:p>
            <a:pPr marR="20955" algn="just">
              <a:lnSpc>
                <a:spcPct val="150000"/>
              </a:lnSpc>
              <a:spcBef>
                <a:spcPts val="600"/>
              </a:spcBef>
              <a:spcAft>
                <a:spcPts val="0"/>
              </a:spcAft>
            </a:pPr>
            <a:r>
              <a:rPr lang="en-US" sz="1800" dirty="0">
                <a:solidFill>
                  <a:srgbClr val="202124"/>
                </a:solidFill>
                <a:effectLst/>
                <a:latin typeface="Arial" panose="020B0604020202020204" pitchFamily="34" charset="0"/>
                <a:ea typeface="Calibri" panose="020F0502020204030204" pitchFamily="34" charset="0"/>
              </a:rPr>
              <a:t>Still, the latest industry reports show that the demand for car booking systems remains pretty high.</a:t>
            </a:r>
          </a:p>
          <a:p>
            <a:pPr marR="20955" algn="just">
              <a:lnSpc>
                <a:spcPct val="150000"/>
              </a:lnSpc>
              <a:spcBef>
                <a:spcPts val="600"/>
              </a:spcBef>
              <a:spcAft>
                <a:spcPts val="0"/>
              </a:spcAft>
            </a:pPr>
            <a:endParaRPr lang="en-US" sz="1800" dirty="0">
              <a:solidFill>
                <a:srgbClr val="202124"/>
              </a:solidFill>
              <a:latin typeface="Arial" panose="020B0604020202020204" pitchFamily="34" charset="0"/>
              <a:ea typeface="Calibri" panose="020F0502020204030204" pitchFamily="34" charset="0"/>
            </a:endParaRPr>
          </a:p>
          <a:p>
            <a:pPr marR="20955" algn="just">
              <a:lnSpc>
                <a:spcPct val="150000"/>
              </a:lnSpc>
              <a:spcBef>
                <a:spcPts val="600"/>
              </a:spcBef>
              <a:spcAft>
                <a:spcPts val="0"/>
              </a:spcAft>
            </a:pPr>
            <a:r>
              <a:rPr lang="en-US" sz="1800" dirty="0">
                <a:solidFill>
                  <a:srgbClr val="202124"/>
                </a:solidFill>
                <a:effectLst/>
                <a:latin typeface="Arial" panose="020B0604020202020204" pitchFamily="34" charset="0"/>
                <a:ea typeface="Calibri" panose="020F0502020204030204" pitchFamily="34" charset="0"/>
              </a:rPr>
              <a:t>It is predicted that the car rental market will reach $131 billion by 2026.</a:t>
            </a:r>
          </a:p>
          <a:p>
            <a:pPr marR="20955" algn="just">
              <a:lnSpc>
                <a:spcPct val="150000"/>
              </a:lnSpc>
              <a:spcBef>
                <a:spcPts val="600"/>
              </a:spcBef>
              <a:spcAft>
                <a:spcPts val="0"/>
              </a:spcAft>
            </a:pPr>
            <a:endParaRPr lang="en-US" sz="1800" dirty="0">
              <a:solidFill>
                <a:srgbClr val="202124"/>
              </a:solidFill>
              <a:latin typeface="Arial" panose="020B0604020202020204" pitchFamily="34" charset="0"/>
              <a:ea typeface="Calibri" panose="020F0502020204030204" pitchFamily="34" charset="0"/>
            </a:endParaRPr>
          </a:p>
          <a:p>
            <a:pPr marR="20955" algn="just">
              <a:lnSpc>
                <a:spcPct val="150000"/>
              </a:lnSpc>
              <a:spcBef>
                <a:spcPts val="600"/>
              </a:spcBef>
              <a:spcAft>
                <a:spcPts val="0"/>
              </a:spcAft>
            </a:pPr>
            <a:r>
              <a:rPr lang="en-US" sz="1800" dirty="0">
                <a:solidFill>
                  <a:srgbClr val="202124"/>
                </a:solidFill>
                <a:effectLst/>
                <a:latin typeface="Arial" panose="020B0604020202020204" pitchFamily="34" charset="0"/>
                <a:ea typeface="Calibri" panose="020F0502020204030204" pitchFamily="34" charset="0"/>
              </a:rPr>
              <a:t>The cost-effectiveness of the car rental reservation process and the user experience serves as a key reason for such growth.</a:t>
            </a:r>
            <a:r>
              <a:rPr lang="en-US" sz="1800" dirty="0">
                <a:effectLst/>
                <a:latin typeface="Arial" panose="020B0604020202020204" pitchFamily="34" charset="0"/>
                <a:ea typeface="Calibri" panose="020F0502020204030204" pitchFamily="34" charset="0"/>
              </a:rPr>
              <a:t> </a:t>
            </a:r>
          </a:p>
          <a:p>
            <a:pPr marR="20955" algn="just">
              <a:lnSpc>
                <a:spcPct val="150000"/>
              </a:lnSpc>
              <a:spcBef>
                <a:spcPts val="600"/>
              </a:spcBef>
              <a:spcAft>
                <a:spcPts val="0"/>
              </a:spcAft>
            </a:pPr>
            <a:endParaRPr lang="en-US" sz="1800" dirty="0">
              <a:latin typeface="Arial" panose="020B0604020202020204" pitchFamily="34" charset="0"/>
              <a:ea typeface="Calibri" panose="020F0502020204030204" pitchFamily="34" charset="0"/>
            </a:endParaRPr>
          </a:p>
          <a:p>
            <a:pPr marR="20955" algn="just">
              <a:lnSpc>
                <a:spcPct val="150000"/>
              </a:lnSpc>
              <a:spcBef>
                <a:spcPts val="600"/>
              </a:spcBef>
              <a:spcAft>
                <a:spcPts val="0"/>
              </a:spcAft>
            </a:pPr>
            <a:r>
              <a:rPr lang="en-US" sz="1800" dirty="0">
                <a:solidFill>
                  <a:srgbClr val="202020"/>
                </a:solidFill>
                <a:effectLst/>
                <a:latin typeface="Arial" panose="020B0604020202020204" pitchFamily="34" charset="0"/>
                <a:ea typeface="Calibri" panose="020F0502020204030204" pitchFamily="34" charset="0"/>
              </a:rPr>
              <a:t>The rise of new technologies boosted the market significantly. Their active adoption enables service providers to offer customers better user experience. </a:t>
            </a:r>
            <a:endParaRPr lang="en-IN" sz="180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78D9832F-F7FB-4F5A-93EE-23EEA267E31C}"/>
              </a:ext>
            </a:extLst>
          </p:cNvPr>
          <p:cNvSpPr>
            <a:spLocks noGrp="1"/>
          </p:cNvSpPr>
          <p:nvPr>
            <p:ph type="dt" sz="half" idx="10"/>
          </p:nvPr>
        </p:nvSpPr>
        <p:spPr>
          <a:xfrm>
            <a:off x="428134" y="6354764"/>
            <a:ext cx="1857866" cy="366712"/>
          </a:xfrm>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6C0D3721-CEFF-4154-A94E-137E1140DFD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328DA2C-F1B1-4276-9361-F535260AAC2B}"/>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40375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04800" y="228600"/>
            <a:ext cx="8619438" cy="990600"/>
          </a:xfrm>
        </p:spPr>
        <p:txBody>
          <a:bodyPr>
            <a:normAutofit/>
          </a:bodyPr>
          <a:lstStyle/>
          <a:p>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219762" y="1371600"/>
            <a:ext cx="8704476" cy="4876800"/>
          </a:xfrm>
        </p:spPr>
        <p:txBody>
          <a:bodyPr>
            <a:normAutofit/>
          </a:bodyPr>
          <a:lstStyle/>
          <a:p>
            <a:pPr marL="702310" marR="591820" indent="-285750" algn="just">
              <a:lnSpc>
                <a:spcPct val="170000"/>
              </a:lnSpc>
              <a:spcBef>
                <a:spcPts val="2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Objective of this study is to provide a car rental platform that is reliable as well as sustainable to both the user and the car rental organization.</a:t>
            </a:r>
          </a:p>
          <a:p>
            <a:pPr marL="416560" marR="591820" indent="0" algn="just">
              <a:lnSpc>
                <a:spcPct val="170000"/>
              </a:lnSpc>
              <a:spcBef>
                <a:spcPts val="20"/>
              </a:spcBef>
              <a:spcAft>
                <a:spcPts val="0"/>
              </a:spcAft>
              <a:buNone/>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702310" marR="591820" indent="-285750" algn="just">
              <a:lnSpc>
                <a:spcPct val="170000"/>
              </a:lnSpc>
              <a:spcBef>
                <a:spcPts val="2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a:latin typeface="Arial" panose="020B0604020202020204" pitchFamily="34" charset="0"/>
                <a:ea typeface="Calibri" panose="020F0502020204030204" pitchFamily="34" charset="0"/>
                <a:cs typeface="Arial" panose="020B0604020202020204" pitchFamily="34" charset="0"/>
              </a:rPr>
              <a:t>T</a:t>
            </a:r>
            <a:r>
              <a:rPr lang="en-US" sz="1800" dirty="0">
                <a:effectLst/>
                <a:latin typeface="Arial" panose="020B0604020202020204" pitchFamily="34" charset="0"/>
                <a:ea typeface="Calibri" panose="020F0502020204030204" pitchFamily="34" charset="0"/>
              </a:rPr>
              <a:t>his project allows the user to produce a web-based system that allow customer to register and reserve car online and for the company to effectively manage their car rental business and to ease customer’s task whenever they need to rent a car.</a:t>
            </a:r>
            <a:endParaRPr lang="en-US" sz="18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A75E2FCA-C2E1-4F18-8725-C39FF27009E9}" type="datetime3">
              <a:rPr lang="en-US" smtClean="0"/>
              <a:pPr/>
              <a:t>13 April 2022</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dirty="0"/>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7B28-39E8-4AFD-AB6E-D01E84D2175A}"/>
              </a:ext>
            </a:extLst>
          </p:cNvPr>
          <p:cNvSpPr>
            <a:spLocks noGrp="1"/>
          </p:cNvSpPr>
          <p:nvPr>
            <p:ph type="title"/>
          </p:nvPr>
        </p:nvSpPr>
        <p:spPr>
          <a:xfrm>
            <a:off x="298940" y="228600"/>
            <a:ext cx="8616460" cy="990600"/>
          </a:xfrm>
        </p:spPr>
        <p:txBody>
          <a:bodyPr/>
          <a:lstStyle/>
          <a:p>
            <a:r>
              <a:rPr lang="en-US" dirty="0">
                <a:solidFill>
                  <a:srgbClr val="C00000"/>
                </a:solidFill>
                <a:latin typeface="Arial" pitchFamily="34" charset="0"/>
                <a:cs typeface="Arial" pitchFamily="34" charset="0"/>
              </a:rPr>
              <a:t>Objectives</a:t>
            </a:r>
            <a:endParaRPr lang="en-IN" dirty="0">
              <a:solidFill>
                <a:srgbClr val="C00000"/>
              </a:solidFill>
            </a:endParaRPr>
          </a:p>
        </p:txBody>
      </p:sp>
      <p:sp>
        <p:nvSpPr>
          <p:cNvPr id="3" name="Content Placeholder 2">
            <a:extLst>
              <a:ext uri="{FF2B5EF4-FFF2-40B4-BE49-F238E27FC236}">
                <a16:creationId xmlns:a16="http://schemas.microsoft.com/office/drawing/2014/main" id="{39FBB3BC-2E69-42A1-A514-B538BAA9FBCA}"/>
              </a:ext>
            </a:extLst>
          </p:cNvPr>
          <p:cNvSpPr>
            <a:spLocks noGrp="1"/>
          </p:cNvSpPr>
          <p:nvPr>
            <p:ph idx="1"/>
          </p:nvPr>
        </p:nvSpPr>
        <p:spPr>
          <a:xfrm>
            <a:off x="457200" y="1524000"/>
            <a:ext cx="8229600" cy="4602163"/>
          </a:xfrm>
        </p:spPr>
        <p:txBody>
          <a:bodyPr>
            <a:normAutofit/>
          </a:bodyPr>
          <a:lstStyle/>
          <a:p>
            <a:pPr>
              <a:lnSpc>
                <a:spcPct val="150000"/>
              </a:lnSpc>
            </a:pPr>
            <a:r>
              <a:rPr lang="en-US" sz="1800" dirty="0">
                <a:effectLst/>
                <a:latin typeface="Arial" panose="020B0604020202020204" pitchFamily="34" charset="0"/>
                <a:ea typeface="Calibri" panose="020F0502020204030204" pitchFamily="34" charset="0"/>
                <a:cs typeface="Arial" panose="020B0604020202020204" pitchFamily="34" charset="0"/>
              </a:rPr>
              <a:t>Analyzing data leads to adapt the prevention model of the countries that are doing great  in terms of lowering the graph. </a:t>
            </a:r>
          </a:p>
          <a:p>
            <a:pPr marL="0" indent="0">
              <a:lnSpc>
                <a:spcPct val="150000"/>
              </a:lnSpc>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1800" dirty="0">
                <a:effectLst/>
                <a:latin typeface="Arial" panose="020B0604020202020204" pitchFamily="34" charset="0"/>
                <a:ea typeface="Calibri" panose="020F0502020204030204" pitchFamily="34" charset="0"/>
                <a:cs typeface="Arial" panose="020B0604020202020204" pitchFamily="34" charset="0"/>
              </a:rPr>
              <a:t>Through this project, a step towards helping people to understand the spread and predict the cases in their country is done. This project also gives an insight of how a country is doing in terms of limiting the spread. </a:t>
            </a:r>
          </a:p>
          <a:p>
            <a:pPr>
              <a:lnSpc>
                <a:spcPct val="150000"/>
              </a:lnSpc>
            </a:pPr>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1800" dirty="0">
                <a:solidFill>
                  <a:srgbClr val="202124"/>
                </a:solidFill>
                <a:effectLst/>
                <a:latin typeface="Arial" panose="020B0604020202020204" pitchFamily="34" charset="0"/>
                <a:ea typeface="Calibri" panose="020F0502020204030204" pitchFamily="34" charset="0"/>
              </a:rPr>
              <a:t>There is enough scope for car rental services in India in the future if they understand the Indian shoppers’ psyche and cater to their needs.</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p>
        </p:txBody>
      </p:sp>
      <p:sp>
        <p:nvSpPr>
          <p:cNvPr id="4" name="Date Placeholder 3">
            <a:extLst>
              <a:ext uri="{FF2B5EF4-FFF2-40B4-BE49-F238E27FC236}">
                <a16:creationId xmlns:a16="http://schemas.microsoft.com/office/drawing/2014/main" id="{11633643-A404-42EF-BF3D-70BB2DF2C4F3}"/>
              </a:ext>
            </a:extLst>
          </p:cNvPr>
          <p:cNvSpPr>
            <a:spLocks noGrp="1"/>
          </p:cNvSpPr>
          <p:nvPr>
            <p:ph type="dt" sz="half" idx="10"/>
          </p:nvPr>
        </p:nvSpPr>
        <p:spPr/>
        <p:txBody>
          <a:bodyPr/>
          <a:lstStyle/>
          <a:p>
            <a:fld id="{A2414E9F-A237-4082-B37B-D926ADB268EE}" type="datetime3">
              <a:rPr lang="en-US" smtClean="0"/>
              <a:pPr/>
              <a:t>13 April 2022</a:t>
            </a:fld>
            <a:endParaRPr lang="en-US"/>
          </a:p>
        </p:txBody>
      </p:sp>
      <p:sp>
        <p:nvSpPr>
          <p:cNvPr id="5" name="Footer Placeholder 4">
            <a:extLst>
              <a:ext uri="{FF2B5EF4-FFF2-40B4-BE49-F238E27FC236}">
                <a16:creationId xmlns:a16="http://schemas.microsoft.com/office/drawing/2014/main" id="{949D6C6B-0A5F-4A03-8199-DF1D8EA08D80}"/>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262624B5-5159-470C-875B-B3638AD13708}"/>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05392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610600" cy="1028484"/>
          </a:xfrm>
        </p:spPr>
        <p:txBody>
          <a:bodyPr>
            <a:normAutofit fontScale="90000"/>
          </a:bodyPr>
          <a:lstStyle/>
          <a:p>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13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pic>
        <p:nvPicPr>
          <p:cNvPr id="12" name="Picture 11">
            <a:extLst>
              <a:ext uri="{FF2B5EF4-FFF2-40B4-BE49-F238E27FC236}">
                <a16:creationId xmlns:a16="http://schemas.microsoft.com/office/drawing/2014/main" id="{AE169F3D-98EC-47D8-AB81-04E075FF5E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63" y="1257084"/>
            <a:ext cx="3648874" cy="5219916"/>
          </a:xfrm>
          <a:prstGeom prst="rect">
            <a:avLst/>
          </a:prstGeom>
        </p:spPr>
      </p:pic>
    </p:spTree>
    <p:extLst>
      <p:ext uri="{BB962C8B-B14F-4D97-AF65-F5344CB8AC3E}">
        <p14:creationId xmlns:p14="http://schemas.microsoft.com/office/powerpoint/2010/main" val="39785525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1436</TotalTime>
  <Words>1853</Words>
  <Application>Microsoft Office PowerPoint</Application>
  <PresentationFormat>On-screen Show (4:3)</PresentationFormat>
  <Paragraphs>231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Symbol</vt:lpstr>
      <vt:lpstr>Wingdings</vt:lpstr>
      <vt:lpstr>Custom Design</vt:lpstr>
      <vt:lpstr> </vt:lpstr>
      <vt:lpstr>Presentation Outline</vt:lpstr>
      <vt:lpstr>PowerPoint Presentation</vt:lpstr>
      <vt:lpstr>PowerPoint Presentation</vt:lpstr>
      <vt:lpstr>Introduction</vt:lpstr>
      <vt:lpstr>Introduction</vt:lpstr>
      <vt:lpstr>Objectives</vt:lpstr>
      <vt:lpstr>Objectives</vt:lpstr>
      <vt:lpstr>System Architecture / Ideation Map</vt:lpstr>
      <vt:lpstr>Modules</vt:lpstr>
      <vt:lpstr>System Requirements</vt:lpstr>
      <vt:lpstr>Software Requirements</vt:lpstr>
      <vt:lpstr>Methodology</vt:lpstr>
      <vt:lpstr>Methodology</vt:lpstr>
      <vt:lpstr>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 Conclusion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Rakshith R</cp:lastModifiedBy>
  <cp:revision>288</cp:revision>
  <dcterms:created xsi:type="dcterms:W3CDTF">2019-11-06T07:48:53Z</dcterms:created>
  <dcterms:modified xsi:type="dcterms:W3CDTF">2022-04-13T06:14:36Z</dcterms:modified>
</cp:coreProperties>
</file>