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9" r:id="rId4"/>
    <p:sldId id="275" r:id="rId5"/>
    <p:sldId id="276" r:id="rId6"/>
    <p:sldId id="268" r:id="rId7"/>
    <p:sldId id="277" r:id="rId8"/>
    <p:sldId id="278" r:id="rId9"/>
    <p:sldId id="270" r:id="rId10"/>
    <p:sldId id="279" r:id="rId11"/>
    <p:sldId id="280" r:id="rId12"/>
    <p:sldId id="281" r:id="rId13"/>
    <p:sldId id="271" r:id="rId14"/>
    <p:sldId id="282"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autoAdjust="0"/>
  </p:normalViewPr>
  <p:slideViewPr>
    <p:cSldViewPr snapToGrid="0">
      <p:cViewPr varScale="1">
        <p:scale>
          <a:sx n="79" d="100"/>
          <a:sy n="79" d="100"/>
        </p:scale>
        <p:origin x="-18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5796D-91BB-41FF-80CB-99A5A174E2A2}" type="datetimeFigureOut">
              <a:rPr lang="en-US" smtClean="0"/>
              <a:pPr/>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B09BD-620B-465C-8E3A-21699F224101}" type="slidenum">
              <a:rPr lang="en-US" smtClean="0"/>
              <a:pPr/>
              <a:t>‹#›</a:t>
            </a:fld>
            <a:endParaRPr lang="en-US"/>
          </a:p>
        </p:txBody>
      </p:sp>
    </p:spTree>
    <p:extLst>
      <p:ext uri="{BB962C8B-B14F-4D97-AF65-F5344CB8AC3E}">
        <p14:creationId xmlns:p14="http://schemas.microsoft.com/office/powerpoint/2010/main" val="118541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7868CD-D5FD-44A1-94E7-63A025DC020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202110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CAEC5-AA56-4F15-886F-6F4A69E340B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274181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D145E4-F040-4CD5-BB4A-D643AEB3C2E7}"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140929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259214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5FB651-E060-4A74-9A2F-B0B9EC0BB740}"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9310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18B7CD-8206-47E8-B2E3-2B683F33A8BE}" type="datetime1">
              <a:rPr lang="en-US" smtClean="0"/>
              <a:pPr/>
              <a:t>8/17/2020</a:t>
            </a:fld>
            <a:endParaRPr lang="en-US"/>
          </a:p>
        </p:txBody>
      </p:sp>
      <p:sp>
        <p:nvSpPr>
          <p:cNvPr id="6" name="Footer Placeholder 5"/>
          <p:cNvSpPr>
            <a:spLocks noGrp="1"/>
          </p:cNvSpPr>
          <p:nvPr>
            <p:ph type="ftr" sz="quarter" idx="11"/>
          </p:nvPr>
        </p:nvSpPr>
        <p:spPr/>
        <p:txBody>
          <a:bodyPr/>
          <a:lstStyle/>
          <a:p>
            <a:r>
              <a:rPr lang="en-US" smtClean="0"/>
              <a:t>Internship Presentation                                                    </a:t>
            </a:r>
            <a:endParaRPr lang="en-US"/>
          </a:p>
        </p:txBody>
      </p:sp>
      <p:sp>
        <p:nvSpPr>
          <p:cNvPr id="7" name="Slide Number Placeholder 6"/>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345266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6FC12A-DE65-4CCC-9676-98F6AD132165}" type="datetime1">
              <a:rPr lang="en-US" smtClean="0"/>
              <a:pPr/>
              <a:t>8/17/2020</a:t>
            </a:fld>
            <a:endParaRPr lang="en-US"/>
          </a:p>
        </p:txBody>
      </p:sp>
      <p:sp>
        <p:nvSpPr>
          <p:cNvPr id="8" name="Footer Placeholder 7"/>
          <p:cNvSpPr>
            <a:spLocks noGrp="1"/>
          </p:cNvSpPr>
          <p:nvPr>
            <p:ph type="ftr" sz="quarter" idx="11"/>
          </p:nvPr>
        </p:nvSpPr>
        <p:spPr/>
        <p:txBody>
          <a:bodyPr/>
          <a:lstStyle/>
          <a:p>
            <a:r>
              <a:rPr lang="en-US" smtClean="0"/>
              <a:t>Internship Presentation                                                    </a:t>
            </a:r>
            <a:endParaRPr lang="en-US"/>
          </a:p>
        </p:txBody>
      </p:sp>
      <p:sp>
        <p:nvSpPr>
          <p:cNvPr id="9" name="Slide Number Placeholder 8"/>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248293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EBC20A-8BD4-4356-A782-47C8AE6072AC}" type="datetime1">
              <a:rPr lang="en-US" smtClean="0"/>
              <a:pPr/>
              <a:t>8/17/2020</a:t>
            </a:fld>
            <a:endParaRPr lang="en-US"/>
          </a:p>
        </p:txBody>
      </p:sp>
      <p:sp>
        <p:nvSpPr>
          <p:cNvPr id="4" name="Footer Placeholder 3"/>
          <p:cNvSpPr>
            <a:spLocks noGrp="1"/>
          </p:cNvSpPr>
          <p:nvPr>
            <p:ph type="ftr" sz="quarter" idx="11"/>
          </p:nvPr>
        </p:nvSpPr>
        <p:spPr/>
        <p:txBody>
          <a:bodyPr/>
          <a:lstStyle/>
          <a:p>
            <a:r>
              <a:rPr lang="en-US" smtClean="0"/>
              <a:t>Internship Presentation                                                    </a:t>
            </a:r>
            <a:endParaRPr lang="en-US"/>
          </a:p>
        </p:txBody>
      </p:sp>
      <p:sp>
        <p:nvSpPr>
          <p:cNvPr id="5" name="Slide Number Placeholder 4"/>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310141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22CF1-80B8-40FA-8290-C45E9ECB20EF}" type="datetime1">
              <a:rPr lang="en-US" smtClean="0"/>
              <a:pPr/>
              <a:t>8/17/2020</a:t>
            </a:fld>
            <a:endParaRPr lang="en-US"/>
          </a:p>
        </p:txBody>
      </p:sp>
      <p:sp>
        <p:nvSpPr>
          <p:cNvPr id="3" name="Footer Placeholder 2"/>
          <p:cNvSpPr>
            <a:spLocks noGrp="1"/>
          </p:cNvSpPr>
          <p:nvPr>
            <p:ph type="ftr" sz="quarter" idx="11"/>
          </p:nvPr>
        </p:nvSpPr>
        <p:spPr/>
        <p:txBody>
          <a:bodyPr/>
          <a:lstStyle/>
          <a:p>
            <a:r>
              <a:rPr lang="en-US" smtClean="0"/>
              <a:t>Internship Presentation                                                    </a:t>
            </a:r>
            <a:endParaRPr lang="en-US"/>
          </a:p>
        </p:txBody>
      </p:sp>
      <p:sp>
        <p:nvSpPr>
          <p:cNvPr id="4" name="Slide Number Placeholder 3"/>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42339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28D635-4629-48B9-910D-BABE7AB843D7}" type="datetime1">
              <a:rPr lang="en-US" smtClean="0"/>
              <a:pPr/>
              <a:t>8/17/2020</a:t>
            </a:fld>
            <a:endParaRPr lang="en-US"/>
          </a:p>
        </p:txBody>
      </p:sp>
      <p:sp>
        <p:nvSpPr>
          <p:cNvPr id="6" name="Footer Placeholder 5"/>
          <p:cNvSpPr>
            <a:spLocks noGrp="1"/>
          </p:cNvSpPr>
          <p:nvPr>
            <p:ph type="ftr" sz="quarter" idx="11"/>
          </p:nvPr>
        </p:nvSpPr>
        <p:spPr/>
        <p:txBody>
          <a:bodyPr/>
          <a:lstStyle/>
          <a:p>
            <a:r>
              <a:rPr lang="en-US" smtClean="0"/>
              <a:t>Internship Presentation                                                    </a:t>
            </a:r>
            <a:endParaRPr lang="en-US"/>
          </a:p>
        </p:txBody>
      </p:sp>
      <p:sp>
        <p:nvSpPr>
          <p:cNvPr id="7" name="Slide Number Placeholder 6"/>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78910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C43134-5BD9-44C4-A59F-DF94F991AA28}" type="datetime1">
              <a:rPr lang="en-US" smtClean="0"/>
              <a:pPr/>
              <a:t>8/17/2020</a:t>
            </a:fld>
            <a:endParaRPr lang="en-US"/>
          </a:p>
        </p:txBody>
      </p:sp>
      <p:sp>
        <p:nvSpPr>
          <p:cNvPr id="6" name="Footer Placeholder 5"/>
          <p:cNvSpPr>
            <a:spLocks noGrp="1"/>
          </p:cNvSpPr>
          <p:nvPr>
            <p:ph type="ftr" sz="quarter" idx="11"/>
          </p:nvPr>
        </p:nvSpPr>
        <p:spPr/>
        <p:txBody>
          <a:bodyPr/>
          <a:lstStyle/>
          <a:p>
            <a:r>
              <a:rPr lang="en-US" smtClean="0"/>
              <a:t>Internship Presentation                                                    </a:t>
            </a:r>
            <a:endParaRPr lang="en-US"/>
          </a:p>
        </p:txBody>
      </p:sp>
      <p:sp>
        <p:nvSpPr>
          <p:cNvPr id="7" name="Slide Number Placeholder 6"/>
          <p:cNvSpPr>
            <a:spLocks noGrp="1"/>
          </p:cNvSpPr>
          <p:nvPr>
            <p:ph type="sldNum" sz="quarter" idx="12"/>
          </p:nvPr>
        </p:nvSpPr>
        <p:spPr/>
        <p:txBody>
          <a:bodyPr/>
          <a:lstStyle/>
          <a:p>
            <a:fld id="{2A4CC8FD-A6F9-4568-BADE-133F6494D57C}" type="slidenum">
              <a:rPr lang="en-US" smtClean="0"/>
              <a:pPr/>
              <a:t>‹#›</a:t>
            </a:fld>
            <a:endParaRPr lang="en-US"/>
          </a:p>
        </p:txBody>
      </p:sp>
    </p:spTree>
    <p:extLst>
      <p:ext uri="{BB962C8B-B14F-4D97-AF65-F5344CB8AC3E}">
        <p14:creationId xmlns:p14="http://schemas.microsoft.com/office/powerpoint/2010/main" val="335020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1DBA8-D5FB-4136-A5EA-E26494C9A132}" type="datetime1">
              <a:rPr lang="en-US" smtClean="0"/>
              <a:pPr/>
              <a:t>8/17/2020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Internship Presentation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CC8FD-A6F9-4568-BADE-133F6494D57C}" type="slidenum">
              <a:rPr lang="en-US" smtClean="0"/>
              <a:pPr/>
              <a:t>‹#›</a:t>
            </a:fld>
            <a:endParaRPr lang="en-US"/>
          </a:p>
        </p:txBody>
      </p:sp>
    </p:spTree>
    <p:extLst>
      <p:ext uri="{BB962C8B-B14F-4D97-AF65-F5344CB8AC3E}">
        <p14:creationId xmlns:p14="http://schemas.microsoft.com/office/powerpoint/2010/main" val="68014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 y="0"/>
            <a:ext cx="12191999" cy="1619794"/>
          </a:xfrm>
        </p:spPr>
        <p:txBody>
          <a:bodyPr>
            <a:normAutofit/>
          </a:bodyPr>
          <a:lstStyle/>
          <a:p>
            <a:r>
              <a:rPr lang="en-US" sz="4800" dirty="0" smtClean="0">
                <a:latin typeface="Times New Roman" panose="02020603050405020304" pitchFamily="18" charset="0"/>
                <a:cs typeface="Times New Roman" panose="02020603050405020304" pitchFamily="18" charset="0"/>
              </a:rPr>
              <a:t> INTERNSHIP PRESENTATION</a:t>
            </a:r>
            <a:br>
              <a:rPr lang="en-US" sz="4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ON</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MACHINE LEARNING</a:t>
            </a:r>
            <a:endParaRPr lang="en-US" sz="48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6" y="1594606"/>
            <a:ext cx="12191999" cy="2868132"/>
          </a:xfrm>
        </p:spPr>
        <p:txBody>
          <a:bodyPr>
            <a:normAutofit/>
          </a:bodyPr>
          <a:lstStyle/>
          <a:p>
            <a:r>
              <a:rPr lang="en-US" dirty="0" smtClean="0"/>
              <a:t> </a:t>
            </a:r>
            <a:r>
              <a:rPr lang="en-US" dirty="0" smtClean="0">
                <a:latin typeface="Times New Roman" panose="02020603050405020304" pitchFamily="18" charset="0"/>
                <a:cs typeface="Times New Roman" panose="02020603050405020304" pitchFamily="18" charset="0"/>
              </a:rPr>
              <a:t>Presented by:</a:t>
            </a: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RAKSHITHA S (</a:t>
            </a:r>
            <a:r>
              <a:rPr lang="en-US" dirty="0" smtClean="0">
                <a:latin typeface="Times New Roman" panose="02020603050405020304" pitchFamily="18" charset="0"/>
                <a:cs typeface="Times New Roman" panose="02020603050405020304" pitchFamily="18" charset="0"/>
              </a:rPr>
              <a:t>1AT16CS081)  </a:t>
            </a:r>
          </a:p>
          <a:p>
            <a:r>
              <a:rPr lang="en-US" dirty="0" smtClean="0"/>
              <a:t> </a:t>
            </a:r>
            <a:r>
              <a:rPr lang="en-US" dirty="0" smtClean="0">
                <a:latin typeface="Times New Roman" panose="02020603050405020304" pitchFamily="18" charset="0"/>
                <a:cs typeface="Times New Roman" panose="02020603050405020304" pitchFamily="18" charset="0"/>
              </a:rPr>
              <a:t>Internship Guide:</a:t>
            </a:r>
          </a:p>
          <a:p>
            <a:r>
              <a:rPr lang="en-US"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Mr</a:t>
            </a:r>
            <a:r>
              <a:rPr lang="en-US" b="1" dirty="0" smtClean="0">
                <a:latin typeface="Times New Roman" panose="02020603050405020304" pitchFamily="18" charset="0"/>
                <a:cs typeface="Times New Roman" panose="02020603050405020304" pitchFamily="18" charset="0"/>
              </a:rPr>
              <a:t> Vijay </a:t>
            </a:r>
            <a:r>
              <a:rPr lang="en-US" b="1" dirty="0" err="1" smtClean="0">
                <a:latin typeface="Times New Roman" panose="02020603050405020304" pitchFamily="18" charset="0"/>
                <a:cs typeface="Times New Roman" panose="02020603050405020304" pitchFamily="18" charset="0"/>
              </a:rPr>
              <a:t>Swaroop</a:t>
            </a:r>
            <a:r>
              <a:rPr lang="en-US" b="1" dirty="0" smtClean="0">
                <a:latin typeface="Times New Roman" panose="02020603050405020304" pitchFamily="18" charset="0"/>
                <a:cs typeface="Times New Roman" panose="02020603050405020304" pitchFamily="18" charset="0"/>
              </a:rPr>
              <a:t> A</a:t>
            </a:r>
            <a:endParaRPr lang="en-US" b="1" dirty="0" smtClean="0"/>
          </a:p>
          <a:p>
            <a:r>
              <a:rPr lang="en-US" dirty="0" smtClean="0"/>
              <a:t> </a:t>
            </a:r>
            <a:r>
              <a:rPr lang="en-US" dirty="0" smtClean="0">
                <a:latin typeface="Times New Roman" panose="02020603050405020304" pitchFamily="18" charset="0"/>
                <a:cs typeface="Times New Roman" panose="02020603050405020304" pitchFamily="18" charset="0"/>
              </a:rPr>
              <a:t> Dept. of CS&amp;E , Atria Institute of Technology</a:t>
            </a:r>
            <a:r>
              <a:rPr lang="en-US" dirty="0" smtClean="0"/>
              <a:t>   </a:t>
            </a:r>
          </a:p>
          <a:p>
            <a:r>
              <a:rPr lang="en-US" dirty="0" smtClean="0"/>
              <a:t> </a:t>
            </a:r>
            <a:r>
              <a:rPr lang="en-US" dirty="0" smtClean="0">
                <a:latin typeface="Times New Roman" panose="02020603050405020304" pitchFamily="18" charset="0"/>
                <a:cs typeface="Times New Roman" panose="02020603050405020304" pitchFamily="18" charset="0"/>
              </a:rPr>
              <a:t>Bangalore</a:t>
            </a:r>
            <a:r>
              <a:rPr lang="en-US" dirty="0" smtClean="0"/>
              <a:t>       </a:t>
            </a:r>
            <a:endParaRPr lang="en-US" dirty="0"/>
          </a:p>
        </p:txBody>
      </p:sp>
      <p:sp>
        <p:nvSpPr>
          <p:cNvPr id="8" name="Subtitle 6"/>
          <p:cNvSpPr txBox="1">
            <a:spLocks/>
          </p:cNvSpPr>
          <p:nvPr/>
        </p:nvSpPr>
        <p:spPr>
          <a:xfrm>
            <a:off x="1693817" y="382410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endParaRPr lang="en-US" dirty="0"/>
          </a:p>
          <a:p>
            <a:endParaRPr lang="en-US" dirty="0" smtClean="0"/>
          </a:p>
          <a:p>
            <a:endParaRPr lang="en-US" dirty="0"/>
          </a:p>
        </p:txBody>
      </p:sp>
      <p:sp>
        <p:nvSpPr>
          <p:cNvPr id="10" name="Subtitle 6"/>
          <p:cNvSpPr txBox="1">
            <a:spLocks/>
          </p:cNvSpPr>
          <p:nvPr/>
        </p:nvSpPr>
        <p:spPr>
          <a:xfrm>
            <a:off x="1524000" y="552846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sz="1800" dirty="0" smtClean="0">
              <a:latin typeface="Times New Roman" panose="02020603050405020304" pitchFamily="18" charset="0"/>
              <a:cs typeface="Times New Roman" panose="02020603050405020304" pitchFamily="18" charset="0"/>
            </a:endParaRPr>
          </a:p>
          <a:p>
            <a:pPr>
              <a:spcBef>
                <a:spcPts val="0"/>
              </a:spcBef>
            </a:pPr>
            <a:r>
              <a:rPr lang="en-US" sz="1800" dirty="0" smtClean="0">
                <a:latin typeface="Times New Roman" panose="02020603050405020304" pitchFamily="18" charset="0"/>
                <a:cs typeface="Times New Roman" panose="02020603050405020304" pitchFamily="18" charset="0"/>
              </a:rPr>
              <a:t>Department of Computer </a:t>
            </a:r>
            <a:r>
              <a:rPr lang="en-US" sz="1800" smtClean="0">
                <a:latin typeface="Times New Roman" panose="02020603050405020304" pitchFamily="18" charset="0"/>
                <a:cs typeface="Times New Roman" panose="02020603050405020304" pitchFamily="18" charset="0"/>
              </a:rPr>
              <a:t>Science &amp; Engineering</a:t>
            </a:r>
            <a:r>
              <a:rPr lang="en-US" sz="1800" dirty="0" smtClean="0">
                <a:latin typeface="Times New Roman" panose="02020603050405020304" pitchFamily="18" charset="0"/>
                <a:cs typeface="Times New Roman" panose="02020603050405020304" pitchFamily="18" charset="0"/>
              </a:rPr>
              <a:t>,</a:t>
            </a:r>
          </a:p>
          <a:p>
            <a:pPr>
              <a:spcBef>
                <a:spcPts val="0"/>
              </a:spcBef>
            </a:pPr>
            <a:r>
              <a:rPr lang="en-US" sz="1800" dirty="0" smtClean="0">
                <a:latin typeface="Times New Roman" panose="02020603050405020304" pitchFamily="18" charset="0"/>
                <a:cs typeface="Times New Roman" panose="02020603050405020304" pitchFamily="18" charset="0"/>
              </a:rPr>
              <a:t>Atria Institute of Technology</a:t>
            </a:r>
          </a:p>
          <a:p>
            <a:pPr>
              <a:spcBef>
                <a:spcPts val="0"/>
              </a:spcBef>
            </a:pPr>
            <a:endParaRPr lang="en-US" sz="1800" dirty="0" smtClean="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r>
              <a:rPr lang="en-US" dirty="0" smtClean="0"/>
              <a:t>Internship Presentation                                                    </a:t>
            </a:r>
            <a:endParaRPr lang="en-US" dirty="0"/>
          </a:p>
        </p:txBody>
      </p:sp>
      <p:sp>
        <p:nvSpPr>
          <p:cNvPr id="12" name="Slide Number Placeholder 11"/>
          <p:cNvSpPr>
            <a:spLocks noGrp="1"/>
          </p:cNvSpPr>
          <p:nvPr>
            <p:ph type="sldNum" sz="quarter" idx="12"/>
          </p:nvPr>
        </p:nvSpPr>
        <p:spPr/>
        <p:txBody>
          <a:bodyPr/>
          <a:lstStyle/>
          <a:p>
            <a:fld id="{2A4CC8FD-A6F9-4568-BADE-133F6494D57C}" type="slidenum">
              <a:rPr lang="en-US" smtClean="0"/>
              <a:pPr/>
              <a:t>1</a:t>
            </a:fld>
            <a:endParaRPr lang="en-US"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19" name="Date Placeholder 18"/>
          <p:cNvSpPr>
            <a:spLocks noGrp="1"/>
          </p:cNvSpPr>
          <p:nvPr>
            <p:ph type="dt" sz="half" idx="10"/>
          </p:nvPr>
        </p:nvSpPr>
        <p:spPr/>
        <p:txBody>
          <a:bodyPr/>
          <a:lstStyle/>
          <a:p>
            <a:fld id="{FB2B6496-42B4-4AFB-A297-EE7E3725184A}" type="datetime1">
              <a:rPr lang="en-US" smtClean="0"/>
              <a:pPr/>
              <a:t>8/17/2020</a:t>
            </a:fld>
            <a:endParaRPr lang="en-US" dirty="0"/>
          </a:p>
        </p:txBody>
      </p:sp>
      <p:pic>
        <p:nvPicPr>
          <p:cNvPr id="2" name="Picture 1"/>
          <p:cNvPicPr>
            <a:picLocks noChangeAspect="1"/>
          </p:cNvPicPr>
          <p:nvPr/>
        </p:nvPicPr>
        <p:blipFill>
          <a:blip r:embed="rId3"/>
          <a:stretch>
            <a:fillRect/>
          </a:stretch>
        </p:blipFill>
        <p:spPr>
          <a:xfrm>
            <a:off x="10339387" y="44783"/>
            <a:ext cx="1700931" cy="1530229"/>
          </a:xfrm>
          <a:prstGeom prst="rect">
            <a:avLst/>
          </a:prstGeom>
        </p:spPr>
      </p:pic>
      <p:pic>
        <p:nvPicPr>
          <p:cNvPr id="3" name="Picture 2"/>
          <p:cNvPicPr>
            <a:picLocks noChangeAspect="1"/>
          </p:cNvPicPr>
          <p:nvPr/>
        </p:nvPicPr>
        <p:blipFill>
          <a:blip r:embed="rId3"/>
          <a:stretch>
            <a:fillRect/>
          </a:stretch>
        </p:blipFill>
        <p:spPr>
          <a:xfrm>
            <a:off x="5245534" y="4253923"/>
            <a:ext cx="1700931" cy="1530229"/>
          </a:xfrm>
          <a:prstGeom prst="rect">
            <a:avLst/>
          </a:prstGeom>
        </p:spPr>
      </p:pic>
    </p:spTree>
    <p:extLst>
      <p:ext uri="{BB962C8B-B14F-4D97-AF65-F5344CB8AC3E}">
        <p14:creationId xmlns:p14="http://schemas.microsoft.com/office/powerpoint/2010/main" val="2412512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165" y="235202"/>
            <a:ext cx="8723246" cy="789907"/>
          </a:xfrm>
          <a:solidFill>
            <a:schemeClr val="accent1">
              <a:lumMod val="40000"/>
              <a:lumOff val="60000"/>
            </a:schemeClr>
          </a:solidFill>
        </p:spPr>
        <p:txBody>
          <a:bodyPr/>
          <a:lstStyle/>
          <a:p>
            <a:r>
              <a:rPr lang="en-IN" dirty="0" smtClean="0"/>
              <a:t>OUTOCOME:</a:t>
            </a:r>
            <a:endParaRPr lang="en-IN" dirty="0"/>
          </a:p>
        </p:txBody>
      </p:sp>
      <p:sp>
        <p:nvSpPr>
          <p:cNvPr id="3" name="Content Placeholder 2"/>
          <p:cNvSpPr>
            <a:spLocks noGrp="1"/>
          </p:cNvSpPr>
          <p:nvPr>
            <p:ph idx="1"/>
          </p:nvPr>
        </p:nvSpPr>
        <p:spPr>
          <a:xfrm>
            <a:off x="838200" y="1034716"/>
            <a:ext cx="10515600" cy="5142247"/>
          </a:xfrm>
        </p:spPr>
        <p:txBody>
          <a:bodyPr>
            <a:normAutofit/>
          </a:bodyPr>
          <a:lstStyle/>
          <a:p>
            <a:r>
              <a:rPr lang="en-IN" sz="1800" dirty="0" smtClean="0"/>
              <a:t>PLOT OF DATASET:</a:t>
            </a:r>
          </a:p>
          <a:p>
            <a:endParaRPr lang="en-IN" sz="1800" dirty="0"/>
          </a:p>
          <a:p>
            <a:endParaRPr lang="en-IN" sz="1800" dirty="0" smtClean="0"/>
          </a:p>
          <a:p>
            <a:endParaRPr lang="en-IN" sz="1800" dirty="0"/>
          </a:p>
          <a:p>
            <a:endParaRPr lang="en-IN" sz="1800" dirty="0" smtClean="0"/>
          </a:p>
          <a:p>
            <a:endParaRPr lang="en-IN" sz="1800" dirty="0" smtClean="0"/>
          </a:p>
          <a:p>
            <a:r>
              <a:rPr lang="en-IN" sz="1800" dirty="0" smtClean="0"/>
              <a:t>PLOT OF CLINICAL VARIABLES AND PROGNOSIS</a:t>
            </a:r>
          </a:p>
          <a:p>
            <a:endParaRPr lang="en-IN" sz="1800" dirty="0"/>
          </a:p>
          <a:p>
            <a:endParaRPr lang="en-IN" sz="1800" dirty="0" smtClean="0"/>
          </a:p>
          <a:p>
            <a:endParaRPr lang="en-IN" sz="1800" dirty="0"/>
          </a:p>
          <a:p>
            <a:endParaRPr lang="en-IN" sz="1800" dirty="0" smtClean="0"/>
          </a:p>
          <a:p>
            <a:r>
              <a:rPr lang="en-IN" sz="1800" dirty="0" smtClean="0"/>
              <a:t>SURVIVAL PLOT</a:t>
            </a:r>
          </a:p>
          <a:p>
            <a:r>
              <a:rPr lang="en-IN" sz="1800" dirty="0" smtClean="0"/>
              <a:t>PLOT OF CLINICAL VARIABLES</a:t>
            </a:r>
            <a:endParaRPr lang="en-IN" sz="1800"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034716"/>
          </a:xfrm>
          <a:prstGeom prst="rect">
            <a:avLst/>
          </a:prstGeom>
        </p:spPr>
      </p:pic>
      <p:pic>
        <p:nvPicPr>
          <p:cNvPr id="8" name="Picture 7"/>
          <p:cNvPicPr>
            <a:picLocks noChangeAspect="1"/>
          </p:cNvPicPr>
          <p:nvPr/>
        </p:nvPicPr>
        <p:blipFill>
          <a:blip r:embed="rId3"/>
          <a:stretch>
            <a:fillRect/>
          </a:stretch>
        </p:blipFill>
        <p:spPr>
          <a:xfrm>
            <a:off x="10314489" y="129345"/>
            <a:ext cx="1700931" cy="1001623"/>
          </a:xfrm>
          <a:prstGeom prst="rect">
            <a:avLst/>
          </a:prstGeom>
        </p:spPr>
      </p:pic>
      <p:pic>
        <p:nvPicPr>
          <p:cNvPr id="11" name="Picture 10" descr="https://raw.githubusercontent.com/millyleadley/breast-cancer-genes/master/visuals/clinical_var_hists.jpeg"/>
          <p:cNvPicPr/>
          <p:nvPr/>
        </p:nvPicPr>
        <p:blipFill>
          <a:blip r:embed="rId4">
            <a:extLst>
              <a:ext uri="{28A0092B-C50C-407E-A947-70E740481C1C}">
                <a14:useLocalDpi xmlns:a14="http://schemas.microsoft.com/office/drawing/2010/main" val="0"/>
              </a:ext>
            </a:extLst>
          </a:blip>
          <a:srcRect/>
          <a:stretch>
            <a:fillRect/>
          </a:stretch>
        </p:blipFill>
        <p:spPr bwMode="auto">
          <a:xfrm>
            <a:off x="3230561" y="1034716"/>
            <a:ext cx="4481681" cy="2057400"/>
          </a:xfrm>
          <a:prstGeom prst="rect">
            <a:avLst/>
          </a:prstGeom>
          <a:noFill/>
          <a:ln>
            <a:noFill/>
          </a:ln>
        </p:spPr>
      </p:pic>
      <p:pic>
        <p:nvPicPr>
          <p:cNvPr id="12" name="Picture 11" descr="C:\Users\Windows 8.1\Desktop\new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3063" y="3693695"/>
            <a:ext cx="4391526" cy="1792705"/>
          </a:xfrm>
          <a:prstGeom prst="rect">
            <a:avLst/>
          </a:prstGeom>
          <a:noFill/>
          <a:ln>
            <a:noFill/>
          </a:ln>
        </p:spPr>
      </p:pic>
    </p:spTree>
    <p:extLst>
      <p:ext uri="{BB962C8B-B14F-4D97-AF65-F5344CB8AC3E}">
        <p14:creationId xmlns:p14="http://schemas.microsoft.com/office/powerpoint/2010/main" val="142931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411"/>
            <a:ext cx="10515600" cy="6020552"/>
          </a:xfrm>
        </p:spPr>
        <p:txBody>
          <a:bodyPr/>
          <a:lstStyle/>
          <a:p>
            <a:r>
              <a:rPr lang="en-IN" sz="2000" dirty="0"/>
              <a:t>SURVIVAL PLOT</a:t>
            </a:r>
          </a:p>
          <a:p>
            <a:pPr marL="0" indent="0">
              <a:buNone/>
            </a:pPr>
            <a:endParaRPr lang="en-IN" dirty="0" smtClean="0"/>
          </a:p>
          <a:p>
            <a:pPr marL="0" indent="0">
              <a:buNone/>
            </a:pPr>
            <a:endParaRPr lang="en-IN" dirty="0"/>
          </a:p>
          <a:p>
            <a:pPr marL="0" indent="0">
              <a:buNone/>
            </a:pPr>
            <a:endParaRPr lang="en-IN" dirty="0" smtClean="0"/>
          </a:p>
          <a:p>
            <a:r>
              <a:rPr lang="en-IN" sz="2000" dirty="0" smtClean="0"/>
              <a:t>PLOT OF CLINICAL VARIABLES</a:t>
            </a:r>
          </a:p>
          <a:p>
            <a:endParaRPr lang="en-IN" dirty="0" smtClean="0"/>
          </a:p>
          <a:p>
            <a:endParaRPr lang="en-IN" dirty="0"/>
          </a:p>
          <a:p>
            <a:pPr marL="0" indent="0">
              <a:buNone/>
            </a:pPr>
            <a:endParaRPr lang="en-IN" dirty="0"/>
          </a:p>
          <a:p>
            <a:pPr marL="0" indent="0">
              <a:buNone/>
            </a:pPr>
            <a:endParaRPr lang="en-IN" dirty="0" smtClean="0"/>
          </a:p>
          <a:p>
            <a:r>
              <a:rPr lang="en-IN" sz="2000" dirty="0" smtClean="0"/>
              <a:t>CLINICAL THERAPIES PLOT</a:t>
            </a:r>
          </a:p>
          <a:p>
            <a:pPr marL="0" indent="0">
              <a:buNone/>
            </a:pPr>
            <a:endParaRPr lang="en-IN"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11</a:t>
            </a:fld>
            <a:endParaRPr lang="en-US"/>
          </a:p>
        </p:txBody>
      </p:sp>
      <p:pic>
        <p:nvPicPr>
          <p:cNvPr id="7" name="Picture 6" descr="C:\Users\Windows 8.1\Desktop\new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6085" y="105276"/>
            <a:ext cx="4803358" cy="1866399"/>
          </a:xfrm>
          <a:prstGeom prst="rect">
            <a:avLst/>
          </a:prstGeom>
          <a:noFill/>
          <a:ln>
            <a:noFill/>
          </a:ln>
        </p:spPr>
      </p:pic>
      <p:pic>
        <p:nvPicPr>
          <p:cNvPr id="8" name="Picture 7"/>
          <p:cNvPicPr/>
          <p:nvPr/>
        </p:nvPicPr>
        <p:blipFill>
          <a:blip r:embed="rId3"/>
          <a:stretch>
            <a:fillRect/>
          </a:stretch>
        </p:blipFill>
        <p:spPr>
          <a:xfrm>
            <a:off x="3262672" y="2469765"/>
            <a:ext cx="5708015" cy="1897698"/>
          </a:xfrm>
          <a:prstGeom prst="rect">
            <a:avLst/>
          </a:prstGeom>
        </p:spPr>
      </p:pic>
      <p:pic>
        <p:nvPicPr>
          <p:cNvPr id="9" name="Picture 8" descr="C:\Users\Windows 8.1\Desktop\aaa.PNG"/>
          <p:cNvPicPr/>
          <p:nvPr/>
        </p:nvPicPr>
        <p:blipFill>
          <a:blip r:embed="rId4">
            <a:extLst>
              <a:ext uri="{28A0092B-C50C-407E-A947-70E740481C1C}">
                <a14:useLocalDpi xmlns:a14="http://schemas.microsoft.com/office/drawing/2010/main" val="0"/>
              </a:ext>
            </a:extLst>
          </a:blip>
          <a:srcRect/>
          <a:stretch>
            <a:fillRect/>
          </a:stretch>
        </p:blipFill>
        <p:spPr bwMode="auto">
          <a:xfrm>
            <a:off x="3859380" y="4702810"/>
            <a:ext cx="5731510" cy="1878464"/>
          </a:xfrm>
          <a:prstGeom prst="rect">
            <a:avLst/>
          </a:prstGeom>
          <a:noFill/>
          <a:ln>
            <a:noFill/>
          </a:ln>
        </p:spPr>
      </p:pic>
    </p:spTree>
    <p:extLst>
      <p:ext uri="{BB962C8B-B14F-4D97-AF65-F5344CB8AC3E}">
        <p14:creationId xmlns:p14="http://schemas.microsoft.com/office/powerpoint/2010/main" val="116137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695"/>
            <a:ext cx="10515600" cy="5912268"/>
          </a:xfrm>
        </p:spPr>
        <p:txBody>
          <a:bodyPr/>
          <a:lstStyle/>
          <a:p>
            <a:r>
              <a:rPr lang="en-US" dirty="0"/>
              <a:t>SEABORN PLOT ON INVARIANT </a:t>
            </a:r>
            <a:r>
              <a:rPr lang="en-US" dirty="0" smtClean="0"/>
              <a:t>RELATIONSHIP</a:t>
            </a:r>
          </a:p>
          <a:p>
            <a:endParaRPr lang="en-IN"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12</a:t>
            </a:fld>
            <a:endParaRPr lang="en-US"/>
          </a:p>
        </p:txBody>
      </p:sp>
      <p:pic>
        <p:nvPicPr>
          <p:cNvPr id="7" name="Picture 6" descr="C:\Users\Windows 8.1\Desktop\mmm.PNG"/>
          <p:cNvPicPr/>
          <p:nvPr/>
        </p:nvPicPr>
        <p:blipFill>
          <a:blip r:embed="rId2">
            <a:extLst>
              <a:ext uri="{28A0092B-C50C-407E-A947-70E740481C1C}">
                <a14:useLocalDpi xmlns:a14="http://schemas.microsoft.com/office/drawing/2010/main" val="0"/>
              </a:ext>
            </a:extLst>
          </a:blip>
          <a:srcRect/>
          <a:stretch>
            <a:fillRect/>
          </a:stretch>
        </p:blipFill>
        <p:spPr bwMode="auto">
          <a:xfrm>
            <a:off x="3229927" y="855345"/>
            <a:ext cx="5732145" cy="5147310"/>
          </a:xfrm>
          <a:prstGeom prst="rect">
            <a:avLst/>
          </a:prstGeom>
          <a:noFill/>
          <a:ln>
            <a:noFill/>
          </a:ln>
        </p:spPr>
      </p:pic>
    </p:spTree>
    <p:extLst>
      <p:ext uri="{BB962C8B-B14F-4D97-AF65-F5344CB8AC3E}">
        <p14:creationId xmlns:p14="http://schemas.microsoft.com/office/powerpoint/2010/main" val="237139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9F795A-4214-4F12-88C4-2CE347A2BC51}"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13</a:t>
            </a:fld>
            <a:endParaRPr lang="en-US"/>
          </a:p>
        </p:txBody>
      </p:sp>
      <p:sp>
        <p:nvSpPr>
          <p:cNvPr id="8" name="Title 1"/>
          <p:cNvSpPr txBox="1">
            <a:spLocks/>
          </p:cNvSpPr>
          <p:nvPr/>
        </p:nvSpPr>
        <p:spPr>
          <a:xfrm>
            <a:off x="1498600" y="177800"/>
            <a:ext cx="8636000" cy="1816100"/>
          </a:xfrm>
          <a:prstGeom prst="rect">
            <a:avLst/>
          </a:prstGeom>
        </p:spPr>
        <p:txBody>
          <a:bodyPr vert="horz" lIns="91440" tIns="45720" rIns="91440" bIns="45720" rtlCol="0" anchor="ctr">
            <a:normAutofit/>
          </a:bodyPr>
          <a:lstStyle/>
          <a:p>
            <a:pPr marL="457200" marR="0" lvl="0" indent="-457200" algn="l" defTabSz="914400" rtl="0" eaLnBrk="1" fontAlgn="auto" latinLnBrk="0" hangingPunct="1">
              <a:lnSpc>
                <a:spcPct val="90000"/>
              </a:lnSpc>
              <a:spcBef>
                <a:spcPct val="0"/>
              </a:spcBef>
              <a:spcAft>
                <a:spcPts val="0"/>
              </a:spcAft>
              <a:buClrTx/>
              <a:buSzTx/>
              <a:tabLst/>
              <a:defRPr/>
            </a:pPr>
            <a:endParaRPr lang="en-US" sz="2800" dirty="0" smtClean="0">
              <a:latin typeface="Times New Roman" panose="02020603050405020304" pitchFamily="18" charset="0"/>
              <a:ea typeface="+mj-ea"/>
              <a:cs typeface="Times New Roman" panose="02020603050405020304" pitchFamily="18" charset="0"/>
            </a:endParaRPr>
          </a:p>
          <a:p>
            <a:pPr marR="0" lvl="0" algn="l" defTabSz="914400" rtl="0" eaLnBrk="1" fontAlgn="auto" latinLnBrk="0" hangingPunct="1">
              <a:lnSpc>
                <a:spcPct val="90000"/>
              </a:lnSpc>
              <a:spcBef>
                <a:spcPct val="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1" name="Footer Placeholder 4"/>
          <p:cNvSpPr txBox="1">
            <a:spLocks/>
          </p:cNvSpPr>
          <p:nvPr/>
        </p:nvSpPr>
        <p:spPr>
          <a:xfrm>
            <a:off x="4038600" y="6356362"/>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Internship Presentation                                                    </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txBox="1">
            <a:spLocks/>
          </p:cNvSpPr>
          <p:nvPr/>
        </p:nvSpPr>
        <p:spPr>
          <a:xfrm>
            <a:off x="8610600" y="6356362"/>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A4CC8FD-A6F9-4568-BADE-133F6494D57C}"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19" name="Title 1"/>
          <p:cNvSpPr txBox="1">
            <a:spLocks/>
          </p:cNvSpPr>
          <p:nvPr/>
        </p:nvSpPr>
        <p:spPr>
          <a:xfrm>
            <a:off x="1676400" y="139701"/>
            <a:ext cx="8521700" cy="1104899"/>
          </a:xfrm>
          <a:prstGeom prst="rect">
            <a:avLst/>
          </a:prstGeom>
          <a:solidFill>
            <a:schemeClr val="accent1">
              <a:lumMod val="20000"/>
              <a:lumOff val="80000"/>
            </a:schemeClr>
          </a:solidFill>
        </p:spPr>
        <p:txBody>
          <a:bodyPr vert="horz" lIns="91440" tIns="45720" rIns="91440" bIns="45720" rtlCol="0" anchor="ctr">
            <a:noAutofit/>
          </a:bodyPr>
          <a:lstStyle/>
          <a:p>
            <a:pPr lvl="0">
              <a:lnSpc>
                <a:spcPct val="90000"/>
              </a:lnSpc>
              <a:spcBef>
                <a:spcPct val="0"/>
              </a:spcBef>
            </a:pPr>
            <a:endParaRPr lang="en-US" sz="4400" dirty="0" smtClean="0">
              <a:latin typeface="Times New Roman" panose="02020603050405020304" pitchFamily="18" charset="0"/>
              <a:cs typeface="Times New Roman" panose="02020603050405020304" pitchFamily="18" charset="0"/>
            </a:endParaRPr>
          </a:p>
          <a:p>
            <a:pPr lvl="0">
              <a:lnSpc>
                <a:spcPct val="90000"/>
              </a:lnSpc>
              <a:spcBef>
                <a:spcPct val="0"/>
              </a:spcBef>
            </a:pPr>
            <a:r>
              <a:rPr lang="en-US" sz="4400" dirty="0" smtClean="0">
                <a:latin typeface="Times New Roman" panose="02020603050405020304" pitchFamily="18" charset="0"/>
                <a:cs typeface="Times New Roman" panose="02020603050405020304" pitchFamily="18" charset="0"/>
              </a:rPr>
              <a:t>Conclusion</a:t>
            </a:r>
            <a:br>
              <a:rPr lang="en-US" sz="4400" dirty="0" smtClean="0">
                <a:latin typeface="Times New Roman" panose="02020603050405020304" pitchFamily="18" charset="0"/>
                <a:cs typeface="Times New Roman" panose="02020603050405020304" pitchFamily="18" charset="0"/>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4" name="Picture 13"/>
          <p:cNvPicPr>
            <a:picLocks noChangeAspect="1"/>
          </p:cNvPicPr>
          <p:nvPr/>
        </p:nvPicPr>
        <p:blipFill>
          <a:blip r:embed="rId3"/>
          <a:stretch>
            <a:fillRect/>
          </a:stretch>
        </p:blipFill>
        <p:spPr>
          <a:xfrm>
            <a:off x="10262469" y="320735"/>
            <a:ext cx="1700931" cy="1530229"/>
          </a:xfrm>
          <a:prstGeom prst="rect">
            <a:avLst/>
          </a:prstGeom>
        </p:spPr>
      </p:pic>
      <p:sp>
        <p:nvSpPr>
          <p:cNvPr id="3" name="TextBox 2"/>
          <p:cNvSpPr txBox="1"/>
          <p:nvPr/>
        </p:nvSpPr>
        <p:spPr>
          <a:xfrm>
            <a:off x="404796" y="1451977"/>
            <a:ext cx="10371254" cy="5078313"/>
          </a:xfrm>
          <a:prstGeom prst="rect">
            <a:avLst/>
          </a:prstGeom>
          <a:noFill/>
        </p:spPr>
        <p:txBody>
          <a:bodyPr wrap="square" rtlCol="0">
            <a:spAutoFit/>
          </a:bodyPr>
          <a:lstStyle/>
          <a:p>
            <a:r>
              <a:rPr lang="en-US" dirty="0" smtClean="0"/>
              <a:t>Overall experience…</a:t>
            </a:r>
            <a:r>
              <a:rPr lang="en-IN" dirty="0"/>
              <a:t>There are a variety of options available for cancer treatment. The type of treatment recommended for an individual is influenced by various factors such as cancer-type, severity of cancer (stage) that is either MALIGN or BENIGN and recommended therapies required. To study anti-cancer therapies we need to understand cancerous profiles. These profiles carry information which can reveal the underlying factors responsible for cancer growth. Hence there is a need to analyse cancer data for predicting optimal optimal-treatment options and detect survival period and death period of a patient. Therefore analysis of profiles can help predicting and discover potential therapies and survival. In this paper the main aim is to provide ML based classification technique for cancerous profiles.</a:t>
            </a:r>
          </a:p>
          <a:p>
            <a:r>
              <a:rPr lang="en-US" dirty="0"/>
              <a:t>				</a:t>
            </a:r>
            <a:r>
              <a:rPr lang="en-IN" dirty="0" err="1"/>
              <a:t>Scikit</a:t>
            </a:r>
            <a:r>
              <a:rPr lang="en-IN" dirty="0"/>
              <a:t>-learn comes with a few small standard datasets that do not require downloading any file from any external website. The dataset that we will be using for our machine learning problem is the Breast cancer </a:t>
            </a:r>
            <a:r>
              <a:rPr lang="en-IN" dirty="0" err="1"/>
              <a:t>wisconsin</a:t>
            </a:r>
            <a:r>
              <a:rPr lang="en-IN" dirty="0"/>
              <a:t> (diagnostic) dataset. The dataset includes several data about the breast cancer </a:t>
            </a:r>
            <a:r>
              <a:rPr lang="en-IN" dirty="0" err="1"/>
              <a:t>tumors</a:t>
            </a:r>
            <a:r>
              <a:rPr lang="en-IN" dirty="0"/>
              <a:t> along with the classifications labels, viz., malignant or benign.</a:t>
            </a:r>
          </a:p>
          <a:p>
            <a:r>
              <a:rPr lang="en-IN" dirty="0"/>
              <a:t>				Machine learning involves computers discovering how they can perform tasks without being explicitly programmed to do so. For simple tasks assigned to computers, it is possible to program algorithms telling the machine how to execute all steps required to solve the problem at hand; on the computer's part, no learning is needed. For more advanced tasks, it can be challenging for a human to manually create the needed algorithms.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537"/>
            <a:ext cx="10515600" cy="5972426"/>
          </a:xfrm>
        </p:spPr>
        <p:txBody>
          <a:bodyPr>
            <a:normAutofit/>
          </a:bodyPr>
          <a:lstStyle/>
          <a:p>
            <a:pPr marL="0" indent="0">
              <a:buNone/>
            </a:pPr>
            <a:r>
              <a:rPr lang="en-US" b="1" dirty="0"/>
              <a:t>Working with experienced and more skilled individuals </a:t>
            </a:r>
            <a:endParaRPr lang="en-IN" dirty="0"/>
          </a:p>
          <a:p>
            <a:pPr marL="0" indent="0">
              <a:buNone/>
            </a:pPr>
            <a:r>
              <a:rPr lang="en-IN" sz="2000" dirty="0" smtClean="0">
                <a:latin typeface="Times New Roman" pitchFamily="18" charset="0"/>
                <a:cs typeface="Times New Roman" pitchFamily="18" charset="0"/>
              </a:rPr>
              <a:t>Working </a:t>
            </a:r>
            <a:r>
              <a:rPr lang="en-IN" sz="2000" dirty="0">
                <a:latin typeface="Times New Roman" pitchFamily="18" charset="0"/>
                <a:cs typeface="Times New Roman" pitchFamily="18" charset="0"/>
              </a:rPr>
              <a:t>with some of the best developers, designers and managers in information technology department, solving problems that you can never face in a college environment, bonding with other interns that make up a very diverse demographic.</a:t>
            </a:r>
          </a:p>
          <a:p>
            <a:pPr marL="0" indent="0">
              <a:buNone/>
            </a:pPr>
            <a:r>
              <a:rPr lang="en-US" b="1" dirty="0"/>
              <a:t>Benefits derived from internship  </a:t>
            </a:r>
            <a:endParaRPr lang="en-IN" dirty="0"/>
          </a:p>
          <a:p>
            <a:r>
              <a:rPr lang="en-US" sz="2000" dirty="0">
                <a:latin typeface="Times New Roman" pitchFamily="18" charset="0"/>
                <a:cs typeface="Times New Roman" pitchFamily="18" charset="0"/>
              </a:rPr>
              <a:t>The field attachment was of great importance, some of the benefits include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Internship helped me understand work ethics, employment demands, responsibilities and opportunities.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Field attachment provided career direction and confidence in my abilities by narrowing down the list of potential careers.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My internship gave me the opportunity to try out computer related activities i.e. dismantling a computer which I had not previously considered and broadened my horizons through converting my academic knowledge into industry skills.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prepared me for the working environment.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enhanced my CV needed to negotiate future jobs </a:t>
            </a:r>
            <a:endParaRPr lang="en-IN"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Learnt Python, Machine Learning in Python by doing a project</a:t>
            </a:r>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sz="2200"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14</a:t>
            </a:fld>
            <a:endParaRPr lang="en-US"/>
          </a:p>
        </p:txBody>
      </p:sp>
    </p:spTree>
    <p:extLst>
      <p:ext uri="{BB962C8B-B14F-4D97-AF65-F5344CB8AC3E}">
        <p14:creationId xmlns:p14="http://schemas.microsoft.com/office/powerpoint/2010/main" val="50058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15</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11" name="Title 1"/>
          <p:cNvSpPr txBox="1">
            <a:spLocks/>
          </p:cNvSpPr>
          <p:nvPr/>
        </p:nvSpPr>
        <p:spPr>
          <a:xfrm>
            <a:off x="1587500" y="174625"/>
            <a:ext cx="8521700" cy="1325563"/>
          </a:xfrm>
          <a:prstGeom prst="rect">
            <a:avLst/>
          </a:prstGeom>
          <a:solidFill>
            <a:schemeClr val="accent1">
              <a:lumMod val="20000"/>
              <a:lumOff val="80000"/>
            </a:schemeClr>
          </a:solidFill>
        </p:spPr>
        <p:txBody>
          <a:bodyPr vert="horz" lIns="91440" tIns="45720" rIns="91440" bIns="45720" rtlCol="0" anchor="ctr">
            <a:normAutofit/>
          </a:bodyPr>
          <a:lstStyle/>
          <a:p>
            <a:pPr lvl="0">
              <a:lnSpc>
                <a:spcPct val="90000"/>
              </a:lnSpc>
              <a:spcBef>
                <a:spcPct val="0"/>
              </a:spcBef>
            </a:pPr>
            <a:r>
              <a:rPr lang="en-IN" sz="4400" dirty="0" smtClean="0">
                <a:latin typeface="Times New Roman" pitchFamily="18" charset="0"/>
                <a:cs typeface="Times New Roman" pitchFamily="18" charset="0"/>
              </a:rPr>
              <a:t>Queries ?</a:t>
            </a:r>
            <a:endParaRPr kumimoji="0" lang="en-US" sz="4400" i="0" u="none" strike="noStrike" kern="1200" cap="none" spc="0" normalizeH="0" baseline="0" noProof="0" dirty="0">
              <a:ln>
                <a:noFill/>
              </a:ln>
              <a:solidFill>
                <a:schemeClr val="tx1"/>
              </a:solidFill>
              <a:effectLst/>
              <a:uLnTx/>
              <a:uFillTx/>
              <a:latin typeface="+mj-lt"/>
              <a:ea typeface="+mj-ea"/>
              <a:cs typeface="+mj-cs"/>
            </a:endParaRPr>
          </a:p>
        </p:txBody>
      </p:sp>
      <p:sp>
        <p:nvSpPr>
          <p:cNvPr id="13" name="Date Placeholder 12"/>
          <p:cNvSpPr>
            <a:spLocks noGrp="1"/>
          </p:cNvSpPr>
          <p:nvPr>
            <p:ph type="dt" sz="half" idx="10"/>
          </p:nvPr>
        </p:nvSpPr>
        <p:spPr/>
        <p:txBody>
          <a:bodyPr/>
          <a:lstStyle/>
          <a:p>
            <a:fld id="{783974EB-B383-4B63-B44B-5019A38E9093}" type="datetime1">
              <a:rPr lang="en-US" smtClean="0"/>
              <a:pPr/>
              <a:t>8/17/2020</a:t>
            </a:fld>
            <a:endParaRPr lang="en-US"/>
          </a:p>
        </p:txBody>
      </p:sp>
      <p:pic>
        <p:nvPicPr>
          <p:cNvPr id="12" name="Picture 11"/>
          <p:cNvPicPr>
            <a:picLocks noChangeAspect="1"/>
          </p:cNvPicPr>
          <p:nvPr/>
        </p:nvPicPr>
        <p:blipFill>
          <a:blip r:embed="rId3"/>
          <a:stretch>
            <a:fillRect/>
          </a:stretch>
        </p:blipFill>
        <p:spPr>
          <a:xfrm>
            <a:off x="10213340" y="205702"/>
            <a:ext cx="1700931" cy="1530229"/>
          </a:xfrm>
          <a:prstGeom prst="rect">
            <a:avLst/>
          </a:prstGeom>
        </p:spPr>
      </p:pic>
      <p:sp>
        <p:nvSpPr>
          <p:cNvPr id="2" name="TextBox 1"/>
          <p:cNvSpPr txBox="1"/>
          <p:nvPr/>
        </p:nvSpPr>
        <p:spPr>
          <a:xfrm>
            <a:off x="2986088" y="3000375"/>
            <a:ext cx="9320730" cy="369332"/>
          </a:xfrm>
          <a:prstGeom prst="rect">
            <a:avLst/>
          </a:prstGeom>
          <a:noFill/>
        </p:spPr>
        <p:txBody>
          <a:bodyPr wrap="square" rtlCol="0">
            <a:spAutoFit/>
          </a:bodyPr>
          <a:lstStyle/>
          <a:p>
            <a:r>
              <a:rPr lang="en-US" dirty="0" smtClean="0"/>
              <a:t>ANY QUERIES?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37"/>
            <a:ext cx="10515600" cy="5527675"/>
          </a:xfrm>
        </p:spPr>
        <p:txBody>
          <a:bodyPr/>
          <a:lstStyle/>
          <a:p>
            <a:r>
              <a:rPr lang="en-US" dirty="0" smtClean="0"/>
              <a:t>                               THANK YOU</a:t>
            </a:r>
            <a:endParaRPr lang="en-US" dirty="0"/>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16</a:t>
            </a:fld>
            <a:endParaRPr lang="en-US"/>
          </a:p>
        </p:txBody>
      </p:sp>
      <p:sp>
        <p:nvSpPr>
          <p:cNvPr id="9" name="Date Placeholder 8"/>
          <p:cNvSpPr>
            <a:spLocks noGrp="1"/>
          </p:cNvSpPr>
          <p:nvPr>
            <p:ph type="dt" sz="half" idx="10"/>
          </p:nvPr>
        </p:nvSpPr>
        <p:spPr/>
        <p:txBody>
          <a:bodyPr/>
          <a:lstStyle/>
          <a:p>
            <a:fld id="{05B232AF-FC88-4232-B35C-D7D5BC4CDAD4}" type="datetime1">
              <a:rPr lang="en-US" smtClean="0"/>
              <a:pPr/>
              <a:t>8/17/2020</a:t>
            </a:fld>
            <a:endParaRPr lang="en-US"/>
          </a:p>
        </p:txBody>
      </p:sp>
      <p:pic>
        <p:nvPicPr>
          <p:cNvPr id="10" name="Picture 9"/>
          <p:cNvPicPr>
            <a:picLocks noChangeAspect="1"/>
          </p:cNvPicPr>
          <p:nvPr/>
        </p:nvPicPr>
        <p:blipFill>
          <a:blip r:embed="rId2"/>
          <a:stretch>
            <a:fillRect/>
          </a:stretch>
        </p:blipFill>
        <p:spPr>
          <a:xfrm>
            <a:off x="10467975" y="174625"/>
            <a:ext cx="1700931" cy="1530229"/>
          </a:xfrm>
          <a:prstGeom prst="rect">
            <a:avLst/>
          </a:prstGeom>
        </p:spPr>
      </p:pic>
    </p:spTree>
    <p:extLst>
      <p:ext uri="{BB962C8B-B14F-4D97-AF65-F5344CB8AC3E}">
        <p14:creationId xmlns:p14="http://schemas.microsoft.com/office/powerpoint/2010/main" val="4261739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6225"/>
            <a:ext cx="8851900" cy="1325563"/>
          </a:xfrm>
        </p:spPr>
        <p:txBody>
          <a:bodyPr/>
          <a:lstStyle/>
          <a:p>
            <a:r>
              <a:rPr lang="en-US" dirty="0" smtClean="0">
                <a:latin typeface="Times New Roman" panose="02020603050405020304" pitchFamily="18" charset="0"/>
                <a:cs typeface="Times New Roman" panose="02020603050405020304" pitchFamily="18" charset="0"/>
              </a:rPr>
              <a:t>TABLE OF CONTENTS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98567" y="1690692"/>
            <a:ext cx="10515600" cy="4514169"/>
          </a:xfrm>
        </p:spPr>
        <p:txBody>
          <a:bodyPr>
            <a:normAutofit/>
          </a:bodyPr>
          <a:lstStyle/>
          <a:p>
            <a:pPr>
              <a:spcBef>
                <a:spcPts val="0"/>
              </a:spcBef>
            </a:pPr>
            <a:r>
              <a:rPr lang="en-IN" dirty="0" smtClean="0">
                <a:latin typeface="Times New Roman" panose="02020603050405020304" pitchFamily="18" charset="0"/>
                <a:cs typeface="Times New Roman" panose="02020603050405020304" pitchFamily="18" charset="0"/>
              </a:rPr>
              <a:t>Introduction about the company</a:t>
            </a:r>
          </a:p>
          <a:p>
            <a:pPr>
              <a:spcBef>
                <a:spcPts val="0"/>
              </a:spcBef>
            </a:pPr>
            <a:endParaRPr lang="en-US" dirty="0" smtClean="0">
              <a:latin typeface="Times New Roman" panose="02020603050405020304" pitchFamily="18" charset="0"/>
              <a:cs typeface="Times New Roman" panose="02020603050405020304" pitchFamily="18" charset="0"/>
            </a:endParaRPr>
          </a:p>
          <a:p>
            <a:pPr>
              <a:spcBef>
                <a:spcPts val="0"/>
              </a:spcBef>
            </a:pPr>
            <a:r>
              <a:rPr lang="en-IN" dirty="0" smtClean="0">
                <a:latin typeface="Times New Roman" panose="02020603050405020304" pitchFamily="18" charset="0"/>
                <a:cs typeface="Times New Roman" panose="02020603050405020304" pitchFamily="18" charset="0"/>
              </a:rPr>
              <a:t>Domain </a:t>
            </a:r>
          </a:p>
          <a:p>
            <a:pPr>
              <a:spcBef>
                <a:spcPts val="0"/>
              </a:spcBef>
            </a:pPr>
            <a:endParaRPr lang="en-IN" dirty="0" smtClean="0">
              <a:latin typeface="Times New Roman" panose="02020603050405020304" pitchFamily="18" charset="0"/>
              <a:cs typeface="Times New Roman" panose="02020603050405020304" pitchFamily="18" charset="0"/>
            </a:endParaRPr>
          </a:p>
          <a:p>
            <a:pPr>
              <a:spcBef>
                <a:spcPts val="0"/>
              </a:spcBef>
            </a:pPr>
            <a:r>
              <a:rPr lang="en-IN" dirty="0" smtClean="0">
                <a:latin typeface="Times New Roman" panose="02020603050405020304" pitchFamily="18" charset="0"/>
                <a:cs typeface="Times New Roman" panose="02020603050405020304" pitchFamily="18" charset="0"/>
              </a:rPr>
              <a:t>Tasks performed</a:t>
            </a:r>
          </a:p>
          <a:p>
            <a:pPr>
              <a:spcBef>
                <a:spcPts val="0"/>
              </a:spcBef>
            </a:pPr>
            <a:endParaRPr lang="en-IN" dirty="0" smtClean="0">
              <a:latin typeface="Times New Roman" panose="02020603050405020304" pitchFamily="18" charset="0"/>
              <a:cs typeface="Times New Roman" panose="02020603050405020304" pitchFamily="18" charset="0"/>
            </a:endParaRPr>
          </a:p>
          <a:p>
            <a:pPr>
              <a:spcBef>
                <a:spcPts val="0"/>
              </a:spcBef>
            </a:pPr>
            <a:r>
              <a:rPr lang="en-IN" dirty="0" smtClean="0">
                <a:latin typeface="Times New Roman" panose="02020603050405020304" pitchFamily="18" charset="0"/>
                <a:cs typeface="Times New Roman" panose="02020603050405020304" pitchFamily="18" charset="0"/>
              </a:rPr>
              <a:t>Outcomes</a:t>
            </a:r>
          </a:p>
          <a:p>
            <a:pPr>
              <a:spcBef>
                <a:spcPts val="0"/>
              </a:spcBef>
            </a:pPr>
            <a:endParaRPr lang="en-IN" dirty="0" smtClean="0">
              <a:latin typeface="Times New Roman" panose="02020603050405020304" pitchFamily="18" charset="0"/>
              <a:cs typeface="Times New Roman" panose="02020603050405020304" pitchFamily="18" charset="0"/>
            </a:endParaRPr>
          </a:p>
          <a:p>
            <a:pPr>
              <a:spcBef>
                <a:spcPts val="0"/>
              </a:spcBef>
            </a:pPr>
            <a:r>
              <a:rPr lang="en-IN" dirty="0" smtClean="0">
                <a:latin typeface="Times New Roman" panose="02020603050405020304" pitchFamily="18" charset="0"/>
                <a:cs typeface="Times New Roman" panose="02020603050405020304" pitchFamily="18" charset="0"/>
              </a:rPr>
              <a:t>Conclusion</a:t>
            </a:r>
          </a:p>
          <a:p>
            <a:pPr lvl="2">
              <a:buNone/>
            </a:pPr>
            <a:endParaRPr lang="en-IN" dirty="0" smtClean="0">
              <a:latin typeface="Times New Roman" panose="02020603050405020304" pitchFamily="18" charset="0"/>
              <a:cs typeface="Times New Roman" panose="02020603050405020304" pitchFamily="18" charset="0"/>
            </a:endParaRPr>
          </a:p>
          <a:p>
            <a:pPr lvl="2">
              <a:buNone/>
            </a:pP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lvl="2">
              <a:buNone/>
            </a:pPr>
            <a:endParaRPr lang="en-US" dirty="0" smtClean="0">
              <a:latin typeface="Times New Roman" panose="02020603050405020304" pitchFamily="18" charset="0"/>
              <a:cs typeface="Times New Roman" panose="02020603050405020304" pitchFamily="18" charset="0"/>
            </a:endParaRPr>
          </a:p>
          <a:p>
            <a:pPr lvl="2">
              <a:buNone/>
            </a:pPr>
            <a:endParaRPr lang="en-US" dirty="0" smtClean="0">
              <a:latin typeface="Times New Roman" panose="02020603050405020304" pitchFamily="18" charset="0"/>
              <a:cs typeface="Times New Roman" panose="02020603050405020304" pitchFamily="18" charset="0"/>
            </a:endParaRPr>
          </a:p>
          <a:p>
            <a:pPr marL="914400" lvl="2" indent="0">
              <a:buNone/>
            </a:pPr>
            <a:endParaRPr lang="en-US" dirty="0" smtClean="0"/>
          </a:p>
          <a:p>
            <a:pPr lvl="2">
              <a:buFont typeface="Wingdings" panose="05000000000000000000" pitchFamily="2" charset="2"/>
              <a:buChar char="Ø"/>
            </a:pPr>
            <a:endParaRPr lang="en-US" dirty="0" smtClean="0"/>
          </a:p>
        </p:txBody>
      </p:sp>
      <p:sp>
        <p:nvSpPr>
          <p:cNvPr id="9" name="Footer Placeholder 8"/>
          <p:cNvSpPr>
            <a:spLocks noGrp="1"/>
          </p:cNvSpPr>
          <p:nvPr>
            <p:ph type="ftr" sz="quarter" idx="11"/>
          </p:nvPr>
        </p:nvSpPr>
        <p:spPr/>
        <p:txBody>
          <a:bodyPr/>
          <a:lstStyle/>
          <a:p>
            <a:r>
              <a:rPr lang="en-US" smtClean="0"/>
              <a:t>Internship Presentation                                                    </a:t>
            </a:r>
            <a:endParaRPr lang="en-US"/>
          </a:p>
        </p:txBody>
      </p:sp>
      <p:sp>
        <p:nvSpPr>
          <p:cNvPr id="10" name="Slide Number Placeholder 9"/>
          <p:cNvSpPr>
            <a:spLocks noGrp="1"/>
          </p:cNvSpPr>
          <p:nvPr>
            <p:ph type="sldNum" sz="quarter" idx="12"/>
          </p:nvPr>
        </p:nvSpPr>
        <p:spPr/>
        <p:txBody>
          <a:bodyPr/>
          <a:lstStyle/>
          <a:p>
            <a:fld id="{2A4CC8FD-A6F9-4568-BADE-133F6494D57C}" type="slidenum">
              <a:rPr lang="en-US" smtClean="0"/>
              <a:pPr/>
              <a:t>2</a:t>
            </a:fld>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13" name="Date Placeholder 12"/>
          <p:cNvSpPr>
            <a:spLocks noGrp="1"/>
          </p:cNvSpPr>
          <p:nvPr>
            <p:ph type="dt" sz="half" idx="10"/>
          </p:nvPr>
        </p:nvSpPr>
        <p:spPr/>
        <p:txBody>
          <a:bodyPr/>
          <a:lstStyle/>
          <a:p>
            <a:fld id="{653906E3-0540-47E8-B200-7F258B408B70}" type="datetime1">
              <a:rPr lang="en-US" smtClean="0"/>
              <a:pPr/>
              <a:t>8/17/2020</a:t>
            </a:fld>
            <a:endParaRPr lang="en-US"/>
          </a:p>
        </p:txBody>
      </p:sp>
      <p:pic>
        <p:nvPicPr>
          <p:cNvPr id="11" name="Picture 10"/>
          <p:cNvPicPr>
            <a:picLocks noChangeAspect="1"/>
          </p:cNvPicPr>
          <p:nvPr/>
        </p:nvPicPr>
        <p:blipFill>
          <a:blip r:embed="rId3"/>
          <a:stretch>
            <a:fillRect/>
          </a:stretch>
        </p:blipFill>
        <p:spPr>
          <a:xfrm>
            <a:off x="10491069" y="0"/>
            <a:ext cx="1700931" cy="1530229"/>
          </a:xfrm>
          <a:prstGeom prst="rect">
            <a:avLst/>
          </a:prstGeom>
        </p:spPr>
      </p:pic>
    </p:spTree>
    <p:extLst>
      <p:ext uri="{BB962C8B-B14F-4D97-AF65-F5344CB8AC3E}">
        <p14:creationId xmlns:p14="http://schemas.microsoft.com/office/powerpoint/2010/main" val="2764940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770" y="1389063"/>
            <a:ext cx="11359662" cy="4906229"/>
          </a:xfrm>
        </p:spPr>
        <p:txBody>
          <a:bodyPr>
            <a:normAutofit fontScale="92500" lnSpcReduction="20000"/>
          </a:bodyPr>
          <a:lstStyle/>
          <a:p>
            <a:pPr>
              <a:buNone/>
            </a:pPr>
            <a:r>
              <a:rPr lang="en-US" sz="1800" dirty="0" smtClean="0">
                <a:latin typeface="Times New Roman" pitchFamily="18" charset="0"/>
                <a:cs typeface="Times New Roman" pitchFamily="18" charset="0"/>
              </a:rPr>
              <a:t>Name of the company: </a:t>
            </a:r>
            <a:r>
              <a:rPr lang="en-US" sz="1800" dirty="0" err="1" smtClean="0">
                <a:latin typeface="Times New Roman" pitchFamily="18" charset="0"/>
                <a:cs typeface="Times New Roman" pitchFamily="18" charset="0"/>
              </a:rPr>
              <a:t>Techciti</a:t>
            </a:r>
            <a:r>
              <a:rPr lang="en-US" sz="1800" dirty="0" smtClean="0">
                <a:latin typeface="Times New Roman" pitchFamily="18" charset="0"/>
                <a:cs typeface="Times New Roman" pitchFamily="18" charset="0"/>
              </a:rPr>
              <a:t> Technologies &amp; Private Ltd.</a:t>
            </a: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Duration: 3 months</a:t>
            </a:r>
          </a:p>
          <a:p>
            <a:pPr>
              <a:buNone/>
            </a:pPr>
            <a:r>
              <a:rPr lang="en-US" sz="1800" dirty="0" smtClean="0">
                <a:latin typeface="Times New Roman" pitchFamily="18" charset="0"/>
                <a:cs typeface="Times New Roman" pitchFamily="18" charset="0"/>
              </a:rPr>
              <a:t>Department(in the internship): Software Intern  Department</a:t>
            </a:r>
          </a:p>
          <a:p>
            <a:pPr>
              <a:buNone/>
            </a:pPr>
            <a:r>
              <a:rPr lang="en-US" sz="1800" dirty="0" smtClean="0">
                <a:latin typeface="Times New Roman" pitchFamily="18" charset="0"/>
                <a:cs typeface="Times New Roman" pitchFamily="18" charset="0"/>
              </a:rPr>
              <a:t>Company Guide’s Name: Mr. Harish L</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Details regarding the Company:</a:t>
            </a:r>
          </a:p>
          <a:p>
            <a:r>
              <a:rPr lang="en-IN" sz="1800" b="1" dirty="0" err="1"/>
              <a:t>TechCiti</a:t>
            </a:r>
            <a:r>
              <a:rPr lang="en-IN" sz="1800" dirty="0"/>
              <a:t> recognizes the importance of implementing the right solution for any business. It offers a wide range </a:t>
            </a:r>
            <a:r>
              <a:rPr lang="en-IN" sz="1800" dirty="0" smtClean="0"/>
              <a:t>of services </a:t>
            </a:r>
            <a:r>
              <a:rPr lang="en-IN" sz="1800" dirty="0"/>
              <a:t>to build a solution that is right for your business needs.</a:t>
            </a:r>
            <a:r>
              <a:rPr lang="en-IN" sz="1800" b="1" dirty="0"/>
              <a:t> </a:t>
            </a:r>
            <a:r>
              <a:rPr lang="en-IN" sz="1800" dirty="0"/>
              <a:t>Every business, no matter the size, needs advice and support. They have a several years of technical experience and have accumulated a wealth of IT infrastructure knowledge. Their free consultation service helps you to establish your requirements. It will be with you every step of the way, from product selection through to configuration and installation</a:t>
            </a:r>
            <a:r>
              <a:rPr lang="en-IN" sz="1800" dirty="0" smtClean="0"/>
              <a:t>.</a:t>
            </a:r>
          </a:p>
          <a:p>
            <a:endParaRPr lang="en-IN" sz="1800" dirty="0" smtClean="0"/>
          </a:p>
          <a:p>
            <a:r>
              <a:rPr lang="en-IN" sz="1800" b="1" dirty="0"/>
              <a:t>TECHCITI</a:t>
            </a:r>
            <a:r>
              <a:rPr lang="en-IN" sz="1800" dirty="0"/>
              <a:t> has been recognized as an industry leader in the development and implementation of websites, software solutions that consistently exceed client expectations. </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Internship Presentation                                                    </a:t>
            </a:r>
            <a:endParaRPr lang="en-US" dirty="0"/>
          </a:p>
        </p:txBody>
      </p:sp>
      <p:sp>
        <p:nvSpPr>
          <p:cNvPr id="6" name="Slide Number Placeholder 5"/>
          <p:cNvSpPr>
            <a:spLocks noGrp="1"/>
          </p:cNvSpPr>
          <p:nvPr>
            <p:ph type="sldNum" sz="quarter" idx="12"/>
          </p:nvPr>
        </p:nvSpPr>
        <p:spPr/>
        <p:txBody>
          <a:bodyPr/>
          <a:lstStyle/>
          <a:p>
            <a:fld id="{2A4CC8FD-A6F9-4568-BADE-133F6494D57C}" type="slidenum">
              <a:rPr lang="en-US" smtClean="0"/>
              <a:pPr/>
              <a:t>3</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9" name="Title 1"/>
          <p:cNvSpPr txBox="1">
            <a:spLocks/>
          </p:cNvSpPr>
          <p:nvPr/>
        </p:nvSpPr>
        <p:spPr>
          <a:xfrm>
            <a:off x="1663700" y="63500"/>
            <a:ext cx="8521700" cy="1325563"/>
          </a:xfrm>
          <a:prstGeom prst="rect">
            <a:avLst/>
          </a:prstGeom>
          <a:solidFill>
            <a:schemeClr val="accent1">
              <a:lumMod val="20000"/>
              <a:lumOff val="80000"/>
            </a:schemeClr>
          </a:solidFill>
        </p:spPr>
        <p:txBody>
          <a:bodyPr vert="horz" lIns="91440" tIns="45720" rIns="91440" bIns="45720" rtlCol="0" anchor="ctr">
            <a:normAutofit/>
          </a:bodyPr>
          <a:lstStyle/>
          <a:p>
            <a:pPr lvl="0">
              <a:lnSpc>
                <a:spcPct val="90000"/>
              </a:lnSpc>
              <a:spcBef>
                <a:spcPct val="0"/>
              </a:spcBef>
            </a:pPr>
            <a:r>
              <a:rPr lang="en-IN" sz="4400" dirty="0" smtClean="0">
                <a:latin typeface="Times New Roman" pitchFamily="18" charset="0"/>
                <a:cs typeface="Times New Roman" pitchFamily="18" charset="0"/>
              </a:rPr>
              <a:t> Introduction</a:t>
            </a:r>
            <a:endParaRPr kumimoji="0" lang="en-US" sz="4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Date Placeholder 10"/>
          <p:cNvSpPr>
            <a:spLocks noGrp="1"/>
          </p:cNvSpPr>
          <p:nvPr>
            <p:ph type="dt" sz="half" idx="10"/>
          </p:nvPr>
        </p:nvSpPr>
        <p:spPr/>
        <p:txBody>
          <a:bodyPr/>
          <a:lstStyle/>
          <a:p>
            <a:fld id="{D1BC4EF5-E858-43D4-8341-E6539524F95D}" type="datetime1">
              <a:rPr lang="en-US" smtClean="0"/>
              <a:pPr/>
              <a:t>8/17/2020</a:t>
            </a:fld>
            <a:endParaRPr lang="en-US" dirty="0"/>
          </a:p>
        </p:txBody>
      </p:sp>
      <p:pic>
        <p:nvPicPr>
          <p:cNvPr id="10" name="Picture 9"/>
          <p:cNvPicPr>
            <a:picLocks noChangeAspect="1"/>
          </p:cNvPicPr>
          <p:nvPr/>
        </p:nvPicPr>
        <p:blipFill>
          <a:blip r:embed="rId3"/>
          <a:stretch>
            <a:fillRect/>
          </a:stretch>
        </p:blipFill>
        <p:spPr>
          <a:xfrm>
            <a:off x="10185400" y="0"/>
            <a:ext cx="1700931" cy="1530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6523"/>
            <a:ext cx="10515600" cy="5860440"/>
          </a:xfrm>
        </p:spPr>
        <p:txBody>
          <a:bodyPr>
            <a:normAutofit/>
          </a:bodyPr>
          <a:lstStyle/>
          <a:p>
            <a:pPr marL="342900" indent="-342900">
              <a:buAutoNum type="arabicPeriod"/>
            </a:pPr>
            <a:r>
              <a:rPr lang="en-IN" sz="1800" b="1" dirty="0">
                <a:latin typeface="Times New Roman" pitchFamily="18" charset="0"/>
                <a:cs typeface="Times New Roman" pitchFamily="18" charset="0"/>
              </a:rPr>
              <a:t>SERVERS AND STORAGE</a:t>
            </a:r>
            <a:r>
              <a:rPr lang="en-IN" sz="1800" dirty="0">
                <a:latin typeface="Times New Roman" pitchFamily="18" charset="0"/>
                <a:cs typeface="Times New Roman" pitchFamily="18" charset="0"/>
              </a:rPr>
              <a:t> : Servers and storages includes SERVERS of RACK, TOWER &amp; </a:t>
            </a:r>
            <a:r>
              <a:rPr lang="en-IN" sz="1800" dirty="0" smtClean="0">
                <a:latin typeface="Times New Roman" pitchFamily="18" charset="0"/>
                <a:cs typeface="Times New Roman" pitchFamily="18" charset="0"/>
              </a:rPr>
              <a:t>BLADE</a:t>
            </a:r>
          </a:p>
          <a:p>
            <a:pPr marL="0" indent="0">
              <a:buNone/>
            </a:pPr>
            <a:endParaRPr lang="en-IN" sz="1800" dirty="0">
              <a:latin typeface="Times New Roman" pitchFamily="18" charset="0"/>
              <a:cs typeface="Times New Roman" pitchFamily="18" charset="0"/>
            </a:endParaRPr>
          </a:p>
          <a:p>
            <a:pPr marL="342900" lvl="0" indent="-342900">
              <a:buAutoNum type="arabicPeriod" startAt="2"/>
            </a:pPr>
            <a:r>
              <a:rPr lang="en-IN" sz="1800" b="1" dirty="0" smtClean="0">
                <a:latin typeface="Times New Roman" pitchFamily="18" charset="0"/>
                <a:cs typeface="Times New Roman" pitchFamily="18" charset="0"/>
              </a:rPr>
              <a:t>IP </a:t>
            </a:r>
            <a:r>
              <a:rPr lang="en-IN" sz="1800" b="1" dirty="0">
                <a:latin typeface="Times New Roman" pitchFamily="18" charset="0"/>
                <a:cs typeface="Times New Roman" pitchFamily="18" charset="0"/>
              </a:rPr>
              <a:t>(INTERNET PROTOCOL) INFRASTRUCTURE WIRED &amp; WIRELESS : </a:t>
            </a:r>
            <a:r>
              <a:rPr lang="en-IN" sz="1800" dirty="0">
                <a:latin typeface="Times New Roman" pitchFamily="18" charset="0"/>
                <a:cs typeface="Times New Roman" pitchFamily="18" charset="0"/>
              </a:rPr>
              <a:t>Routers, switches &amp; </a:t>
            </a:r>
            <a:r>
              <a:rPr lang="en-IN" sz="1800" dirty="0" err="1">
                <a:latin typeface="Times New Roman" pitchFamily="18" charset="0"/>
                <a:cs typeface="Times New Roman" pitchFamily="18" charset="0"/>
              </a:rPr>
              <a:t>Fiber</a:t>
            </a:r>
            <a:r>
              <a:rPr lang="en-IN" sz="1800" dirty="0">
                <a:latin typeface="Times New Roman" pitchFamily="18" charset="0"/>
                <a:cs typeface="Times New Roman" pitchFamily="18" charset="0"/>
              </a:rPr>
              <a:t> optics and Ethernet solutions  and solutions Wireless infrastructure </a:t>
            </a:r>
            <a:r>
              <a:rPr lang="en-IN" sz="1800" dirty="0" smtClean="0">
                <a:latin typeface="Times New Roman" pitchFamily="18" charset="0"/>
                <a:cs typeface="Times New Roman" pitchFamily="18" charset="0"/>
              </a:rPr>
              <a:t>solutions</a:t>
            </a:r>
          </a:p>
          <a:p>
            <a:pPr marL="342900" lvl="0" indent="-342900">
              <a:buAutoNum type="arabicPeriod" startAt="2"/>
            </a:pPr>
            <a:endParaRPr lang="en-IN" sz="1800" b="1" dirty="0">
              <a:latin typeface="Times New Roman" pitchFamily="18" charset="0"/>
              <a:cs typeface="Times New Roman" pitchFamily="18" charset="0"/>
            </a:endParaRPr>
          </a:p>
          <a:p>
            <a:pPr marL="342900" lvl="0" indent="-342900">
              <a:buAutoNum type="arabicPeriod" startAt="2"/>
            </a:pPr>
            <a:r>
              <a:rPr lang="en-IN" sz="1800" b="1" dirty="0" smtClean="0"/>
              <a:t> UNIFIED </a:t>
            </a:r>
            <a:r>
              <a:rPr lang="en-IN" sz="1800" b="1" dirty="0"/>
              <a:t>COMMUNICATIONS AND </a:t>
            </a:r>
            <a:r>
              <a:rPr lang="en-IN" sz="1800" b="1" dirty="0" smtClean="0"/>
              <a:t>COLLABORATION</a:t>
            </a:r>
            <a:r>
              <a:rPr lang="en-IN" sz="1800" dirty="0" smtClean="0"/>
              <a:t>: small </a:t>
            </a:r>
            <a:r>
              <a:rPr lang="en-IN" sz="1800" dirty="0"/>
              <a:t>meeting / board room </a:t>
            </a:r>
            <a:r>
              <a:rPr lang="en-IN" sz="1800" dirty="0" smtClean="0"/>
              <a:t>solutions , training room solutions , digital </a:t>
            </a:r>
            <a:r>
              <a:rPr lang="en-IN" sz="1800" dirty="0"/>
              <a:t>signage &amp; led display </a:t>
            </a:r>
            <a:r>
              <a:rPr lang="en-IN" sz="1800" dirty="0" smtClean="0"/>
              <a:t>solutions</a:t>
            </a:r>
          </a:p>
          <a:p>
            <a:pPr marL="342900" lvl="0" indent="-342900">
              <a:buAutoNum type="arabicPeriod" startAt="2"/>
            </a:pPr>
            <a:endParaRPr lang="en-IN" sz="1800" dirty="0"/>
          </a:p>
          <a:p>
            <a:pPr marL="342900" lvl="0" indent="-342900">
              <a:buAutoNum type="arabicPeriod" startAt="2"/>
            </a:pPr>
            <a:r>
              <a:rPr lang="en-IN" sz="1800" b="1" dirty="0" smtClean="0"/>
              <a:t>LAPTOP</a:t>
            </a:r>
            <a:r>
              <a:rPr lang="en-IN" sz="1800" b="1" dirty="0"/>
              <a:t>, DESKTOPS &amp; </a:t>
            </a:r>
            <a:r>
              <a:rPr lang="en-IN" sz="1800" b="1" dirty="0" smtClean="0"/>
              <a:t>PERIPHERALS:</a:t>
            </a:r>
          </a:p>
          <a:p>
            <a:pPr marL="342900" lvl="0" indent="-342900">
              <a:buAutoNum type="arabicPeriod" startAt="2"/>
            </a:pPr>
            <a:endParaRPr lang="en-IN" sz="1800" b="1" dirty="0"/>
          </a:p>
          <a:p>
            <a:pPr marL="342900" indent="-342900">
              <a:buFont typeface="Arial" panose="020B0604020202020204" pitchFamily="34" charset="0"/>
              <a:buAutoNum type="arabicPeriod" startAt="2"/>
            </a:pPr>
            <a:r>
              <a:rPr lang="en-IN" sz="1800" b="1" dirty="0" smtClean="0"/>
              <a:t>SOFTWARE </a:t>
            </a:r>
            <a:r>
              <a:rPr lang="en-IN" sz="1800" b="1" dirty="0"/>
              <a:t>BUSINESS </a:t>
            </a:r>
            <a:r>
              <a:rPr lang="en-IN" sz="1800" b="1" dirty="0" smtClean="0"/>
              <a:t>APPLICATIONS</a:t>
            </a:r>
            <a:endParaRPr lang="en-IN" sz="1800" dirty="0"/>
          </a:p>
          <a:p>
            <a:pPr marL="342900" indent="-342900">
              <a:buFont typeface="Arial" panose="020B0604020202020204" pitchFamily="34" charset="0"/>
              <a:buAutoNum type="arabicPeriod" startAt="2"/>
            </a:pPr>
            <a:endParaRPr lang="en-IN" sz="1800" dirty="0"/>
          </a:p>
          <a:p>
            <a:pPr marL="342900" indent="-342900">
              <a:buFont typeface="Arial" panose="020B0604020202020204" pitchFamily="34" charset="0"/>
              <a:buAutoNum type="arabicPeriod" startAt="2"/>
            </a:pPr>
            <a:r>
              <a:rPr lang="en-IN" sz="1800" b="1" dirty="0" smtClean="0"/>
              <a:t>SERVICES: </a:t>
            </a:r>
            <a:r>
              <a:rPr lang="en-IN" sz="1800" dirty="0" smtClean="0"/>
              <a:t>End to End IT infrastructure solutions, Enterprise software solutions, Web application development.</a:t>
            </a:r>
            <a:endParaRPr lang="en-IN" sz="1800" b="1"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4</a:t>
            </a:fld>
            <a:endParaRPr lang="en-US"/>
          </a:p>
        </p:txBody>
      </p:sp>
    </p:spTree>
    <p:extLst>
      <p:ext uri="{BB962C8B-B14F-4D97-AF65-F5344CB8AC3E}">
        <p14:creationId xmlns:p14="http://schemas.microsoft.com/office/powerpoint/2010/main" val="3812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079" y="143632"/>
            <a:ext cx="8976751" cy="934891"/>
          </a:xfrm>
          <a:solidFill>
            <a:schemeClr val="accent1">
              <a:lumMod val="60000"/>
              <a:lumOff val="40000"/>
            </a:schemeClr>
          </a:solidFill>
        </p:spPr>
        <p:txBody>
          <a:bodyPr/>
          <a:lstStyle/>
          <a:p>
            <a:r>
              <a:rPr lang="en-IN" dirty="0" smtClean="0"/>
              <a:t>DOMAIN: MACHINE LEARNING</a:t>
            </a:r>
            <a:endParaRPr lang="en-IN" dirty="0"/>
          </a:p>
        </p:txBody>
      </p:sp>
      <p:sp>
        <p:nvSpPr>
          <p:cNvPr id="3" name="Content Placeholder 2"/>
          <p:cNvSpPr>
            <a:spLocks noGrp="1"/>
          </p:cNvSpPr>
          <p:nvPr>
            <p:ph idx="1"/>
          </p:nvPr>
        </p:nvSpPr>
        <p:spPr>
          <a:xfrm>
            <a:off x="363415" y="1269999"/>
            <a:ext cx="10990385" cy="5072186"/>
          </a:xfrm>
        </p:spPr>
        <p:txBody>
          <a:bodyPr>
            <a:normAutofit/>
          </a:bodyPr>
          <a:lstStyle/>
          <a:p>
            <a:r>
              <a:rPr lang="en-IN" sz="1800" b="1" dirty="0">
                <a:latin typeface="Times New Roman" pitchFamily="18" charset="0"/>
                <a:cs typeface="Times New Roman" pitchFamily="18" charset="0"/>
              </a:rPr>
              <a:t>Machine Learning</a:t>
            </a:r>
            <a:r>
              <a:rPr lang="en-IN" sz="1800" dirty="0">
                <a:latin typeface="Times New Roman" pitchFamily="18" charset="0"/>
                <a:cs typeface="Times New Roman" pitchFamily="18" charset="0"/>
              </a:rPr>
              <a:t> is the field of study that gives computers the capability to learn without being explicitly programmed. ML is one of the most exciting technologies that one would have ever come across. As it is evident from the name, it gives the computer that makes it more similar to humans:</a:t>
            </a:r>
            <a:r>
              <a:rPr lang="en-IN" sz="1800" i="1" dirty="0">
                <a:latin typeface="Times New Roman" pitchFamily="18" charset="0"/>
                <a:cs typeface="Times New Roman" pitchFamily="18" charset="0"/>
              </a:rPr>
              <a:t> The ability to learn. </a:t>
            </a:r>
            <a:r>
              <a:rPr lang="en-IN" sz="1800" dirty="0">
                <a:latin typeface="Times New Roman" pitchFamily="18" charset="0"/>
                <a:cs typeface="Times New Roman" pitchFamily="18" charset="0"/>
              </a:rPr>
              <a:t>Machine learning is actively being used today, perhaps in many more places than one would expect.</a:t>
            </a:r>
          </a:p>
          <a:p>
            <a:r>
              <a:rPr lang="en-IN" sz="1800" dirty="0">
                <a:latin typeface="Times New Roman" pitchFamily="18" charset="0"/>
                <a:cs typeface="Times New Roman" pitchFamily="18" charset="0"/>
              </a:rPr>
              <a:t>How ML works? A Machine Learning system learns from historical data, builds the prediction models, and whenever it receives new data, predicts the output for it. The accuracy of predicted output depends upon the amount of data, as the huge amount of data helps to build a better model which predicts the output more accurately. Suppose we have a complex problem, where we need to perform some predictions, so instead of writing a code for it, we just need to feed the data to generic algorithms, and with the help of these algorithms, machine builds the logic as per the data and predict the output</a:t>
            </a:r>
          </a:p>
          <a:p>
            <a:pPr marL="0" indent="0">
              <a:buNone/>
            </a:pPr>
            <a:r>
              <a:rPr lang="en-IN" sz="1800" dirty="0" smtClean="0">
                <a:latin typeface="Times New Roman" pitchFamily="18" charset="0"/>
                <a:cs typeface="Times New Roman" pitchFamily="18" charset="0"/>
              </a:rPr>
              <a:t>     Features </a:t>
            </a:r>
            <a:r>
              <a:rPr lang="en-IN" sz="1800" dirty="0">
                <a:latin typeface="Times New Roman" pitchFamily="18" charset="0"/>
                <a:cs typeface="Times New Roman" pitchFamily="18" charset="0"/>
              </a:rPr>
              <a:t>of ML: </a:t>
            </a:r>
          </a:p>
          <a:p>
            <a:pPr lvl="0"/>
            <a:r>
              <a:rPr lang="en-IN" sz="1800" dirty="0">
                <a:latin typeface="Times New Roman" pitchFamily="18" charset="0"/>
                <a:cs typeface="Times New Roman" pitchFamily="18" charset="0"/>
              </a:rPr>
              <a:t>Machine learning uses data to detect various patterns in a given dataset.</a:t>
            </a:r>
          </a:p>
          <a:p>
            <a:pPr lvl="0"/>
            <a:r>
              <a:rPr lang="en-IN" sz="1800" dirty="0">
                <a:latin typeface="Times New Roman" pitchFamily="18" charset="0"/>
                <a:cs typeface="Times New Roman" pitchFamily="18" charset="0"/>
              </a:rPr>
              <a:t>It can learn from past data and improve automatically.</a:t>
            </a:r>
          </a:p>
          <a:p>
            <a:pPr lvl="0"/>
            <a:r>
              <a:rPr lang="en-IN" sz="1800" dirty="0">
                <a:latin typeface="Times New Roman" pitchFamily="18" charset="0"/>
                <a:cs typeface="Times New Roman" pitchFamily="18" charset="0"/>
              </a:rPr>
              <a:t>It is a data-driven technology.</a:t>
            </a:r>
          </a:p>
          <a:p>
            <a:pPr lvl="0"/>
            <a:r>
              <a:rPr lang="en-IN" sz="1800" dirty="0">
                <a:latin typeface="Times New Roman" pitchFamily="18" charset="0"/>
                <a:cs typeface="Times New Roman" pitchFamily="18" charset="0"/>
              </a:rPr>
              <a:t>Machine learning is much similar to data mining as it also deals with the huge amount of the data.</a:t>
            </a:r>
          </a:p>
          <a:p>
            <a:r>
              <a:rPr lang="en-IN" sz="1800" dirty="0">
                <a:latin typeface="Times New Roman" pitchFamily="18" charset="0"/>
                <a:cs typeface="Times New Roman" pitchFamily="18" charset="0"/>
              </a:rPr>
              <a:t>ML history, Ml applications in each domains was analysed, Life cycle of ML, Data processing was all learnt.</a:t>
            </a:r>
          </a:p>
          <a:p>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5</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pic>
        <p:nvPicPr>
          <p:cNvPr id="8" name="Picture 7"/>
          <p:cNvPicPr>
            <a:picLocks noChangeAspect="1"/>
          </p:cNvPicPr>
          <p:nvPr/>
        </p:nvPicPr>
        <p:blipFill>
          <a:blip r:embed="rId3"/>
          <a:stretch>
            <a:fillRect/>
          </a:stretch>
        </p:blipFill>
        <p:spPr>
          <a:xfrm>
            <a:off x="10843846" y="143632"/>
            <a:ext cx="1245685" cy="1239692"/>
          </a:xfrm>
          <a:prstGeom prst="rect">
            <a:avLst/>
          </a:prstGeom>
        </p:spPr>
      </p:pic>
    </p:spTree>
    <p:extLst>
      <p:ext uri="{BB962C8B-B14F-4D97-AF65-F5344CB8AC3E}">
        <p14:creationId xmlns:p14="http://schemas.microsoft.com/office/powerpoint/2010/main" val="93124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Internship Presentation                                                    </a:t>
            </a:r>
            <a:endParaRPr lang="en-US" dirty="0"/>
          </a:p>
        </p:txBody>
      </p:sp>
      <p:sp>
        <p:nvSpPr>
          <p:cNvPr id="6" name="Slide Number Placeholder 5"/>
          <p:cNvSpPr>
            <a:spLocks noGrp="1"/>
          </p:cNvSpPr>
          <p:nvPr>
            <p:ph type="sldNum" sz="quarter" idx="12"/>
          </p:nvPr>
        </p:nvSpPr>
        <p:spPr/>
        <p:txBody>
          <a:bodyPr/>
          <a:lstStyle/>
          <a:p>
            <a:fld id="{2A4CC8FD-A6F9-4568-BADE-133F6494D57C}" type="slidenum">
              <a:rPr lang="en-US" smtClean="0"/>
              <a:pPr/>
              <a:t>6</a:t>
            </a:fld>
            <a:endParaRPr lang="en-US"/>
          </a:p>
        </p:txBody>
      </p:sp>
      <p:sp>
        <p:nvSpPr>
          <p:cNvPr id="8" name="Content Placeholder 2"/>
          <p:cNvSpPr>
            <a:spLocks noGrp="1"/>
          </p:cNvSpPr>
          <p:nvPr>
            <p:ph idx="1"/>
          </p:nvPr>
        </p:nvSpPr>
        <p:spPr>
          <a:xfrm>
            <a:off x="694690" y="1270000"/>
            <a:ext cx="10911156" cy="5073015"/>
          </a:xfrm>
        </p:spPr>
        <p:txBody>
          <a:bodyPr/>
          <a:lstStyle/>
          <a:p>
            <a:pPr algn="just">
              <a:spcBef>
                <a:spcPts val="0"/>
              </a:spcBef>
            </a:pPr>
            <a:r>
              <a:rPr lang="en-IN" sz="2000" dirty="0" smtClean="0">
                <a:latin typeface="Times New Roman" pitchFamily="18" charset="0"/>
                <a:cs typeface="Times New Roman" pitchFamily="18" charset="0"/>
              </a:rPr>
              <a:t>Installation </a:t>
            </a:r>
            <a:r>
              <a:rPr lang="en-IN" sz="2000" dirty="0">
                <a:latin typeface="Times New Roman" pitchFamily="18" charset="0"/>
                <a:cs typeface="Times New Roman" pitchFamily="18" charset="0"/>
              </a:rPr>
              <a:t>of python and ML software and executions </a:t>
            </a:r>
            <a:endParaRPr lang="en-IN" sz="2000" dirty="0" smtClean="0">
              <a:latin typeface="Times New Roman" pitchFamily="18" charset="0"/>
              <a:cs typeface="Times New Roman" pitchFamily="18" charset="0"/>
            </a:endParaRPr>
          </a:p>
          <a:p>
            <a:pPr marL="0" indent="0" algn="just">
              <a:spcBef>
                <a:spcPts val="0"/>
              </a:spcBef>
              <a:buNone/>
            </a:pPr>
            <a:endParaRPr lang="en-IN" sz="2000" dirty="0" smtClean="0">
              <a:latin typeface="Times New Roman" pitchFamily="18" charset="0"/>
              <a:cs typeface="Times New Roman" pitchFamily="18" charset="0"/>
            </a:endParaRPr>
          </a:p>
          <a:p>
            <a:pPr algn="just">
              <a:spcBef>
                <a:spcPts val="0"/>
              </a:spcBef>
            </a:pPr>
            <a:r>
              <a:rPr lang="en-IN" sz="2000" dirty="0">
                <a:latin typeface="Times New Roman" pitchFamily="18" charset="0"/>
                <a:cs typeface="Times New Roman" pitchFamily="18" charset="0"/>
              </a:rPr>
              <a:t>ML in Supervised </a:t>
            </a:r>
            <a:r>
              <a:rPr lang="en-IN" sz="2000" dirty="0" smtClean="0">
                <a:latin typeface="Times New Roman" pitchFamily="18" charset="0"/>
                <a:cs typeface="Times New Roman" pitchFamily="18" charset="0"/>
              </a:rPr>
              <a:t>learning</a:t>
            </a:r>
          </a:p>
          <a:p>
            <a:pPr marL="0" indent="0" algn="just">
              <a:spcBef>
                <a:spcPts val="0"/>
              </a:spcBef>
              <a:buNone/>
            </a:pPr>
            <a:endParaRPr lang="en-IN" sz="2000" dirty="0">
              <a:latin typeface="Times New Roman" pitchFamily="18" charset="0"/>
              <a:cs typeface="Times New Roman" pitchFamily="18" charset="0"/>
            </a:endParaRPr>
          </a:p>
          <a:p>
            <a:pPr algn="just">
              <a:spcBef>
                <a:spcPts val="0"/>
              </a:spcBef>
            </a:pPr>
            <a:r>
              <a:rPr lang="en-US" sz="2000" dirty="0" smtClean="0">
                <a:latin typeface="Times New Roman" pitchFamily="18" charset="0"/>
                <a:cs typeface="Times New Roman" pitchFamily="18" charset="0"/>
              </a:rPr>
              <a:t>Classification types and Regression types were learnt</a:t>
            </a:r>
          </a:p>
          <a:p>
            <a:pPr marL="0" indent="0" algn="just">
              <a:spcBef>
                <a:spcPts val="0"/>
              </a:spcBef>
              <a:buNone/>
            </a:pPr>
            <a:endParaRPr lang="en-US" sz="2000" dirty="0" smtClean="0">
              <a:latin typeface="Times New Roman" pitchFamily="18" charset="0"/>
              <a:cs typeface="Times New Roman" pitchFamily="18" charset="0"/>
            </a:endParaRPr>
          </a:p>
          <a:p>
            <a:pPr algn="just">
              <a:spcBef>
                <a:spcPts val="0"/>
              </a:spcBef>
            </a:pPr>
            <a:r>
              <a:rPr lang="en-IN" sz="2000" dirty="0">
                <a:latin typeface="Times New Roman" pitchFamily="18" charset="0"/>
                <a:cs typeface="Times New Roman" pitchFamily="18" charset="0"/>
              </a:rPr>
              <a:t>ML with </a:t>
            </a:r>
            <a:r>
              <a:rPr lang="en-IN" sz="2000" dirty="0" smtClean="0">
                <a:latin typeface="Times New Roman" pitchFamily="18" charset="0"/>
                <a:cs typeface="Times New Roman" pitchFamily="18" charset="0"/>
              </a:rPr>
              <a:t>Python</a:t>
            </a:r>
          </a:p>
          <a:p>
            <a:pPr marL="0" indent="0" algn="just">
              <a:spcBef>
                <a:spcPts val="0"/>
              </a:spcBef>
              <a:buNone/>
            </a:pPr>
            <a:endParaRPr lang="en-IN" sz="2000" dirty="0">
              <a:latin typeface="Times New Roman" pitchFamily="18" charset="0"/>
              <a:cs typeface="Times New Roman" pitchFamily="18" charset="0"/>
            </a:endParaRPr>
          </a:p>
          <a:p>
            <a:pPr algn="just">
              <a:spcBef>
                <a:spcPts val="0"/>
              </a:spcBef>
            </a:pPr>
            <a:r>
              <a:rPr lang="en-IN" sz="2000" dirty="0">
                <a:latin typeface="Times New Roman" pitchFamily="18" charset="0"/>
                <a:cs typeface="Times New Roman" pitchFamily="18" charset="0"/>
              </a:rPr>
              <a:t>Working both ML &amp; python by considering few basic examples</a:t>
            </a:r>
            <a:r>
              <a:rPr lang="en-IN" sz="2000" dirty="0" smtClean="0">
                <a:latin typeface="Times New Roman" pitchFamily="18" charset="0"/>
                <a:cs typeface="Times New Roman" pitchFamily="18" charset="0"/>
              </a:rPr>
              <a:t>:</a:t>
            </a:r>
          </a:p>
          <a:p>
            <a:pPr marL="0" indent="0" algn="just">
              <a:spcBef>
                <a:spcPts val="0"/>
              </a:spcBef>
              <a:buNone/>
            </a:pPr>
            <a:endParaRPr lang="en-IN" sz="2000" dirty="0" smtClean="0">
              <a:latin typeface="Times New Roman" pitchFamily="18" charset="0"/>
              <a:cs typeface="Times New Roman" pitchFamily="18" charset="0"/>
            </a:endParaRPr>
          </a:p>
          <a:p>
            <a:pPr algn="just">
              <a:spcBef>
                <a:spcPts val="0"/>
              </a:spcBef>
            </a:pPr>
            <a:r>
              <a:rPr lang="en-IN" sz="2000" dirty="0">
                <a:latin typeface="Times New Roman" pitchFamily="18" charset="0"/>
                <a:cs typeface="Times New Roman" pitchFamily="18" charset="0"/>
              </a:rPr>
              <a:t>Working on a project called Classification of Cancerous stages Profiles Using Machine Learning</a:t>
            </a:r>
            <a:r>
              <a:rPr lang="en-IN" sz="2000" dirty="0" smtClean="0">
                <a:latin typeface="Times New Roman" pitchFamily="18" charset="0"/>
                <a:cs typeface="Times New Roman" pitchFamily="18" charset="0"/>
              </a:rPr>
              <a:t>:</a:t>
            </a:r>
          </a:p>
          <a:p>
            <a:pPr marL="0" indent="0" algn="just">
              <a:spcBef>
                <a:spcPts val="0"/>
              </a:spcBef>
              <a:buNone/>
            </a:pPr>
            <a:endParaRPr lang="en-IN" sz="2000" dirty="0">
              <a:latin typeface="Times New Roman" pitchFamily="18" charset="0"/>
              <a:cs typeface="Times New Roman" pitchFamily="18" charset="0"/>
            </a:endParaRPr>
          </a:p>
          <a:p>
            <a:pPr algn="just">
              <a:spcBef>
                <a:spcPts val="0"/>
              </a:spcBef>
            </a:pPr>
            <a:r>
              <a:rPr lang="en-IN" sz="2000" dirty="0">
                <a:latin typeface="Times New Roman" pitchFamily="18" charset="0"/>
                <a:cs typeface="Times New Roman" pitchFamily="18" charset="0"/>
              </a:rPr>
              <a:t>Applying supervised algorithm called Regression and Classification algorithms on Cancer dataset</a:t>
            </a:r>
            <a:r>
              <a:rPr lang="en-IN" sz="2000" dirty="0" smtClean="0">
                <a:latin typeface="Times New Roman" pitchFamily="18" charset="0"/>
                <a:cs typeface="Times New Roman" pitchFamily="18" charset="0"/>
              </a:rPr>
              <a:t>.</a:t>
            </a:r>
          </a:p>
          <a:p>
            <a:pPr marL="0" indent="0" algn="just">
              <a:spcBef>
                <a:spcPts val="0"/>
              </a:spcBef>
              <a:buNone/>
            </a:pPr>
            <a:endParaRPr lang="en-IN" sz="2000" dirty="0">
              <a:latin typeface="Times New Roman" pitchFamily="18" charset="0"/>
              <a:cs typeface="Times New Roman" pitchFamily="18" charset="0"/>
            </a:endParaRPr>
          </a:p>
          <a:p>
            <a:pPr algn="just">
              <a:spcBef>
                <a:spcPts val="0"/>
              </a:spcBef>
            </a:pPr>
            <a:r>
              <a:rPr lang="en-IN" sz="2000" dirty="0">
                <a:latin typeface="Times New Roman" pitchFamily="18" charset="0"/>
                <a:cs typeface="Times New Roman" pitchFamily="18" charset="0"/>
              </a:rPr>
              <a:t>Visualization in ML with various plots</a:t>
            </a:r>
          </a:p>
          <a:p>
            <a:pPr algn="just">
              <a:spcBef>
                <a:spcPts val="0"/>
              </a:spcBef>
            </a:pPr>
            <a:endParaRPr lang="en-US" dirty="0" smtClean="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14" name="Title 1"/>
          <p:cNvSpPr txBox="1">
            <a:spLocks/>
          </p:cNvSpPr>
          <p:nvPr/>
        </p:nvSpPr>
        <p:spPr>
          <a:xfrm>
            <a:off x="1691640" y="196910"/>
            <a:ext cx="8521700" cy="765114"/>
          </a:xfrm>
          <a:prstGeom prst="rect">
            <a:avLst/>
          </a:prstGeom>
          <a:solidFill>
            <a:schemeClr val="accent1">
              <a:lumMod val="20000"/>
              <a:lumOff val="80000"/>
            </a:schemeClr>
          </a:solidFill>
        </p:spPr>
        <p:txBody>
          <a:bodyPr vert="horz" lIns="91440" tIns="45720" rIns="91440" bIns="45720" rtlCol="0" anchor="ctr">
            <a:normAutofit/>
          </a:bodyPr>
          <a:lstStyle/>
          <a:p>
            <a:pPr lvl="0">
              <a:lnSpc>
                <a:spcPct val="90000"/>
              </a:lnSpc>
              <a:spcBef>
                <a:spcPct val="0"/>
              </a:spcBef>
            </a:pPr>
            <a:r>
              <a:rPr lang="en-US" sz="2000" b="1" dirty="0" smtClean="0">
                <a:latin typeface="Times New Roman" panose="02020603050405020304" pitchFamily="18" charset="0"/>
                <a:cs typeface="Times New Roman" panose="02020603050405020304" pitchFamily="18" charset="0"/>
              </a:rPr>
              <a:t>Tasks Performed: </a:t>
            </a:r>
          </a:p>
          <a:p>
            <a:pPr lvl="0">
              <a:lnSpc>
                <a:spcPct val="90000"/>
              </a:lnSpc>
              <a:spcBef>
                <a:spcPct val="0"/>
              </a:spcBef>
            </a:pPr>
            <a:r>
              <a:rPr lang="en-US" sz="1300" b="1" dirty="0" smtClean="0">
                <a:latin typeface="Times New Roman" panose="02020603050405020304" pitchFamily="18" charset="0"/>
                <a:cs typeface="Times New Roman" panose="02020603050405020304" pitchFamily="18" charset="0"/>
              </a:rPr>
              <a:t>CLASSIFICATION OF CANCEROUS CELLS USING ML AND ALSO SUGGESTING THE THERAPY REQUIRED.</a:t>
            </a:r>
            <a:endParaRPr kumimoji="0" lang="en-US" sz="1300" b="1" i="0" u="none" strike="noStrike" kern="1200" cap="none" spc="0" normalizeH="0" baseline="0" noProof="0" dirty="0">
              <a:ln>
                <a:noFill/>
              </a:ln>
              <a:solidFill>
                <a:schemeClr val="tx1"/>
              </a:solidFill>
              <a:effectLst/>
              <a:uLnTx/>
              <a:uFillTx/>
              <a:latin typeface="+mj-lt"/>
              <a:ea typeface="+mj-ea"/>
              <a:cs typeface="+mj-cs"/>
            </a:endParaRPr>
          </a:p>
        </p:txBody>
      </p:sp>
      <p:sp>
        <p:nvSpPr>
          <p:cNvPr id="17" name="Date Placeholder 16"/>
          <p:cNvSpPr>
            <a:spLocks noGrp="1"/>
          </p:cNvSpPr>
          <p:nvPr>
            <p:ph type="dt" sz="half" idx="10"/>
          </p:nvPr>
        </p:nvSpPr>
        <p:spPr/>
        <p:txBody>
          <a:bodyPr/>
          <a:lstStyle/>
          <a:p>
            <a:fld id="{69BCBA83-76B4-4913-913C-8CEC543AA122}" type="datetime1">
              <a:rPr lang="en-US" smtClean="0"/>
              <a:pPr/>
              <a:t>8/17/2020</a:t>
            </a:fld>
            <a:endParaRPr lang="en-US"/>
          </a:p>
        </p:txBody>
      </p:sp>
      <p:pic>
        <p:nvPicPr>
          <p:cNvPr id="11" name="Picture 10"/>
          <p:cNvPicPr>
            <a:picLocks noChangeAspect="1"/>
          </p:cNvPicPr>
          <p:nvPr/>
        </p:nvPicPr>
        <p:blipFill>
          <a:blip r:embed="rId3"/>
          <a:stretch>
            <a:fillRect/>
          </a:stretch>
        </p:blipFill>
        <p:spPr>
          <a:xfrm>
            <a:off x="10213340" y="-207932"/>
            <a:ext cx="1700931" cy="12630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6568"/>
            <a:ext cx="10515600" cy="5960395"/>
          </a:xfrm>
        </p:spPr>
        <p:txBody>
          <a:bodyPr>
            <a:normAutofit/>
          </a:bodyPr>
          <a:lstStyle/>
          <a:p>
            <a:r>
              <a:rPr lang="en-IN" sz="2400" b="1" u="sng" dirty="0" smtClean="0">
                <a:latin typeface="Times New Roman" pitchFamily="18" charset="0"/>
                <a:cs typeface="Times New Roman" pitchFamily="18" charset="0"/>
              </a:rPr>
              <a:t>Working </a:t>
            </a:r>
            <a:r>
              <a:rPr lang="en-IN" sz="2400" b="1" u="sng" dirty="0">
                <a:latin typeface="Times New Roman" pitchFamily="18" charset="0"/>
                <a:cs typeface="Times New Roman" pitchFamily="18" charset="0"/>
              </a:rPr>
              <a:t>on a project called Classification of Cancerous stages Profiles Using Machine Learning:</a:t>
            </a:r>
            <a:endParaRPr lang="en-IN" sz="2400" u="sng" dirty="0">
              <a:latin typeface="Times New Roman" pitchFamily="18" charset="0"/>
              <a:cs typeface="Times New Roman" pitchFamily="18" charset="0"/>
            </a:endParaRPr>
          </a:p>
          <a:p>
            <a:r>
              <a:rPr lang="en-IN" sz="2000" dirty="0">
                <a:latin typeface="Times New Roman" pitchFamily="18" charset="0"/>
                <a:cs typeface="Times New Roman" pitchFamily="18" charset="0"/>
              </a:rPr>
              <a:t>Here the first and the foremost step involved is collection of dataset of patients with cancer.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breast cancer data was collected by the Netherlands Cancer Institute (NKI) and published on Nature 415 by </a:t>
            </a:r>
            <a:r>
              <a:rPr lang="en-IN" sz="2000" dirty="0" err="1">
                <a:latin typeface="Times New Roman" pitchFamily="18" charset="0"/>
                <a:cs typeface="Times New Roman" pitchFamily="18" charset="0"/>
              </a:rPr>
              <a:t>van’t</a:t>
            </a:r>
            <a:r>
              <a:rPr lang="en-IN" sz="2000" dirty="0">
                <a:latin typeface="Times New Roman" pitchFamily="18" charset="0"/>
                <a:cs typeface="Times New Roman" pitchFamily="18" charset="0"/>
              </a:rPr>
              <a:t> Veer et al. in 2002. It included clinical features but also gene expression levels; these represent how active genes and those that might contribute to cancer by being over-active or under-active.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cleaned version of this dataset was found on dataworld.com which was imported into a Pandas data-frame. It included expression levels of the 1554 most variable genes and 17 clinical features for 272 patients.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data dictionary was constructed by researching measures for breast cancer studies and by using the readme file associated with the original </a:t>
            </a:r>
            <a:r>
              <a:rPr lang="en-IN" sz="2000" dirty="0" err="1">
                <a:latin typeface="Times New Roman" pitchFamily="18" charset="0"/>
                <a:cs typeface="Times New Roman" pitchFamily="18" charset="0"/>
              </a:rPr>
              <a:t>uncleaned</a:t>
            </a:r>
            <a:r>
              <a:rPr lang="en-IN" sz="2000" dirty="0">
                <a:latin typeface="Times New Roman" pitchFamily="18" charset="0"/>
                <a:cs typeface="Times New Roman" pitchFamily="18" charset="0"/>
              </a:rPr>
              <a:t> dataset. </a:t>
            </a:r>
          </a:p>
          <a:p>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consists of Patient id, age, name, event-death, survival, time-recurrence, chemotherapy, hormonal therapy, amputation, </a:t>
            </a:r>
            <a:r>
              <a:rPr lang="en-IN" sz="2000" dirty="0" err="1">
                <a:latin typeface="Times New Roman" pitchFamily="18" charset="0"/>
                <a:cs typeface="Times New Roman" pitchFamily="18" charset="0"/>
              </a:rPr>
              <a:t>hist</a:t>
            </a:r>
            <a:r>
              <a:rPr lang="en-IN" sz="2000" dirty="0">
                <a:latin typeface="Times New Roman" pitchFamily="18" charset="0"/>
                <a:cs typeface="Times New Roman" pitchFamily="18" charset="0"/>
              </a:rPr>
              <a:t>-type, diameter of tumour, </a:t>
            </a:r>
            <a:r>
              <a:rPr lang="en-IN" sz="2000" dirty="0" err="1">
                <a:latin typeface="Times New Roman" pitchFamily="18" charset="0"/>
                <a:cs typeface="Times New Roman" pitchFamily="18" charset="0"/>
              </a:rPr>
              <a:t>posnodes</a:t>
            </a:r>
            <a:r>
              <a:rPr lang="en-IN" sz="2000" dirty="0">
                <a:latin typeface="Times New Roman" pitchFamily="18" charset="0"/>
                <a:cs typeface="Times New Roman" pitchFamily="18" charset="0"/>
              </a:rPr>
              <a:t>, grade, </a:t>
            </a:r>
            <a:r>
              <a:rPr lang="en-IN" sz="2000" dirty="0" err="1">
                <a:latin typeface="Times New Roman" pitchFamily="18" charset="0"/>
                <a:cs typeface="Times New Roman" pitchFamily="18" charset="0"/>
              </a:rPr>
              <a:t>angionv</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lymphinfil</a:t>
            </a:r>
            <a:r>
              <a:rPr lang="en-IN" sz="2000" dirty="0">
                <a:latin typeface="Times New Roman" pitchFamily="18" charset="0"/>
                <a:cs typeface="Times New Roman" pitchFamily="18" charset="0"/>
              </a:rPr>
              <a:t>, barcode, gene id. Based on these parameters the patient was analysed the type of cancer called MALIGN or BENIGN that is represented as 1 or 0. Based on the accuracy obtained from each ML supervised algorithms the treatment of the therapy is involved that is amputation, chemo therapy or  hormonal therapy. </a:t>
            </a:r>
          </a:p>
          <a:p>
            <a:endParaRPr lang="en-IN"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7</a:t>
            </a:fld>
            <a:endParaRPr lang="en-US"/>
          </a:p>
        </p:txBody>
      </p:sp>
    </p:spTree>
    <p:extLst>
      <p:ext uri="{BB962C8B-B14F-4D97-AF65-F5344CB8AC3E}">
        <p14:creationId xmlns:p14="http://schemas.microsoft.com/office/powerpoint/2010/main" val="420764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263" y="204537"/>
            <a:ext cx="10872537" cy="5972426"/>
          </a:xfrm>
        </p:spPr>
        <p:txBody>
          <a:bodyPr>
            <a:normAutofit/>
          </a:bodyPr>
          <a:lstStyle/>
          <a:p>
            <a:pPr marL="0" indent="0">
              <a:buNone/>
            </a:pPr>
            <a:r>
              <a:rPr lang="en-IN" b="1" u="sng" dirty="0"/>
              <a:t>Applying supervised algorithm called Regression and Classification algorithms on Cancer dataset</a:t>
            </a:r>
            <a:r>
              <a:rPr lang="en-IN" b="1" u="sng" dirty="0" smtClean="0"/>
              <a:t>.</a:t>
            </a:r>
          </a:p>
          <a:p>
            <a:pPr marL="0" indent="0">
              <a:buNone/>
            </a:pPr>
            <a:endParaRPr lang="en-IN" u="sng" dirty="0"/>
          </a:p>
          <a:p>
            <a:r>
              <a:rPr lang="en-IN" sz="2200" b="1" dirty="0">
                <a:latin typeface="Times New Roman" pitchFamily="18" charset="0"/>
                <a:cs typeface="Times New Roman" pitchFamily="18" charset="0"/>
              </a:rPr>
              <a:t>Relationship between clinical variables and prognosis</a:t>
            </a:r>
            <a:r>
              <a:rPr lang="en-IN" sz="2200" b="1"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there was a positive correlation between the event of death and variables known to be associated with poor prognosis (tumour diameter, number of positive nodes, tumour grade), but a negative correlation between age and event death, which was unexpected given that cancer is an age-associated disease.</a:t>
            </a:r>
          </a:p>
          <a:p>
            <a:pPr lvl="0"/>
            <a:r>
              <a:rPr lang="en-IN" sz="2200" b="1" dirty="0">
                <a:latin typeface="Times New Roman" pitchFamily="18" charset="0"/>
                <a:cs typeface="Times New Roman" pitchFamily="18" charset="0"/>
              </a:rPr>
              <a:t>Time related features v/s </a:t>
            </a:r>
            <a:r>
              <a:rPr lang="en-IN" sz="2200" b="1" dirty="0" err="1" smtClean="0">
                <a:latin typeface="Times New Roman" pitchFamily="18" charset="0"/>
                <a:cs typeface="Times New Roman" pitchFamily="18" charset="0"/>
              </a:rPr>
              <a:t>Eventdeath</a:t>
            </a:r>
            <a:r>
              <a:rPr lang="en-IN" sz="2200" b="1"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There </a:t>
            </a:r>
            <a:r>
              <a:rPr lang="en-IN" sz="2200" dirty="0">
                <a:latin typeface="Times New Roman" pitchFamily="18" charset="0"/>
                <a:cs typeface="Times New Roman" pitchFamily="18" charset="0"/>
              </a:rPr>
              <a:t>were strong negative correlations between event death and a) the time between first treatment and follow-up and b) the time between first treatment and recurrence; the longer someone had survived or been disease free, the less likely they were to die. </a:t>
            </a:r>
            <a:endParaRPr lang="en-IN" sz="2200" dirty="0" smtClean="0">
              <a:latin typeface="Times New Roman" pitchFamily="18" charset="0"/>
              <a:cs typeface="Times New Roman" pitchFamily="18" charset="0"/>
            </a:endParaRPr>
          </a:p>
          <a:p>
            <a:r>
              <a:rPr lang="en-IN" sz="2200" dirty="0">
                <a:latin typeface="Times New Roman" pitchFamily="18" charset="0"/>
                <a:cs typeface="Times New Roman" pitchFamily="18" charset="0"/>
              </a:rPr>
              <a:t>Therapy’s underwent by patients are: Chemotherapy, Hormonal therapy, Amputation  These are the 3 treatments should be given to patients when based on malignant and benign type of cancers. </a:t>
            </a:r>
          </a:p>
          <a:p>
            <a:pPr lvl="0"/>
            <a:endParaRPr lang="en-IN" dirty="0"/>
          </a:p>
        </p:txBody>
      </p:sp>
      <p:sp>
        <p:nvSpPr>
          <p:cNvPr id="4" name="Date Placeholder 3"/>
          <p:cNvSpPr>
            <a:spLocks noGrp="1"/>
          </p:cNvSpPr>
          <p:nvPr>
            <p:ph type="dt" sz="half" idx="10"/>
          </p:nvPr>
        </p:nvSpPr>
        <p:spPr/>
        <p:txBody>
          <a:bodyPr/>
          <a:lstStyle/>
          <a:p>
            <a:fld id="{45091FD1-5CFB-4402-ADEA-CCDF20D5DEEF}" type="datetime1">
              <a:rPr lang="en-US" smtClean="0"/>
              <a:pPr/>
              <a:t>8/17/2020</a:t>
            </a:fld>
            <a:endParaRPr lang="en-US"/>
          </a:p>
        </p:txBody>
      </p:sp>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8</a:t>
            </a:fld>
            <a:endParaRPr lang="en-US"/>
          </a:p>
        </p:txBody>
      </p:sp>
    </p:spTree>
    <p:extLst>
      <p:ext uri="{BB962C8B-B14F-4D97-AF65-F5344CB8AC3E}">
        <p14:creationId xmlns:p14="http://schemas.microsoft.com/office/powerpoint/2010/main" val="51929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Internship Presentation                                                    </a:t>
            </a:r>
            <a:endParaRPr lang="en-US"/>
          </a:p>
        </p:txBody>
      </p:sp>
      <p:sp>
        <p:nvSpPr>
          <p:cNvPr id="6" name="Slide Number Placeholder 5"/>
          <p:cNvSpPr>
            <a:spLocks noGrp="1"/>
          </p:cNvSpPr>
          <p:nvPr>
            <p:ph type="sldNum" sz="quarter" idx="12"/>
          </p:nvPr>
        </p:nvSpPr>
        <p:spPr/>
        <p:txBody>
          <a:bodyPr/>
          <a:lstStyle/>
          <a:p>
            <a:fld id="{2A4CC8FD-A6F9-4568-BADE-133F6494D57C}" type="slidenum">
              <a:rPr lang="en-US" smtClean="0"/>
              <a:pPr/>
              <a:t>9</a:t>
            </a:fld>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83360" cy="1270000"/>
          </a:xfrm>
          <a:prstGeom prst="rect">
            <a:avLst/>
          </a:prstGeom>
        </p:spPr>
      </p:pic>
      <p:sp>
        <p:nvSpPr>
          <p:cNvPr id="18" name="Title 1"/>
          <p:cNvSpPr txBox="1">
            <a:spLocks/>
          </p:cNvSpPr>
          <p:nvPr/>
        </p:nvSpPr>
        <p:spPr>
          <a:xfrm>
            <a:off x="1511300" y="161925"/>
            <a:ext cx="8521700" cy="1184275"/>
          </a:xfrm>
          <a:prstGeom prst="rect">
            <a:avLst/>
          </a:prstGeom>
          <a:solidFill>
            <a:schemeClr val="accent1">
              <a:lumMod val="20000"/>
              <a:lumOff val="80000"/>
            </a:schemeClr>
          </a:solidFill>
        </p:spPr>
        <p:txBody>
          <a:bodyPr vert="horz" lIns="91440" tIns="45720" rIns="91440" bIns="45720" rtlCol="0" anchor="ctr">
            <a:normAutofit/>
          </a:bodyPr>
          <a:lstStyle/>
          <a:p>
            <a:pPr lvl="0">
              <a:lnSpc>
                <a:spcPct val="90000"/>
              </a:lnSpc>
              <a:spcBef>
                <a:spcPct val="0"/>
              </a:spcBef>
            </a:pPr>
            <a:r>
              <a:rPr lang="en-US" sz="4400" dirty="0" smtClean="0">
                <a:latin typeface="Times New Roman" panose="02020603050405020304" pitchFamily="18" charset="0"/>
                <a:cs typeface="Times New Roman" panose="02020603050405020304" pitchFamily="18" charset="0"/>
              </a:rPr>
              <a:t>Outcomes</a:t>
            </a:r>
            <a:endParaRPr kumimoji="0" lang="en-US" sz="4400" i="0" u="none" strike="noStrike" kern="1200" cap="none" spc="0" normalizeH="0" baseline="0" noProof="0" dirty="0">
              <a:ln>
                <a:noFill/>
              </a:ln>
              <a:solidFill>
                <a:schemeClr val="tx1"/>
              </a:solidFill>
              <a:effectLst/>
              <a:uLnTx/>
              <a:uFillTx/>
              <a:latin typeface="+mj-lt"/>
              <a:ea typeface="+mj-ea"/>
              <a:cs typeface="+mj-cs"/>
            </a:endParaRPr>
          </a:p>
        </p:txBody>
      </p:sp>
      <p:sp>
        <p:nvSpPr>
          <p:cNvPr id="20" name="Date Placeholder 19"/>
          <p:cNvSpPr>
            <a:spLocks noGrp="1"/>
          </p:cNvSpPr>
          <p:nvPr>
            <p:ph type="dt" sz="half" idx="10"/>
          </p:nvPr>
        </p:nvSpPr>
        <p:spPr/>
        <p:txBody>
          <a:bodyPr/>
          <a:lstStyle/>
          <a:p>
            <a:fld id="{3918D77B-1C57-49C9-BE6A-211E49BE437E}" type="datetime1">
              <a:rPr lang="en-US" smtClean="0"/>
              <a:pPr/>
              <a:t>8/17/2020</a:t>
            </a:fld>
            <a:endParaRPr lang="en-US"/>
          </a:p>
        </p:txBody>
      </p:sp>
      <p:pic>
        <p:nvPicPr>
          <p:cNvPr id="14" name="Picture 13"/>
          <p:cNvPicPr>
            <a:picLocks noChangeAspect="1"/>
          </p:cNvPicPr>
          <p:nvPr/>
        </p:nvPicPr>
        <p:blipFill>
          <a:blip r:embed="rId3"/>
          <a:stretch>
            <a:fillRect/>
          </a:stretch>
        </p:blipFill>
        <p:spPr>
          <a:xfrm>
            <a:off x="10314489" y="129345"/>
            <a:ext cx="1700931" cy="1530229"/>
          </a:xfrm>
          <a:prstGeom prst="rect">
            <a:avLst/>
          </a:prstGeom>
        </p:spPr>
      </p:pic>
      <p:sp>
        <p:nvSpPr>
          <p:cNvPr id="3" name="TextBox 2"/>
          <p:cNvSpPr txBox="1"/>
          <p:nvPr/>
        </p:nvSpPr>
        <p:spPr>
          <a:xfrm>
            <a:off x="485775" y="1971675"/>
            <a:ext cx="11144250" cy="923330"/>
          </a:xfrm>
          <a:prstGeom prst="rect">
            <a:avLst/>
          </a:prstGeom>
          <a:noFill/>
        </p:spPr>
        <p:txBody>
          <a:bodyPr wrap="square" rtlCol="0">
            <a:spAutoFit/>
          </a:bodyPr>
          <a:lstStyle/>
          <a:p>
            <a:r>
              <a:rPr lang="en-US" dirty="0" smtClean="0"/>
              <a:t>Technical outcomes</a:t>
            </a:r>
          </a:p>
          <a:p>
            <a:r>
              <a:rPr lang="en-US" dirty="0" smtClean="0"/>
              <a:t/>
            </a:r>
            <a:br>
              <a:rPr lang="en-US" dirty="0" smtClean="0"/>
            </a:br>
            <a:endParaRPr lang="en-US" dirty="0"/>
          </a:p>
        </p:txBody>
      </p:sp>
      <p:pic>
        <p:nvPicPr>
          <p:cNvPr id="9" name="Picture 8" descr="https://raw.githubusercontent.com/millyleadley/breast-cancer-genes/master/visuals/clinical_var_hists.jpeg"/>
          <p:cNvPicPr/>
          <p:nvPr/>
        </p:nvPicPr>
        <p:blipFill>
          <a:blip r:embed="rId4">
            <a:extLst>
              <a:ext uri="{28A0092B-C50C-407E-A947-70E740481C1C}">
                <a14:useLocalDpi xmlns:a14="http://schemas.microsoft.com/office/drawing/2010/main" val="0"/>
              </a:ext>
            </a:extLst>
          </a:blip>
          <a:srcRect/>
          <a:stretch>
            <a:fillRect/>
          </a:stretch>
        </p:blipFill>
        <p:spPr bwMode="auto">
          <a:xfrm>
            <a:off x="561013" y="1346200"/>
            <a:ext cx="3603375" cy="164032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2501</TotalTime>
  <Words>1075</Words>
  <Application>Microsoft Office PowerPoint</Application>
  <PresentationFormat>Custom</PresentationFormat>
  <Paragraphs>185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INTERNSHIP PRESENTATION ON     MACHINE LEARNING</vt:lpstr>
      <vt:lpstr>TABLE OF CONTENTS</vt:lpstr>
      <vt:lpstr>PowerPoint Presentation</vt:lpstr>
      <vt:lpstr>PowerPoint Presentation</vt:lpstr>
      <vt:lpstr>DOMAIN: MACHINE LEARNING</vt:lpstr>
      <vt:lpstr>PowerPoint Presentation</vt:lpstr>
      <vt:lpstr>PowerPoint Presentation</vt:lpstr>
      <vt:lpstr>PowerPoint Presentation</vt:lpstr>
      <vt:lpstr>PowerPoint Presentation</vt:lpstr>
      <vt:lpstr>OUTOCOME:</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ON TELECOM COMMUNICATION</dc:title>
  <dc:creator>ASUS</dc:creator>
  <cp:lastModifiedBy>Windows 8.1</cp:lastModifiedBy>
  <cp:revision>76</cp:revision>
  <dcterms:created xsi:type="dcterms:W3CDTF">2019-02-11T11:26:38Z</dcterms:created>
  <dcterms:modified xsi:type="dcterms:W3CDTF">2020-08-17T15:51:36Z</dcterms:modified>
</cp:coreProperties>
</file>