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Lst>
  <p:notesMasterIdLst>
    <p:notesMasterId r:id="rId17"/>
  </p:notesMasterIdLst>
  <p:sldIdLst>
    <p:sldId id="256" r:id="rId2"/>
    <p:sldId id="257" r:id="rId3"/>
    <p:sldId id="258" r:id="rId4"/>
    <p:sldId id="259" r:id="rId5"/>
    <p:sldId id="260" r:id="rId6"/>
    <p:sldId id="261" r:id="rId7"/>
    <p:sldId id="263" r:id="rId8"/>
    <p:sldId id="264" r:id="rId9"/>
    <p:sldId id="265" r:id="rId10"/>
    <p:sldId id="266" r:id="rId11"/>
    <p:sldId id="270" r:id="rId12"/>
    <p:sldId id="271" r:id="rId13"/>
    <p:sldId id="272" r:id="rId14"/>
    <p:sldId id="273" r:id="rId15"/>
    <p:sldId id="274" r:id="rId16"/>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73" autoAdjust="0"/>
  </p:normalViewPr>
  <p:slideViewPr>
    <p:cSldViewPr snapToGrid="0">
      <p:cViewPr>
        <p:scale>
          <a:sx n="82" d="100"/>
          <a:sy n="82" d="100"/>
        </p:scale>
        <p:origin x="-858"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E296B2-23AF-4C10-BE83-070BE863CC68}" type="datetimeFigureOut">
              <a:rPr lang="en-US" smtClean="0"/>
              <a:pPr/>
              <a:t>4/30/2020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8D9425-220B-4E18-80CE-82FE5A803C5E}" type="slidenum">
              <a:rPr lang="en-US" smtClean="0"/>
              <a:pPr/>
              <a:t>‹#›</a:t>
            </a:fld>
            <a:endParaRPr lang="en-US"/>
          </a:p>
        </p:txBody>
      </p:sp>
    </p:spTree>
    <p:extLst>
      <p:ext uri="{BB962C8B-B14F-4D97-AF65-F5344CB8AC3E}">
        <p14:creationId xmlns:p14="http://schemas.microsoft.com/office/powerpoint/2010/main" val="121520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A867C3C-EDA3-4AED-B602-AECEA321D630}" type="datetime1">
              <a:rPr lang="en-US" smtClean="0"/>
              <a:pPr/>
              <a:t>4/30/2020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smtClean="0"/>
              <a:t>Department of Computer Science &amp; Engineering</a:t>
            </a:r>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AF3996D-5D6E-40E5-B099-5CC932280E0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16E0EFA-4C08-42CD-AEB9-429C874876C2}" type="datetime1">
              <a:rPr lang="en-US" smtClean="0"/>
              <a:pPr/>
              <a:t>4/30/2020</a:t>
            </a:fld>
            <a:endParaRPr lang="en-US"/>
          </a:p>
        </p:txBody>
      </p:sp>
      <p:sp>
        <p:nvSpPr>
          <p:cNvPr id="5" name="Footer Placeholder 4"/>
          <p:cNvSpPr>
            <a:spLocks noGrp="1"/>
          </p:cNvSpPr>
          <p:nvPr>
            <p:ph type="ftr" sz="quarter" idx="11"/>
          </p:nvPr>
        </p:nvSpPr>
        <p:spPr/>
        <p:txBody>
          <a:bodyPr/>
          <a:lstStyle>
            <a:extLst/>
          </a:lstStyle>
          <a:p>
            <a:r>
              <a:rPr lang="en-US" smtClean="0"/>
              <a:t>Department of Computer Science &amp; Engineering</a:t>
            </a:r>
            <a:endParaRPr lang="en-US" dirty="0"/>
          </a:p>
        </p:txBody>
      </p:sp>
      <p:sp>
        <p:nvSpPr>
          <p:cNvPr id="6" name="Slide Number Placeholder 5"/>
          <p:cNvSpPr>
            <a:spLocks noGrp="1"/>
          </p:cNvSpPr>
          <p:nvPr>
            <p:ph type="sldNum" sz="quarter" idx="12"/>
          </p:nvPr>
        </p:nvSpPr>
        <p:spPr/>
        <p:txBody>
          <a:bodyPr/>
          <a:lstStyle>
            <a:extLst/>
          </a:lstStyle>
          <a:p>
            <a:fld id="{FAF3996D-5D6E-40E5-B099-5CC932280E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A4BDCC1-3EBB-4371-A2C8-4C8CADF4B679}" type="datetime1">
              <a:rPr lang="en-US" smtClean="0"/>
              <a:pPr/>
              <a:t>4/30/2020</a:t>
            </a:fld>
            <a:endParaRPr lang="en-US"/>
          </a:p>
        </p:txBody>
      </p:sp>
      <p:sp>
        <p:nvSpPr>
          <p:cNvPr id="5" name="Footer Placeholder 4"/>
          <p:cNvSpPr>
            <a:spLocks noGrp="1"/>
          </p:cNvSpPr>
          <p:nvPr>
            <p:ph type="ftr" sz="quarter" idx="11"/>
          </p:nvPr>
        </p:nvSpPr>
        <p:spPr/>
        <p:txBody>
          <a:bodyPr/>
          <a:lstStyle>
            <a:extLst/>
          </a:lstStyle>
          <a:p>
            <a:r>
              <a:rPr lang="en-US" smtClean="0"/>
              <a:t>Department of Computer Science &amp; Engineering</a:t>
            </a:r>
            <a:endParaRPr lang="en-US" dirty="0"/>
          </a:p>
        </p:txBody>
      </p:sp>
      <p:sp>
        <p:nvSpPr>
          <p:cNvPr id="6" name="Slide Number Placeholder 5"/>
          <p:cNvSpPr>
            <a:spLocks noGrp="1"/>
          </p:cNvSpPr>
          <p:nvPr>
            <p:ph type="sldNum" sz="quarter" idx="12"/>
          </p:nvPr>
        </p:nvSpPr>
        <p:spPr/>
        <p:txBody>
          <a:bodyPr/>
          <a:lstStyle>
            <a:extLst/>
          </a:lstStyle>
          <a:p>
            <a:fld id="{FAF3996D-5D6E-40E5-B099-5CC932280E0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032AAA-D6E6-410F-88CB-375E8013E531}" type="datetime1">
              <a:rPr lang="en-US" smtClean="0"/>
              <a:pPr/>
              <a:t>4/30/2020</a:t>
            </a:fld>
            <a:endParaRPr lang="en-US"/>
          </a:p>
        </p:txBody>
      </p:sp>
      <p:sp>
        <p:nvSpPr>
          <p:cNvPr id="5" name="Footer Placeholder 4"/>
          <p:cNvSpPr>
            <a:spLocks noGrp="1"/>
          </p:cNvSpPr>
          <p:nvPr>
            <p:ph type="ftr" sz="quarter" idx="11"/>
          </p:nvPr>
        </p:nvSpPr>
        <p:spPr/>
        <p:txBody>
          <a:bodyPr/>
          <a:lstStyle>
            <a:extLst/>
          </a:lstStyle>
          <a:p>
            <a:r>
              <a:rPr lang="en-US" smtClean="0"/>
              <a:t>Department of Computer Science &amp; Engineering</a:t>
            </a:r>
            <a:endParaRPr lang="en-US" dirty="0"/>
          </a:p>
        </p:txBody>
      </p:sp>
      <p:sp>
        <p:nvSpPr>
          <p:cNvPr id="6" name="Slide Number Placeholder 5"/>
          <p:cNvSpPr>
            <a:spLocks noGrp="1"/>
          </p:cNvSpPr>
          <p:nvPr>
            <p:ph type="sldNum" sz="quarter" idx="12"/>
          </p:nvPr>
        </p:nvSpPr>
        <p:spPr/>
        <p:txBody>
          <a:bodyPr/>
          <a:lstStyle>
            <a:extLst/>
          </a:lstStyle>
          <a:p>
            <a:fld id="{FAF3996D-5D6E-40E5-B099-5CC932280E07}"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ECFC474-31C6-4B92-B1F4-6456DD6F27D7}" type="datetime1">
              <a:rPr lang="en-US" smtClean="0"/>
              <a:pPr/>
              <a:t>4/30/2020</a:t>
            </a:fld>
            <a:endParaRPr lang="en-US"/>
          </a:p>
        </p:txBody>
      </p:sp>
      <p:sp>
        <p:nvSpPr>
          <p:cNvPr id="5" name="Footer Placeholder 4"/>
          <p:cNvSpPr>
            <a:spLocks noGrp="1"/>
          </p:cNvSpPr>
          <p:nvPr>
            <p:ph type="ftr" sz="quarter" idx="11"/>
          </p:nvPr>
        </p:nvSpPr>
        <p:spPr/>
        <p:txBody>
          <a:bodyPr/>
          <a:lstStyle>
            <a:extLst/>
          </a:lstStyle>
          <a:p>
            <a:r>
              <a:rPr lang="en-US" smtClean="0"/>
              <a:t>Department of Computer Science &amp; Engineering</a:t>
            </a:r>
            <a:endParaRPr lang="en-US" dirty="0"/>
          </a:p>
        </p:txBody>
      </p:sp>
      <p:sp>
        <p:nvSpPr>
          <p:cNvPr id="6" name="Slide Number Placeholder 5"/>
          <p:cNvSpPr>
            <a:spLocks noGrp="1"/>
          </p:cNvSpPr>
          <p:nvPr>
            <p:ph type="sldNum" sz="quarter" idx="12"/>
          </p:nvPr>
        </p:nvSpPr>
        <p:spPr/>
        <p:txBody>
          <a:bodyPr/>
          <a:lstStyle>
            <a:extLst/>
          </a:lstStyle>
          <a:p>
            <a:fld id="{FAF3996D-5D6E-40E5-B099-5CC932280E07}"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647909E-A3CA-460B-B10C-5AAEAC73E127}" type="datetime1">
              <a:rPr lang="en-US" smtClean="0"/>
              <a:pPr/>
              <a:t>4/30/2020</a:t>
            </a:fld>
            <a:endParaRPr lang="en-US"/>
          </a:p>
        </p:txBody>
      </p:sp>
      <p:sp>
        <p:nvSpPr>
          <p:cNvPr id="6" name="Footer Placeholder 5"/>
          <p:cNvSpPr>
            <a:spLocks noGrp="1"/>
          </p:cNvSpPr>
          <p:nvPr>
            <p:ph type="ftr" sz="quarter" idx="11"/>
          </p:nvPr>
        </p:nvSpPr>
        <p:spPr/>
        <p:txBody>
          <a:bodyPr/>
          <a:lstStyle>
            <a:extLst/>
          </a:lstStyle>
          <a:p>
            <a:r>
              <a:rPr lang="en-US" smtClean="0"/>
              <a:t>Department of Computer Science &amp; Engineering</a:t>
            </a:r>
            <a:endParaRPr lang="en-US" dirty="0"/>
          </a:p>
        </p:txBody>
      </p:sp>
      <p:sp>
        <p:nvSpPr>
          <p:cNvPr id="7" name="Slide Number Placeholder 6"/>
          <p:cNvSpPr>
            <a:spLocks noGrp="1"/>
          </p:cNvSpPr>
          <p:nvPr>
            <p:ph type="sldNum" sz="quarter" idx="12"/>
          </p:nvPr>
        </p:nvSpPr>
        <p:spPr/>
        <p:txBody>
          <a:bodyPr/>
          <a:lstStyle>
            <a:extLst/>
          </a:lstStyle>
          <a:p>
            <a:fld id="{FAF3996D-5D6E-40E5-B099-5CC932280E07}"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5903B73-B58A-4851-B3E9-C35A7C7A0411}" type="datetime1">
              <a:rPr lang="en-US" smtClean="0"/>
              <a:pPr/>
              <a:t>4/30/2020</a:t>
            </a:fld>
            <a:endParaRPr lang="en-US"/>
          </a:p>
        </p:txBody>
      </p:sp>
      <p:sp>
        <p:nvSpPr>
          <p:cNvPr id="8" name="Footer Placeholder 7"/>
          <p:cNvSpPr>
            <a:spLocks noGrp="1"/>
          </p:cNvSpPr>
          <p:nvPr>
            <p:ph type="ftr" sz="quarter" idx="11"/>
          </p:nvPr>
        </p:nvSpPr>
        <p:spPr/>
        <p:txBody>
          <a:bodyPr/>
          <a:lstStyle>
            <a:extLst/>
          </a:lstStyle>
          <a:p>
            <a:r>
              <a:rPr lang="en-US" smtClean="0"/>
              <a:t>Department of Computer Science &amp; Engineering</a:t>
            </a:r>
            <a:endParaRPr lang="en-US" dirty="0"/>
          </a:p>
        </p:txBody>
      </p:sp>
      <p:sp>
        <p:nvSpPr>
          <p:cNvPr id="9" name="Slide Number Placeholder 8"/>
          <p:cNvSpPr>
            <a:spLocks noGrp="1"/>
          </p:cNvSpPr>
          <p:nvPr>
            <p:ph type="sldNum" sz="quarter" idx="12"/>
          </p:nvPr>
        </p:nvSpPr>
        <p:spPr/>
        <p:txBody>
          <a:bodyPr/>
          <a:lstStyle>
            <a:extLst/>
          </a:lstStyle>
          <a:p>
            <a:fld id="{FAF3996D-5D6E-40E5-B099-5CC932280E0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D3B9C7D-00F8-430E-AEEB-6DA9F2A68B15}" type="datetime1">
              <a:rPr lang="en-US" smtClean="0"/>
              <a:pPr/>
              <a:t>4/30/2020</a:t>
            </a:fld>
            <a:endParaRPr lang="en-US"/>
          </a:p>
        </p:txBody>
      </p:sp>
      <p:sp>
        <p:nvSpPr>
          <p:cNvPr id="4" name="Footer Placeholder 3"/>
          <p:cNvSpPr>
            <a:spLocks noGrp="1"/>
          </p:cNvSpPr>
          <p:nvPr>
            <p:ph type="ftr" sz="quarter" idx="11"/>
          </p:nvPr>
        </p:nvSpPr>
        <p:spPr/>
        <p:txBody>
          <a:bodyPr/>
          <a:lstStyle>
            <a:extLst/>
          </a:lstStyle>
          <a:p>
            <a:r>
              <a:rPr lang="en-US" smtClean="0"/>
              <a:t>Department of Computer Science &amp; Engineering</a:t>
            </a:r>
            <a:endParaRPr lang="en-US" dirty="0"/>
          </a:p>
        </p:txBody>
      </p:sp>
      <p:sp>
        <p:nvSpPr>
          <p:cNvPr id="5" name="Slide Number Placeholder 4"/>
          <p:cNvSpPr>
            <a:spLocks noGrp="1"/>
          </p:cNvSpPr>
          <p:nvPr>
            <p:ph type="sldNum" sz="quarter" idx="12"/>
          </p:nvPr>
        </p:nvSpPr>
        <p:spPr/>
        <p:txBody>
          <a:bodyPr/>
          <a:lstStyle>
            <a:extLst/>
          </a:lstStyle>
          <a:p>
            <a:fld id="{FAF3996D-5D6E-40E5-B099-5CC932280E07}"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B0AA6B1-A716-4E1F-81F7-87A17265AD30}" type="datetime1">
              <a:rPr lang="en-US" smtClean="0"/>
              <a:pPr/>
              <a:t>4/30/2020</a:t>
            </a:fld>
            <a:endParaRPr lang="en-US"/>
          </a:p>
        </p:txBody>
      </p:sp>
      <p:sp>
        <p:nvSpPr>
          <p:cNvPr id="3" name="Footer Placeholder 2"/>
          <p:cNvSpPr>
            <a:spLocks noGrp="1"/>
          </p:cNvSpPr>
          <p:nvPr>
            <p:ph type="ftr" sz="quarter" idx="11"/>
          </p:nvPr>
        </p:nvSpPr>
        <p:spPr/>
        <p:txBody>
          <a:bodyPr/>
          <a:lstStyle>
            <a:extLst/>
          </a:lstStyle>
          <a:p>
            <a:r>
              <a:rPr lang="en-US" smtClean="0"/>
              <a:t>Department of Computer Science &amp; Engineering</a:t>
            </a:r>
            <a:endParaRPr lang="en-US" dirty="0"/>
          </a:p>
        </p:txBody>
      </p:sp>
      <p:sp>
        <p:nvSpPr>
          <p:cNvPr id="4" name="Slide Number Placeholder 3"/>
          <p:cNvSpPr>
            <a:spLocks noGrp="1"/>
          </p:cNvSpPr>
          <p:nvPr>
            <p:ph type="sldNum" sz="quarter" idx="12"/>
          </p:nvPr>
        </p:nvSpPr>
        <p:spPr/>
        <p:txBody>
          <a:bodyPr/>
          <a:lstStyle>
            <a:extLst/>
          </a:lstStyle>
          <a:p>
            <a:fld id="{FAF3996D-5D6E-40E5-B099-5CC932280E0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3F2FADA-3601-41C0-ADB5-1A420A651646}" type="datetime1">
              <a:rPr lang="en-US" smtClean="0"/>
              <a:pPr/>
              <a:t>4/30/2020</a:t>
            </a:fld>
            <a:endParaRPr lang="en-US"/>
          </a:p>
        </p:txBody>
      </p:sp>
      <p:sp>
        <p:nvSpPr>
          <p:cNvPr id="6" name="Footer Placeholder 5"/>
          <p:cNvSpPr>
            <a:spLocks noGrp="1"/>
          </p:cNvSpPr>
          <p:nvPr>
            <p:ph type="ftr" sz="quarter" idx="11"/>
          </p:nvPr>
        </p:nvSpPr>
        <p:spPr/>
        <p:txBody>
          <a:bodyPr/>
          <a:lstStyle>
            <a:extLst/>
          </a:lstStyle>
          <a:p>
            <a:r>
              <a:rPr lang="en-US" smtClean="0"/>
              <a:t>Department of Computer Science &amp; Engineering</a:t>
            </a:r>
            <a:endParaRPr lang="en-US" dirty="0"/>
          </a:p>
        </p:txBody>
      </p:sp>
      <p:sp>
        <p:nvSpPr>
          <p:cNvPr id="7" name="Slide Number Placeholder 6"/>
          <p:cNvSpPr>
            <a:spLocks noGrp="1"/>
          </p:cNvSpPr>
          <p:nvPr>
            <p:ph type="sldNum" sz="quarter" idx="12"/>
          </p:nvPr>
        </p:nvSpPr>
        <p:spPr/>
        <p:txBody>
          <a:bodyPr/>
          <a:lstStyle>
            <a:extLst/>
          </a:lstStyle>
          <a:p>
            <a:fld id="{FAF3996D-5D6E-40E5-B099-5CC932280E0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E3FB68F-BF6C-4B20-B539-CCFA48023C23}" type="datetime1">
              <a:rPr lang="en-US" smtClean="0"/>
              <a:pPr/>
              <a:t>4/30/2020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US" smtClean="0"/>
              <a:t>Department of Computer Science &amp; Engineering</a:t>
            </a: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AF3996D-5D6E-40E5-B099-5CC932280E07}"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2AA32D3-F0C7-46A7-B353-81032E524241}" type="datetime1">
              <a:rPr lang="en-US" smtClean="0"/>
              <a:pPr/>
              <a:t>4/30/2020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US" smtClean="0"/>
              <a:t>Department of Computer Science &amp; Engineering</a:t>
            </a:r>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AF3996D-5D6E-40E5-B099-5CC932280E0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0"/>
            <a:ext cx="7772400" cy="1470025"/>
          </a:xfrm>
        </p:spPr>
        <p:txBody>
          <a:bodyPr>
            <a:normAutofit/>
          </a:bodyPr>
          <a:lstStyle/>
          <a:p>
            <a:pPr algn="ctr"/>
            <a:r>
              <a:rPr lang="en-US" sz="1800" b="1" dirty="0" smtClean="0">
                <a:latin typeface="Times New Roman" pitchFamily="18" charset="0"/>
                <a:cs typeface="Times New Roman" pitchFamily="18" charset="0"/>
              </a:rPr>
              <a:t>IOT BASED ANTIPOACHING OF TREES IN FOREST USING WIRELESS NETWORK</a:t>
            </a:r>
            <a:endParaRPr lang="en-US" sz="1800" b="1" dirty="0">
              <a:latin typeface="Times New Roman" pitchFamily="18" charset="0"/>
              <a:cs typeface="Times New Roman" pitchFamily="18" charset="0"/>
            </a:endParaRPr>
          </a:p>
        </p:txBody>
      </p:sp>
      <p:sp>
        <p:nvSpPr>
          <p:cNvPr id="3" name="Subtitle 2"/>
          <p:cNvSpPr>
            <a:spLocks noGrp="1"/>
          </p:cNvSpPr>
          <p:nvPr>
            <p:ph type="subTitle" idx="1"/>
          </p:nvPr>
        </p:nvSpPr>
        <p:spPr>
          <a:xfrm>
            <a:off x="1500166" y="2143116"/>
            <a:ext cx="6400800" cy="1752600"/>
          </a:xfrm>
        </p:spPr>
        <p:txBody>
          <a:bodyPr>
            <a:normAutofit/>
          </a:bodyPr>
          <a:lstStyle/>
          <a:p>
            <a:pPr algn="ctr"/>
            <a:r>
              <a:rPr lang="en-US" sz="1800" b="1" dirty="0" smtClean="0">
                <a:solidFill>
                  <a:schemeClr val="tx1"/>
                </a:solidFill>
                <a:latin typeface="Times New Roman" pitchFamily="18" charset="0"/>
                <a:cs typeface="Times New Roman" pitchFamily="18" charset="0"/>
              </a:rPr>
              <a:t>TEAM MEMBERS:  RAKSHITHA S(1AT16CS081)</a:t>
            </a:r>
          </a:p>
          <a:p>
            <a:pPr algn="ctr"/>
            <a:r>
              <a:rPr lang="en-US" sz="1800" b="1" dirty="0" smtClean="0">
                <a:solidFill>
                  <a:schemeClr val="tx1"/>
                </a:solidFill>
                <a:latin typeface="Times New Roman" pitchFamily="18" charset="0"/>
                <a:cs typeface="Times New Roman" pitchFamily="18" charset="0"/>
              </a:rPr>
              <a:t>                                         SRISHTI PANDIT(1AT16CS103)</a:t>
            </a:r>
          </a:p>
          <a:p>
            <a:pPr algn="ctr"/>
            <a:r>
              <a:rPr lang="en-US" sz="1800" b="1" dirty="0" smtClean="0">
                <a:solidFill>
                  <a:schemeClr val="tx1"/>
                </a:solidFill>
                <a:latin typeface="Times New Roman" pitchFamily="18" charset="0"/>
                <a:cs typeface="Times New Roman" pitchFamily="18" charset="0"/>
              </a:rPr>
              <a:t>                                      TEJAS R JOSHI(1AT16CS113)</a:t>
            </a:r>
          </a:p>
          <a:p>
            <a:pPr algn="ctr"/>
            <a:endParaRPr lang="en-US" sz="1400" dirty="0" smtClean="0">
              <a:latin typeface="Times New Roman" pitchFamily="18" charset="0"/>
              <a:cs typeface="Times New Roman" pitchFamily="18" charset="0"/>
            </a:endParaRPr>
          </a:p>
        </p:txBody>
      </p:sp>
      <p:sp>
        <p:nvSpPr>
          <p:cNvPr id="9" name="Footer Placeholder 8"/>
          <p:cNvSpPr>
            <a:spLocks noGrp="1"/>
          </p:cNvSpPr>
          <p:nvPr>
            <p:ph type="ftr" sz="quarter" idx="11"/>
          </p:nvPr>
        </p:nvSpPr>
        <p:spPr/>
        <p:txBody>
          <a:bodyPr/>
          <a:lstStyle/>
          <a:p>
            <a:r>
              <a:rPr lang="en-US" dirty="0"/>
              <a:t>Department of Computer Science &amp; Engineering</a:t>
            </a:r>
          </a:p>
        </p:txBody>
      </p:sp>
      <p:sp>
        <p:nvSpPr>
          <p:cNvPr id="8" name="Slide Number Placeholder 7"/>
          <p:cNvSpPr>
            <a:spLocks noGrp="1"/>
          </p:cNvSpPr>
          <p:nvPr>
            <p:ph type="sldNum" sz="quarter" idx="12"/>
          </p:nvPr>
        </p:nvSpPr>
        <p:spPr/>
        <p:txBody>
          <a:bodyPr/>
          <a:lstStyle/>
          <a:p>
            <a:fld id="{FAF3996D-5D6E-40E5-B099-5CC932280E07}" type="slidenum">
              <a:rPr lang="en-US" smtClean="0"/>
              <a:pPr/>
              <a:t>1</a:t>
            </a:fld>
            <a:endParaRPr lang="en-US"/>
          </a:p>
        </p:txBody>
      </p:sp>
      <p:pic>
        <p:nvPicPr>
          <p:cNvPr id="11266" name="Picture 2" descr="https://www.google.com/a/cpanel/atria.edu/images/logo.gif?service=google_gsuite"/>
          <p:cNvPicPr>
            <a:picLocks noChangeAspect="1" noChangeArrowheads="1"/>
          </p:cNvPicPr>
          <p:nvPr/>
        </p:nvPicPr>
        <p:blipFill>
          <a:blip r:embed="rId2"/>
          <a:srcRect/>
          <a:stretch>
            <a:fillRect/>
          </a:stretch>
        </p:blipFill>
        <p:spPr bwMode="auto">
          <a:xfrm>
            <a:off x="0" y="0"/>
            <a:ext cx="1589474" cy="896112"/>
          </a:xfrm>
          <a:prstGeom prst="rect">
            <a:avLst/>
          </a:prstGeom>
          <a:noFill/>
        </p:spPr>
      </p:pic>
      <p:sp>
        <p:nvSpPr>
          <p:cNvPr id="5" name="Subtitle 2"/>
          <p:cNvSpPr txBox="1">
            <a:spLocks/>
          </p:cNvSpPr>
          <p:nvPr/>
        </p:nvSpPr>
        <p:spPr>
          <a:xfrm>
            <a:off x="1643042" y="4572008"/>
            <a:ext cx="6400800" cy="1752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IN" b="1" dirty="0" smtClean="0">
                <a:latin typeface="Times New Roman" pitchFamily="18" charset="0"/>
                <a:cs typeface="Times New Roman" pitchFamily="18" charset="0"/>
              </a:rPr>
              <a:t>PROJECT GUIDE: PROF CHANDINI UNNIKRISHNAN</a:t>
            </a:r>
            <a:endParaRPr kumimoji="0" lang="en-US" b="1" i="0" u="none" strike="noStrike" kern="1200" cap="none" spc="0" normalizeH="0" baseline="0" noProof="0" dirty="0">
              <a:ln>
                <a:noFill/>
              </a:ln>
              <a:effectLst/>
              <a:uLnTx/>
              <a:uFillTx/>
              <a:latin typeface="Times New Roman" pitchFamily="18" charset="0"/>
              <a:ea typeface="+mn-ea"/>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632" y="1261873"/>
            <a:ext cx="8202168" cy="4517136"/>
          </a:xfrm>
        </p:spPr>
        <p:txBody>
          <a:bodyPr>
            <a:normAutofit/>
          </a:bodyPr>
          <a:lstStyle/>
          <a:p>
            <a:pPr algn="just"/>
            <a:r>
              <a:rPr lang="en-US" sz="1600" dirty="0" smtClean="0">
                <a:latin typeface="Times New Roman" pitchFamily="18" charset="0"/>
                <a:cs typeface="Times New Roman" pitchFamily="18" charset="0"/>
              </a:rPr>
              <a:t>This presents a low cost and low power WSN node to detect theft/smuggling contributing to the protection of important &amp; costly species of tree. And simulations and experimental results have been compared to validate the proposed design. The peer to peer communication between the node and the computer is implemented here.</a:t>
            </a:r>
          </a:p>
          <a:p>
            <a:pPr algn="just"/>
            <a:r>
              <a:rPr lang="en-US" sz="1600" dirty="0" smtClean="0">
                <a:latin typeface="Times New Roman" pitchFamily="18" charset="0"/>
                <a:cs typeface="Times New Roman" pitchFamily="18" charset="0"/>
              </a:rPr>
              <a:t>It uses various sensors such as vibration sensor to check the vibration and angle of a tree while it is being cut. When an abnormal condition is noticed, GSM immediately sends a message to the base station. The sound sensor helps in distinguish sneaking.</a:t>
            </a:r>
          </a:p>
          <a:p>
            <a:pPr algn="just"/>
            <a:r>
              <a:rPr lang="en-US" sz="1600" dirty="0" smtClean="0">
                <a:latin typeface="Times New Roman" pitchFamily="18" charset="0"/>
                <a:cs typeface="Times New Roman" pitchFamily="18" charset="0"/>
              </a:rPr>
              <a:t>The future scope of work is implementation of Multi-node network and incorporation of microphone, motion detector sensor &amp; temperature sensor to make systems more effective to acquire data such human or animal interference, fire detection etc.</a:t>
            </a:r>
            <a:endParaRPr lang="en-US" sz="1600" dirty="0">
              <a:latin typeface="Times New Roman" pitchFamily="18" charset="0"/>
              <a:cs typeface="Times New Roman" pitchFamily="18" charset="0"/>
            </a:endParaRPr>
          </a:p>
        </p:txBody>
      </p:sp>
      <p:sp>
        <p:nvSpPr>
          <p:cNvPr id="7" name="Footer Placeholder 6"/>
          <p:cNvSpPr>
            <a:spLocks noGrp="1"/>
          </p:cNvSpPr>
          <p:nvPr>
            <p:ph type="ftr" sz="quarter" idx="11"/>
          </p:nvPr>
        </p:nvSpPr>
        <p:spPr>
          <a:xfrm>
            <a:off x="2590801" y="6308726"/>
            <a:ext cx="3962399" cy="412750"/>
          </a:xfrm>
        </p:spPr>
        <p:txBody>
          <a:bodyPr/>
          <a:lstStyle/>
          <a:p>
            <a:r>
              <a:rPr lang="en-US" dirty="0"/>
              <a:t>Department of Computer Science &amp; Engineering</a:t>
            </a:r>
          </a:p>
        </p:txBody>
      </p:sp>
      <p:sp>
        <p:nvSpPr>
          <p:cNvPr id="6" name="Slide Number Placeholder 5"/>
          <p:cNvSpPr>
            <a:spLocks noGrp="1"/>
          </p:cNvSpPr>
          <p:nvPr>
            <p:ph type="sldNum" sz="quarter" idx="12"/>
          </p:nvPr>
        </p:nvSpPr>
        <p:spPr/>
        <p:txBody>
          <a:bodyPr/>
          <a:lstStyle/>
          <a:p>
            <a:fld id="{FAF3996D-5D6E-40E5-B099-5CC932280E07}" type="slidenum">
              <a:rPr lang="en-US" smtClean="0"/>
              <a:pPr/>
              <a:t>10</a:t>
            </a:fld>
            <a:endParaRPr lang="en-US" dirty="0"/>
          </a:p>
        </p:txBody>
      </p:sp>
      <p:sp>
        <p:nvSpPr>
          <p:cNvPr id="2" name="Title 1"/>
          <p:cNvSpPr>
            <a:spLocks noGrp="1"/>
          </p:cNvSpPr>
          <p:nvPr>
            <p:ph type="title"/>
          </p:nvPr>
        </p:nvSpPr>
        <p:spPr>
          <a:xfrm>
            <a:off x="457200" y="274638"/>
            <a:ext cx="8229600" cy="895794"/>
          </a:xfrm>
        </p:spPr>
        <p:txBody>
          <a:bodyPr>
            <a:normAutofit/>
          </a:bodyPr>
          <a:lstStyle/>
          <a:p>
            <a:r>
              <a:rPr lang="en-IN" dirty="0" smtClean="0">
                <a:latin typeface="Times New Roman" pitchFamily="18" charset="0"/>
                <a:cs typeface="Times New Roman" pitchFamily="18" charset="0"/>
              </a:rPr>
              <a:t>                      Conclusions</a:t>
            </a:r>
            <a:endParaRPr lang="en-US" dirty="0">
              <a:latin typeface="Times New Roman" pitchFamily="18" charset="0"/>
              <a:cs typeface="Times New Roman" pitchFamily="18" charset="0"/>
            </a:endParaRPr>
          </a:p>
        </p:txBody>
      </p:sp>
      <p:pic>
        <p:nvPicPr>
          <p:cNvPr id="8" name="Picture 2" descr="https://www.google.com/a/cpanel/atria.edu/images/logo.gif?service=google_gsuite"/>
          <p:cNvPicPr>
            <a:picLocks noChangeAspect="1" noChangeArrowheads="1"/>
          </p:cNvPicPr>
          <p:nvPr/>
        </p:nvPicPr>
        <p:blipFill>
          <a:blip r:embed="rId2"/>
          <a:srcRect/>
          <a:stretch>
            <a:fillRect/>
          </a:stretch>
        </p:blipFill>
        <p:spPr bwMode="auto">
          <a:xfrm>
            <a:off x="0" y="1"/>
            <a:ext cx="2176272" cy="89771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Department of Computer Science &amp; Engineering</a:t>
            </a:r>
            <a:endParaRPr lang="en-US" dirty="0"/>
          </a:p>
        </p:txBody>
      </p:sp>
      <p:sp>
        <p:nvSpPr>
          <p:cNvPr id="4" name="Slide Number Placeholder 3"/>
          <p:cNvSpPr>
            <a:spLocks noGrp="1"/>
          </p:cNvSpPr>
          <p:nvPr>
            <p:ph type="sldNum" sz="quarter" idx="12"/>
          </p:nvPr>
        </p:nvSpPr>
        <p:spPr/>
        <p:txBody>
          <a:bodyPr/>
          <a:lstStyle/>
          <a:p>
            <a:fld id="{FAF3996D-5D6E-40E5-B099-5CC932280E07}" type="slidenum">
              <a:rPr lang="en-US" smtClean="0"/>
              <a:pPr/>
              <a:t>11</a:t>
            </a:fld>
            <a:endParaRPr lang="en-US"/>
          </a:p>
        </p:txBody>
      </p:sp>
      <p:pic>
        <p:nvPicPr>
          <p:cNvPr id="8" name="Content Placeholder 7" descr="36514a.jpg"/>
          <p:cNvPicPr>
            <a:picLocks noGrp="1" noChangeAspect="1"/>
          </p:cNvPicPr>
          <p:nvPr>
            <p:ph idx="1"/>
          </p:nvPr>
        </p:nvPicPr>
        <p:blipFill>
          <a:blip r:embed="rId2"/>
          <a:stretch>
            <a:fillRect/>
          </a:stretch>
        </p:blipFill>
        <p:spPr>
          <a:xfrm>
            <a:off x="868680" y="150357"/>
            <a:ext cx="6945182" cy="5856743"/>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Department of Computer Science &amp; Engineering</a:t>
            </a:r>
            <a:endParaRPr lang="en-US" dirty="0"/>
          </a:p>
        </p:txBody>
      </p:sp>
      <p:sp>
        <p:nvSpPr>
          <p:cNvPr id="4" name="Slide Number Placeholder 3"/>
          <p:cNvSpPr>
            <a:spLocks noGrp="1"/>
          </p:cNvSpPr>
          <p:nvPr>
            <p:ph type="sldNum" sz="quarter" idx="12"/>
          </p:nvPr>
        </p:nvSpPr>
        <p:spPr/>
        <p:txBody>
          <a:bodyPr/>
          <a:lstStyle/>
          <a:p>
            <a:fld id="{FAF3996D-5D6E-40E5-B099-5CC932280E07}" type="slidenum">
              <a:rPr lang="en-US" smtClean="0"/>
              <a:pPr/>
              <a:t>12</a:t>
            </a:fld>
            <a:endParaRPr lang="en-US"/>
          </a:p>
        </p:txBody>
      </p:sp>
      <p:pic>
        <p:nvPicPr>
          <p:cNvPr id="8" name="Content Placeholder 7" descr="36514b.jpg"/>
          <p:cNvPicPr>
            <a:picLocks noGrp="1" noChangeAspect="1"/>
          </p:cNvPicPr>
          <p:nvPr>
            <p:ph idx="1"/>
          </p:nvPr>
        </p:nvPicPr>
        <p:blipFill>
          <a:blip r:embed="rId2"/>
          <a:stretch>
            <a:fillRect/>
          </a:stretch>
        </p:blipFill>
        <p:spPr>
          <a:xfrm>
            <a:off x="777240" y="713232"/>
            <a:ext cx="6723324" cy="5195296"/>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36514c.jpg"/>
          <p:cNvPicPr>
            <a:picLocks noGrp="1" noChangeAspect="1"/>
          </p:cNvPicPr>
          <p:nvPr>
            <p:ph idx="1"/>
          </p:nvPr>
        </p:nvPicPr>
        <p:blipFill>
          <a:blip r:embed="rId2"/>
          <a:stretch>
            <a:fillRect/>
          </a:stretch>
        </p:blipFill>
        <p:spPr>
          <a:xfrm>
            <a:off x="839010" y="859536"/>
            <a:ext cx="6661553" cy="5147564"/>
          </a:xfrm>
        </p:spPr>
      </p:pic>
      <p:sp>
        <p:nvSpPr>
          <p:cNvPr id="3" name="Footer Placeholder 2"/>
          <p:cNvSpPr>
            <a:spLocks noGrp="1"/>
          </p:cNvSpPr>
          <p:nvPr>
            <p:ph type="ftr" sz="quarter" idx="11"/>
          </p:nvPr>
        </p:nvSpPr>
        <p:spPr/>
        <p:txBody>
          <a:bodyPr/>
          <a:lstStyle/>
          <a:p>
            <a:r>
              <a:rPr lang="en-US" smtClean="0"/>
              <a:t>Department of Computer Science &amp; Engineering</a:t>
            </a:r>
            <a:endParaRPr lang="en-US" dirty="0"/>
          </a:p>
        </p:txBody>
      </p:sp>
      <p:sp>
        <p:nvSpPr>
          <p:cNvPr id="4" name="Slide Number Placeholder 3"/>
          <p:cNvSpPr>
            <a:spLocks noGrp="1"/>
          </p:cNvSpPr>
          <p:nvPr>
            <p:ph type="sldNum" sz="quarter" idx="12"/>
          </p:nvPr>
        </p:nvSpPr>
        <p:spPr/>
        <p:txBody>
          <a:bodyPr/>
          <a:lstStyle/>
          <a:p>
            <a:fld id="{FAF3996D-5D6E-40E5-B099-5CC932280E07}"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36514d.jpg"/>
          <p:cNvPicPr>
            <a:picLocks noGrp="1" noChangeAspect="1"/>
          </p:cNvPicPr>
          <p:nvPr>
            <p:ph idx="1"/>
          </p:nvPr>
        </p:nvPicPr>
        <p:blipFill>
          <a:blip r:embed="rId2"/>
          <a:stretch>
            <a:fillRect/>
          </a:stretch>
        </p:blipFill>
        <p:spPr>
          <a:xfrm>
            <a:off x="1643436" y="466344"/>
            <a:ext cx="6202116" cy="5540756"/>
          </a:xfrm>
        </p:spPr>
      </p:pic>
      <p:sp>
        <p:nvSpPr>
          <p:cNvPr id="3" name="Footer Placeholder 2"/>
          <p:cNvSpPr>
            <a:spLocks noGrp="1"/>
          </p:cNvSpPr>
          <p:nvPr>
            <p:ph type="ftr" sz="quarter" idx="11"/>
          </p:nvPr>
        </p:nvSpPr>
        <p:spPr/>
        <p:txBody>
          <a:bodyPr/>
          <a:lstStyle/>
          <a:p>
            <a:r>
              <a:rPr lang="en-US" smtClean="0"/>
              <a:t>Department of Computer Science &amp; Engineering</a:t>
            </a:r>
            <a:endParaRPr lang="en-US" dirty="0"/>
          </a:p>
        </p:txBody>
      </p:sp>
      <p:sp>
        <p:nvSpPr>
          <p:cNvPr id="4" name="Slide Number Placeholder 3"/>
          <p:cNvSpPr>
            <a:spLocks noGrp="1"/>
          </p:cNvSpPr>
          <p:nvPr>
            <p:ph type="sldNum" sz="quarter" idx="12"/>
          </p:nvPr>
        </p:nvSpPr>
        <p:spPr/>
        <p:txBody>
          <a:bodyPr/>
          <a:lstStyle/>
          <a:p>
            <a:fld id="{FAF3996D-5D6E-40E5-B099-5CC932280E07}"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shery-thank-you.jpg"/>
          <p:cNvPicPr>
            <a:picLocks noGrp="1" noChangeAspect="1"/>
          </p:cNvPicPr>
          <p:nvPr>
            <p:ph idx="1"/>
          </p:nvPr>
        </p:nvPicPr>
        <p:blipFill>
          <a:blip r:embed="rId2"/>
          <a:stretch>
            <a:fillRect/>
          </a:stretch>
        </p:blipFill>
        <p:spPr>
          <a:xfrm>
            <a:off x="1389888" y="1252728"/>
            <a:ext cx="6446520" cy="4331621"/>
          </a:xfrm>
        </p:spPr>
      </p:pic>
      <p:sp>
        <p:nvSpPr>
          <p:cNvPr id="3" name="Footer Placeholder 2"/>
          <p:cNvSpPr>
            <a:spLocks noGrp="1"/>
          </p:cNvSpPr>
          <p:nvPr>
            <p:ph type="ftr" sz="quarter" idx="11"/>
          </p:nvPr>
        </p:nvSpPr>
        <p:spPr/>
        <p:txBody>
          <a:bodyPr/>
          <a:lstStyle/>
          <a:p>
            <a:r>
              <a:rPr lang="en-US" smtClean="0"/>
              <a:t>Department of Computer Science &amp; Engineering</a:t>
            </a:r>
            <a:endParaRPr lang="en-US" dirty="0"/>
          </a:p>
        </p:txBody>
      </p:sp>
      <p:sp>
        <p:nvSpPr>
          <p:cNvPr id="4" name="Slide Number Placeholder 3"/>
          <p:cNvSpPr>
            <a:spLocks noGrp="1"/>
          </p:cNvSpPr>
          <p:nvPr>
            <p:ph type="sldNum" sz="quarter" idx="12"/>
          </p:nvPr>
        </p:nvSpPr>
        <p:spPr/>
        <p:txBody>
          <a:bodyPr/>
          <a:lstStyle/>
          <a:p>
            <a:fld id="{FAF3996D-5D6E-40E5-B099-5CC932280E07}" type="slidenum">
              <a:rPr lang="en-US" smtClean="0"/>
              <a:pPr/>
              <a:t>15</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30352" y="1481329"/>
            <a:ext cx="8156448" cy="4434840"/>
          </a:xfrm>
        </p:spPr>
        <p:txBody>
          <a:bodyPr>
            <a:normAutofit/>
          </a:bodyPr>
          <a:lstStyle/>
          <a:p>
            <a:r>
              <a:rPr lang="en-IN" dirty="0">
                <a:latin typeface="Times New Roman" pitchFamily="18" charset="0"/>
                <a:cs typeface="Times New Roman" pitchFamily="18" charset="0"/>
              </a:rPr>
              <a:t>Introduction</a:t>
            </a:r>
          </a:p>
          <a:p>
            <a:r>
              <a:rPr lang="en-IN" dirty="0">
                <a:latin typeface="Times New Roman" pitchFamily="18" charset="0"/>
                <a:cs typeface="Times New Roman" pitchFamily="18" charset="0"/>
              </a:rPr>
              <a:t>Objectives</a:t>
            </a:r>
          </a:p>
          <a:p>
            <a:r>
              <a:rPr lang="en-IN" dirty="0">
                <a:latin typeface="Times New Roman" pitchFamily="18" charset="0"/>
                <a:cs typeface="Times New Roman" pitchFamily="18" charset="0"/>
              </a:rPr>
              <a:t>Literature Survey</a:t>
            </a:r>
          </a:p>
          <a:p>
            <a:r>
              <a:rPr lang="en-IN" dirty="0">
                <a:latin typeface="Times New Roman" pitchFamily="18" charset="0"/>
                <a:cs typeface="Times New Roman" pitchFamily="18" charset="0"/>
              </a:rPr>
              <a:t>Time schedule</a:t>
            </a:r>
          </a:p>
          <a:p>
            <a:r>
              <a:rPr lang="en-IN" dirty="0">
                <a:latin typeface="Times New Roman" pitchFamily="18" charset="0"/>
                <a:cs typeface="Times New Roman" pitchFamily="18" charset="0"/>
              </a:rPr>
              <a:t>Methodology</a:t>
            </a:r>
          </a:p>
          <a:p>
            <a:r>
              <a:rPr lang="en-IN" dirty="0">
                <a:latin typeface="Times New Roman" pitchFamily="18" charset="0"/>
                <a:cs typeface="Times New Roman" pitchFamily="18" charset="0"/>
              </a:rPr>
              <a:t>Results &amp; Discussion</a:t>
            </a:r>
          </a:p>
          <a:p>
            <a:r>
              <a:rPr lang="en-IN" dirty="0">
                <a:latin typeface="Times New Roman" pitchFamily="18" charset="0"/>
                <a:cs typeface="Times New Roman" pitchFamily="18" charset="0"/>
              </a:rPr>
              <a:t>Outcomes</a:t>
            </a:r>
          </a:p>
          <a:p>
            <a:r>
              <a:rPr lang="en-IN" dirty="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
        <p:nvSpPr>
          <p:cNvPr id="7" name="Footer Placeholder 6"/>
          <p:cNvSpPr>
            <a:spLocks noGrp="1"/>
          </p:cNvSpPr>
          <p:nvPr>
            <p:ph type="ftr" sz="quarter" idx="11"/>
          </p:nvPr>
        </p:nvSpPr>
        <p:spPr/>
        <p:txBody>
          <a:bodyPr/>
          <a:lstStyle/>
          <a:p>
            <a:r>
              <a:rPr lang="en-US" dirty="0"/>
              <a:t>Department of Computer Science &amp; Engineering</a:t>
            </a:r>
          </a:p>
        </p:txBody>
      </p:sp>
      <p:sp>
        <p:nvSpPr>
          <p:cNvPr id="6" name="Slide Number Placeholder 5"/>
          <p:cNvSpPr>
            <a:spLocks noGrp="1"/>
          </p:cNvSpPr>
          <p:nvPr>
            <p:ph type="sldNum" sz="quarter" idx="12"/>
          </p:nvPr>
        </p:nvSpPr>
        <p:spPr/>
        <p:txBody>
          <a:bodyPr/>
          <a:lstStyle/>
          <a:p>
            <a:fld id="{FAF3996D-5D6E-40E5-B099-5CC932280E07}" type="slidenum">
              <a:rPr lang="en-US" smtClean="0"/>
              <a:pPr/>
              <a:t>2</a:t>
            </a:fld>
            <a:endParaRPr lang="en-US"/>
          </a:p>
        </p:txBody>
      </p:sp>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Contents</a:t>
            </a:r>
            <a:endParaRPr lang="en-US" dirty="0">
              <a:latin typeface="Times New Roman" pitchFamily="18" charset="0"/>
              <a:cs typeface="Times New Roman" pitchFamily="18" charset="0"/>
            </a:endParaRPr>
          </a:p>
        </p:txBody>
      </p:sp>
      <p:pic>
        <p:nvPicPr>
          <p:cNvPr id="8" name="Picture 2" descr="https://www.google.com/a/cpanel/atria.edu/images/logo.gif?service=google_gsuite"/>
          <p:cNvPicPr>
            <a:picLocks noChangeAspect="1" noChangeArrowheads="1"/>
          </p:cNvPicPr>
          <p:nvPr/>
        </p:nvPicPr>
        <p:blipFill>
          <a:blip r:embed="rId2"/>
          <a:srcRect/>
          <a:stretch>
            <a:fillRect/>
          </a:stretch>
        </p:blipFill>
        <p:spPr bwMode="auto">
          <a:xfrm>
            <a:off x="0" y="1"/>
            <a:ext cx="1618488" cy="667627"/>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5216" y="914400"/>
            <a:ext cx="8101584" cy="4837177"/>
          </a:xfrm>
        </p:spPr>
        <p:txBody>
          <a:bodyPr>
            <a:noAutofit/>
          </a:bodyPr>
          <a:lstStyle/>
          <a:p>
            <a:r>
              <a:rPr lang="en-US" sz="1500" dirty="0" smtClean="0">
                <a:latin typeface="Times New Roman" pitchFamily="18" charset="0"/>
                <a:cs typeface="Times New Roman" pitchFamily="18" charset="0"/>
              </a:rPr>
              <a:t>Illegal movement of trees in the woods, acts as a major trouble to forest capital. A serious economic damage which will ultimately have a terrible effect on the environment. Illegal movement of trees has lead to expand the risk of natural resources getting extinct, wild animals are losing their natural habitats causing variance in the nature.</a:t>
            </a:r>
          </a:p>
          <a:p>
            <a:r>
              <a:rPr lang="en-US" sz="1500" dirty="0" smtClean="0">
                <a:latin typeface="Times New Roman" pitchFamily="18" charset="0"/>
                <a:cs typeface="Times New Roman" pitchFamily="18" charset="0"/>
              </a:rPr>
              <a:t>Advance work based on Anti-Poaching system provide work based on wireless sensor network(WSNs). The purpose was to save the trees in forests and save the animals. Wireless devices networks in the most evolving technology and is employed in numerous applications. WSN consists of nodes integrated with sensors, communication module, powering unit interface controlled by a microprocessor.</a:t>
            </a:r>
          </a:p>
          <a:p>
            <a:r>
              <a:rPr lang="en-US" sz="1500" dirty="0" smtClean="0">
                <a:latin typeface="Times New Roman" pitchFamily="18" charset="0"/>
                <a:cs typeface="Times New Roman" pitchFamily="18" charset="0"/>
              </a:rPr>
              <a:t>The peculiar characteristics of a wireless device networks like power consumption, compactness, and low price makes it possible technology for type of application like observance, maintenance, security, and controlling. During this project a wireless device network is meant to watch the valuable trees.</a:t>
            </a:r>
          </a:p>
          <a:p>
            <a:r>
              <a:rPr lang="en-US" sz="1500" dirty="0" smtClean="0">
                <a:latin typeface="Times New Roman" pitchFamily="18" charset="0"/>
                <a:cs typeface="Times New Roman" pitchFamily="18" charset="0"/>
              </a:rPr>
              <a:t>Poaching of economically valuable trees like Sandalwood have increased staggeringly. Therefore, it is necessary to require measures which might facilitate preserve our natural resources. </a:t>
            </a:r>
          </a:p>
          <a:p>
            <a:r>
              <a:rPr lang="en-US" sz="1500" dirty="0" smtClean="0">
                <a:latin typeface="Times New Roman" pitchFamily="18" charset="0"/>
                <a:cs typeface="Times New Roman" pitchFamily="18" charset="0"/>
              </a:rPr>
              <a:t>“Implementation Of Wireless Device Network” is to watch the illegal activity and alerting concerning the poacher. The sensor network system designed won’t be ready to stop the extralegal poaching activities. </a:t>
            </a:r>
          </a:p>
          <a:p>
            <a:r>
              <a:rPr lang="en-US" sz="1500" dirty="0" smtClean="0">
                <a:latin typeface="Times New Roman" pitchFamily="18" charset="0"/>
                <a:cs typeface="Times New Roman" pitchFamily="18" charset="0"/>
              </a:rPr>
              <a:t>In a cluster of 15-20 tree nodes can be formed with a master node having additional resources to communicate with the base station which will be located at the entrance of the forest/ farm which   will communicate with the control room server.</a:t>
            </a:r>
            <a:endParaRPr lang="en-US" sz="1500" dirty="0">
              <a:latin typeface="Times New Roman" pitchFamily="18" charset="0"/>
              <a:cs typeface="Times New Roman" pitchFamily="18" charset="0"/>
            </a:endParaRPr>
          </a:p>
        </p:txBody>
      </p:sp>
      <p:sp>
        <p:nvSpPr>
          <p:cNvPr id="7" name="Footer Placeholder 6"/>
          <p:cNvSpPr>
            <a:spLocks noGrp="1"/>
          </p:cNvSpPr>
          <p:nvPr>
            <p:ph type="ftr" sz="quarter" idx="11"/>
          </p:nvPr>
        </p:nvSpPr>
        <p:spPr/>
        <p:txBody>
          <a:bodyPr/>
          <a:lstStyle/>
          <a:p>
            <a:r>
              <a:rPr lang="en-US" dirty="0"/>
              <a:t>Department of Computer Science &amp; Engineering</a:t>
            </a:r>
          </a:p>
        </p:txBody>
      </p:sp>
      <p:sp>
        <p:nvSpPr>
          <p:cNvPr id="6" name="Slide Number Placeholder 5"/>
          <p:cNvSpPr>
            <a:spLocks noGrp="1"/>
          </p:cNvSpPr>
          <p:nvPr>
            <p:ph type="sldNum" sz="quarter" idx="12"/>
          </p:nvPr>
        </p:nvSpPr>
        <p:spPr/>
        <p:txBody>
          <a:bodyPr/>
          <a:lstStyle/>
          <a:p>
            <a:fld id="{FAF3996D-5D6E-40E5-B099-5CC932280E07}" type="slidenum">
              <a:rPr lang="en-US" smtClean="0"/>
              <a:pPr/>
              <a:t>3</a:t>
            </a:fld>
            <a:endParaRPr lang="en-US"/>
          </a:p>
        </p:txBody>
      </p:sp>
      <p:sp>
        <p:nvSpPr>
          <p:cNvPr id="2" name="Title 1"/>
          <p:cNvSpPr>
            <a:spLocks noGrp="1"/>
          </p:cNvSpPr>
          <p:nvPr>
            <p:ph type="title"/>
          </p:nvPr>
        </p:nvSpPr>
        <p:spPr>
          <a:xfrm>
            <a:off x="457200" y="201168"/>
            <a:ext cx="8229600" cy="749808"/>
          </a:xfrm>
        </p:spPr>
        <p:txBody>
          <a:bodyPr>
            <a:normAutofit/>
          </a:bodyPr>
          <a:lstStyle/>
          <a:p>
            <a:r>
              <a:rPr lang="en-IN" dirty="0" smtClean="0">
                <a:latin typeface="Times New Roman" pitchFamily="18" charset="0"/>
                <a:cs typeface="Times New Roman" pitchFamily="18" charset="0"/>
              </a:rPr>
              <a:t>                       Introduction</a:t>
            </a:r>
            <a:endParaRPr lang="en-US" dirty="0">
              <a:latin typeface="Times New Roman" pitchFamily="18" charset="0"/>
              <a:cs typeface="Times New Roman" pitchFamily="18" charset="0"/>
            </a:endParaRPr>
          </a:p>
        </p:txBody>
      </p:sp>
      <p:pic>
        <p:nvPicPr>
          <p:cNvPr id="8" name="Picture 2" descr="https://www.google.com/a/cpanel/atria.edu/images/logo.gif?service=google_gsuite"/>
          <p:cNvPicPr>
            <a:picLocks noChangeAspect="1" noChangeArrowheads="1"/>
          </p:cNvPicPr>
          <p:nvPr/>
        </p:nvPicPr>
        <p:blipFill>
          <a:blip r:embed="rId2"/>
          <a:srcRect/>
          <a:stretch>
            <a:fillRect/>
          </a:stretch>
        </p:blipFill>
        <p:spPr bwMode="auto">
          <a:xfrm>
            <a:off x="0" y="0"/>
            <a:ext cx="1928552" cy="795528"/>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3192" y="1399033"/>
            <a:ext cx="8293608" cy="4105656"/>
          </a:xfrm>
        </p:spPr>
        <p:txBody>
          <a:bodyPr>
            <a:normAutofit/>
          </a:bodyPr>
          <a:lstStyle/>
          <a:p>
            <a:r>
              <a:rPr lang="en-US" sz="1800" dirty="0" smtClean="0">
                <a:latin typeface="Times New Roman" pitchFamily="18" charset="0"/>
                <a:cs typeface="Times New Roman" pitchFamily="18" charset="0"/>
              </a:rPr>
              <a:t>Most fierce blazes in forests are brought about by individuals because of abuse of flame for change to woodlands to agrarian terrains.</a:t>
            </a:r>
          </a:p>
          <a:p>
            <a:r>
              <a:rPr lang="en-US" sz="1800" dirty="0" smtClean="0">
                <a:latin typeface="Times New Roman" pitchFamily="18" charset="0"/>
                <a:cs typeface="Times New Roman" pitchFamily="18" charset="0"/>
              </a:rPr>
              <a:t>The goal of the task is to keep the sneaking, illegal movement and other anthropogenic exercises in the forest. Such sort of framework can be utilized in any zone of backwoods which is exceptionally influenced by pirating and illicit cutting.</a:t>
            </a:r>
          </a:p>
          <a:p>
            <a:r>
              <a:rPr lang="en-US" sz="1800" dirty="0" smtClean="0">
                <a:latin typeface="Times New Roman" pitchFamily="18" charset="0"/>
                <a:cs typeface="Times New Roman" pitchFamily="18" charset="0"/>
              </a:rPr>
              <a:t>There is no requirement for the watchman to travel entire woods. We can see the visuals of the considerable number of happenings in the backwoods at the base station. Accurate area of the tree cutting can be found effectively as well.</a:t>
            </a:r>
          </a:p>
          <a:p>
            <a:r>
              <a:rPr lang="en-US" sz="1800" dirty="0" smtClean="0">
                <a:latin typeface="Times New Roman" pitchFamily="18" charset="0"/>
                <a:cs typeface="Times New Roman" pitchFamily="18" charset="0"/>
              </a:rPr>
              <a:t>The sensor information is prepared in the microcontroller and is transmitted to the collector unit. The recipient unit chooses weather the ecological conditions prompts woods fire or not and is likewise cautioned about the unlawful exercises assuming any.  </a:t>
            </a:r>
            <a:endParaRPr lang="en-US" sz="1800" dirty="0">
              <a:latin typeface="Times New Roman" pitchFamily="18" charset="0"/>
              <a:cs typeface="Times New Roman" pitchFamily="18" charset="0"/>
            </a:endParaRPr>
          </a:p>
        </p:txBody>
      </p:sp>
      <p:sp>
        <p:nvSpPr>
          <p:cNvPr id="7" name="Footer Placeholder 6"/>
          <p:cNvSpPr>
            <a:spLocks noGrp="1"/>
          </p:cNvSpPr>
          <p:nvPr>
            <p:ph type="ftr" sz="quarter" idx="11"/>
          </p:nvPr>
        </p:nvSpPr>
        <p:spPr/>
        <p:txBody>
          <a:bodyPr/>
          <a:lstStyle/>
          <a:p>
            <a:r>
              <a:rPr lang="en-US" dirty="0"/>
              <a:t>Department of Computer Science &amp; Engineering</a:t>
            </a:r>
          </a:p>
        </p:txBody>
      </p:sp>
      <p:sp>
        <p:nvSpPr>
          <p:cNvPr id="6" name="Slide Number Placeholder 5"/>
          <p:cNvSpPr>
            <a:spLocks noGrp="1"/>
          </p:cNvSpPr>
          <p:nvPr>
            <p:ph type="sldNum" sz="quarter" idx="12"/>
          </p:nvPr>
        </p:nvSpPr>
        <p:spPr/>
        <p:txBody>
          <a:bodyPr/>
          <a:lstStyle/>
          <a:p>
            <a:fld id="{FAF3996D-5D6E-40E5-B099-5CC932280E07}" type="slidenum">
              <a:rPr lang="en-US" smtClean="0"/>
              <a:pPr/>
              <a:t>4</a:t>
            </a:fld>
            <a:endParaRPr lang="en-US"/>
          </a:p>
        </p:txBody>
      </p:sp>
      <p:sp>
        <p:nvSpPr>
          <p:cNvPr id="2" name="Title 1"/>
          <p:cNvSpPr>
            <a:spLocks noGrp="1"/>
          </p:cNvSpPr>
          <p:nvPr>
            <p:ph type="title"/>
          </p:nvPr>
        </p:nvSpPr>
        <p:spPr/>
        <p:txBody>
          <a:bodyPr>
            <a:normAutofit/>
          </a:bodyPr>
          <a:lstStyle/>
          <a:p>
            <a:r>
              <a:rPr lang="en-IN" dirty="0" smtClean="0">
                <a:latin typeface="Times New Roman" pitchFamily="18" charset="0"/>
                <a:cs typeface="Times New Roman" pitchFamily="18" charset="0"/>
              </a:rPr>
              <a:t>                     Objectives</a:t>
            </a:r>
            <a:endParaRPr lang="en-IN" dirty="0">
              <a:latin typeface="Times New Roman" pitchFamily="18" charset="0"/>
              <a:cs typeface="Times New Roman" pitchFamily="18" charset="0"/>
            </a:endParaRPr>
          </a:p>
        </p:txBody>
      </p:sp>
      <p:pic>
        <p:nvPicPr>
          <p:cNvPr id="8" name="Picture 2" descr="https://www.google.com/a/cpanel/atria.edu/images/logo.gif?service=google_gsuite"/>
          <p:cNvPicPr>
            <a:picLocks noChangeAspect="1" noChangeArrowheads="1"/>
          </p:cNvPicPr>
          <p:nvPr/>
        </p:nvPicPr>
        <p:blipFill>
          <a:blip r:embed="rId2"/>
          <a:srcRect/>
          <a:stretch>
            <a:fillRect/>
          </a:stretch>
        </p:blipFill>
        <p:spPr bwMode="auto">
          <a:xfrm>
            <a:off x="0" y="1"/>
            <a:ext cx="2185416" cy="90148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5297"/>
            <a:ext cx="8229600" cy="4681728"/>
          </a:xfrm>
        </p:spPr>
        <p:txBody>
          <a:bodyPr>
            <a:normAutofit lnSpcReduction="10000"/>
          </a:bodyPr>
          <a:lstStyle/>
          <a:p>
            <a:r>
              <a:rPr lang="en-US" sz="1600" dirty="0" smtClean="0">
                <a:latin typeface="Times New Roman" pitchFamily="18" charset="0"/>
                <a:cs typeface="Times New Roman" pitchFamily="18" charset="0"/>
              </a:rPr>
              <a:t>In tropical recent years, poaching of treasured trees    which are mostly been hugely increased due to man’s self- regarding wishes over the top include Sandalwood, Teakwood, Pine and Rosewood. Trees have been much creativity carry out by different system of government, and in specific government of India, to allay this problem. This holds enlistment of anti- poacher for deployment and training complete forest.</a:t>
            </a:r>
          </a:p>
          <a:p>
            <a:r>
              <a:rPr lang="en-US" sz="1600" dirty="0" smtClean="0">
                <a:latin typeface="Times New Roman" pitchFamily="18" charset="0"/>
                <a:cs typeface="Times New Roman" pitchFamily="18" charset="0"/>
              </a:rPr>
              <a:t>However, there is many of the actions have remained largely ineffective. There is hopeful solution for the prevention of forest trees is- “the implementation of Wireless Sensor Networks (WSN’s)” which is a robust, effective and practicable technology for monitoring and controlling.</a:t>
            </a:r>
          </a:p>
          <a:p>
            <a:r>
              <a:rPr lang="en-US" sz="1600" dirty="0" smtClean="0">
                <a:latin typeface="Times New Roman" pitchFamily="18" charset="0"/>
                <a:cs typeface="Times New Roman" pitchFamily="18" charset="0"/>
              </a:rPr>
              <a:t> WSN is a most developing technology, widely used in many applications which can be involved monitoring and controlling. In forest, it is already deployed for fire detection, rearing/ poaching of wild animals. It facilitates preservation and easy conduction.</a:t>
            </a:r>
          </a:p>
          <a:p>
            <a:r>
              <a:rPr lang="en-US" sz="1600" dirty="0" smtClean="0">
                <a:latin typeface="Times New Roman" pitchFamily="18" charset="0"/>
                <a:cs typeface="Times New Roman" pitchFamily="18" charset="0"/>
              </a:rPr>
              <a:t>They exclude the use of lavish things like cables and decrease the cost. In this extract, the presented design for a portable wireless sensor node which is the part of a Wireless Sensor Networks. It will be attached on tree trunk of each tree, accomplished to identify theft and also repeatedly start and send signals to Central Base Station.</a:t>
            </a:r>
          </a:p>
          <a:p>
            <a:r>
              <a:rPr lang="en-US" sz="1600" dirty="0" smtClean="0">
                <a:latin typeface="Times New Roman" pitchFamily="18" charset="0"/>
                <a:cs typeface="Times New Roman" pitchFamily="18" charset="0"/>
              </a:rPr>
              <a:t>The system is low power design, and it is more successfully work with rechargeable batteries which can charge active by natural solar system. A solar panel is taken in the system to use for recharging node’s batteries. It can avoid regular manual change.</a:t>
            </a:r>
          </a:p>
          <a:p>
            <a:endParaRPr lang="en-US" sz="16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p:txBody>
      </p:sp>
      <p:sp>
        <p:nvSpPr>
          <p:cNvPr id="7" name="Footer Placeholder 6"/>
          <p:cNvSpPr>
            <a:spLocks noGrp="1"/>
          </p:cNvSpPr>
          <p:nvPr>
            <p:ph type="ftr" sz="quarter" idx="11"/>
          </p:nvPr>
        </p:nvSpPr>
        <p:spPr/>
        <p:txBody>
          <a:bodyPr/>
          <a:lstStyle/>
          <a:p>
            <a:r>
              <a:rPr lang="en-US" dirty="0"/>
              <a:t>Department of Computer Science &amp; Engineering</a:t>
            </a:r>
          </a:p>
        </p:txBody>
      </p:sp>
      <p:sp>
        <p:nvSpPr>
          <p:cNvPr id="6" name="Slide Number Placeholder 5"/>
          <p:cNvSpPr>
            <a:spLocks noGrp="1"/>
          </p:cNvSpPr>
          <p:nvPr>
            <p:ph type="sldNum" sz="quarter" idx="12"/>
          </p:nvPr>
        </p:nvSpPr>
        <p:spPr/>
        <p:txBody>
          <a:bodyPr/>
          <a:lstStyle/>
          <a:p>
            <a:fld id="{FAF3996D-5D6E-40E5-B099-5CC932280E07}" type="slidenum">
              <a:rPr lang="en-US" smtClean="0"/>
              <a:pPr/>
              <a:t>5</a:t>
            </a:fld>
            <a:endParaRPr lang="en-US"/>
          </a:p>
        </p:txBody>
      </p:sp>
      <p:sp>
        <p:nvSpPr>
          <p:cNvPr id="2" name="Title 1"/>
          <p:cNvSpPr>
            <a:spLocks noGrp="1"/>
          </p:cNvSpPr>
          <p:nvPr>
            <p:ph type="title"/>
          </p:nvPr>
        </p:nvSpPr>
        <p:spPr>
          <a:xfrm>
            <a:off x="667512" y="274638"/>
            <a:ext cx="8019288" cy="932370"/>
          </a:xfrm>
        </p:spPr>
        <p:txBody>
          <a:bodyPr>
            <a:normAutofit/>
          </a:bodyPr>
          <a:lstStyle/>
          <a:p>
            <a:r>
              <a:rPr lang="en-IN" dirty="0" smtClean="0">
                <a:latin typeface="Times New Roman" pitchFamily="18" charset="0"/>
                <a:cs typeface="Times New Roman" pitchFamily="18" charset="0"/>
              </a:rPr>
              <a:t>              Literature </a:t>
            </a:r>
            <a:r>
              <a:rPr lang="en-IN" dirty="0">
                <a:latin typeface="Times New Roman" pitchFamily="18" charset="0"/>
                <a:cs typeface="Times New Roman" pitchFamily="18" charset="0"/>
              </a:rPr>
              <a:t>Survey</a:t>
            </a:r>
          </a:p>
        </p:txBody>
      </p:sp>
      <p:pic>
        <p:nvPicPr>
          <p:cNvPr id="8" name="Picture 2" descr="https://www.google.com/a/cpanel/atria.edu/images/logo.gif?service=google_gsuite"/>
          <p:cNvPicPr>
            <a:picLocks noChangeAspect="1" noChangeArrowheads="1"/>
          </p:cNvPicPr>
          <p:nvPr/>
        </p:nvPicPr>
        <p:blipFill>
          <a:blip r:embed="rId2"/>
          <a:srcRect/>
          <a:stretch>
            <a:fillRect/>
          </a:stretch>
        </p:blipFill>
        <p:spPr bwMode="auto">
          <a:xfrm>
            <a:off x="0" y="1"/>
            <a:ext cx="2121408" cy="875082"/>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393191" y="795783"/>
          <a:ext cx="8211313" cy="5629516"/>
        </p:xfrm>
        <a:graphic>
          <a:graphicData uri="http://schemas.openxmlformats.org/drawingml/2006/table">
            <a:tbl>
              <a:tblPr firstRow="1" bandRow="1" bandCol="1">
                <a:tableStyleId>{5C22544A-7EE6-4342-B048-85BDC9FD1C3A}</a:tableStyleId>
              </a:tblPr>
              <a:tblGrid>
                <a:gridCol w="698455"/>
                <a:gridCol w="3411826"/>
                <a:gridCol w="2045981"/>
                <a:gridCol w="2055051"/>
              </a:tblGrid>
              <a:tr h="452558">
                <a:tc>
                  <a:txBody>
                    <a:bodyPr/>
                    <a:lstStyle/>
                    <a:p>
                      <a:r>
                        <a:rPr lang="en-US" dirty="0" err="1" smtClean="0"/>
                        <a:t>Sno</a:t>
                      </a:r>
                      <a:r>
                        <a:rPr lang="en-US" dirty="0" smtClean="0"/>
                        <a:t>.</a:t>
                      </a:r>
                      <a:endParaRPr lang="en-US" dirty="0"/>
                    </a:p>
                  </a:txBody>
                  <a:tcPr/>
                </a:tc>
                <a:tc>
                  <a:txBody>
                    <a:bodyPr/>
                    <a:lstStyle/>
                    <a:p>
                      <a:r>
                        <a:rPr lang="en-US" dirty="0" smtClean="0"/>
                        <a:t>Activity</a:t>
                      </a:r>
                      <a:endParaRPr lang="en-US" dirty="0"/>
                    </a:p>
                  </a:txBody>
                  <a:tcPr/>
                </a:tc>
                <a:tc>
                  <a:txBody>
                    <a:bodyPr/>
                    <a:lstStyle/>
                    <a:p>
                      <a:r>
                        <a:rPr lang="en-US" dirty="0" smtClean="0"/>
                        <a:t>Specification</a:t>
                      </a:r>
                      <a:endParaRPr lang="en-US" dirty="0"/>
                    </a:p>
                  </a:txBody>
                  <a:tcPr/>
                </a:tc>
                <a:tc>
                  <a:txBody>
                    <a:bodyPr/>
                    <a:lstStyle/>
                    <a:p>
                      <a:r>
                        <a:rPr lang="en-US" dirty="0" smtClean="0"/>
                        <a:t>Duration</a:t>
                      </a:r>
                      <a:endParaRPr lang="en-US" dirty="0"/>
                    </a:p>
                  </a:txBody>
                  <a:tcPr/>
                </a:tc>
              </a:tr>
              <a:tr h="510459">
                <a:tc>
                  <a:txBody>
                    <a:bodyPr/>
                    <a:lstStyle/>
                    <a:p>
                      <a:r>
                        <a:rPr lang="en-US" baseline="0" dirty="0" smtClean="0">
                          <a:latin typeface="Times New Roman" pitchFamily="18" charset="0"/>
                          <a:cs typeface="Times New Roman" pitchFamily="18" charset="0"/>
                        </a:rPr>
                        <a:t>  1).       </a:t>
                      </a:r>
                      <a:endParaRPr lang="en-US"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Platform Setup</a:t>
                      </a:r>
                      <a:endParaRPr lang="en-US" sz="1400" dirty="0">
                        <a:latin typeface="Times New Roman" pitchFamily="18" charset="0"/>
                        <a:cs typeface="Times New Roman" pitchFamily="18" charset="0"/>
                      </a:endParaRPr>
                    </a:p>
                  </a:txBody>
                  <a:tcPr/>
                </a:tc>
                <a:tc>
                  <a:txBody>
                    <a:bodyPr/>
                    <a:lstStyle/>
                    <a:p>
                      <a:pPr>
                        <a:buFont typeface="Arial" pitchFamily="34" charset="0"/>
                        <a:buChar char="•"/>
                      </a:pPr>
                      <a:r>
                        <a:rPr lang="en-US" sz="1400" dirty="0" smtClean="0">
                          <a:latin typeface="Times New Roman" pitchFamily="18" charset="0"/>
                          <a:cs typeface="Times New Roman" pitchFamily="18" charset="0"/>
                        </a:rPr>
                        <a:t>Windows 10</a:t>
                      </a:r>
                    </a:p>
                    <a:p>
                      <a:pPr>
                        <a:buFont typeface="Arial" pitchFamily="34" charset="0"/>
                        <a:buChar char="•"/>
                      </a:pPr>
                      <a:r>
                        <a:rPr lang="en-US" sz="1400" dirty="0" smtClean="0">
                          <a:latin typeface="Times New Roman" pitchFamily="18" charset="0"/>
                          <a:cs typeface="Times New Roman" pitchFamily="18" charset="0"/>
                        </a:rPr>
                        <a:t> software:-</a:t>
                      </a:r>
                      <a:r>
                        <a:rPr lang="en-US" sz="1400" baseline="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Arduino</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14-01-2020</a:t>
                      </a:r>
                    </a:p>
                    <a:p>
                      <a:r>
                        <a:rPr lang="en-US" sz="1400" dirty="0" smtClean="0">
                          <a:latin typeface="Times New Roman" pitchFamily="18" charset="0"/>
                          <a:cs typeface="Times New Roman" pitchFamily="18" charset="0"/>
                        </a:rPr>
                        <a:t>20-01-2020</a:t>
                      </a:r>
                      <a:endParaRPr lang="en-US" sz="1400" dirty="0">
                        <a:latin typeface="Times New Roman" pitchFamily="18" charset="0"/>
                        <a:cs typeface="Times New Roman" pitchFamily="18" charset="0"/>
                      </a:endParaRPr>
                    </a:p>
                  </a:txBody>
                  <a:tcPr/>
                </a:tc>
              </a:tr>
              <a:tr h="720647">
                <a:tc>
                  <a:txBody>
                    <a:bodyPr/>
                    <a:lstStyle/>
                    <a:p>
                      <a:r>
                        <a:rPr lang="en-US" baseline="0" dirty="0" smtClean="0"/>
                        <a:t> </a:t>
                      </a:r>
                      <a:r>
                        <a:rPr lang="en-US" baseline="0" dirty="0" smtClean="0">
                          <a:latin typeface="Times New Roman" pitchFamily="18" charset="0"/>
                          <a:cs typeface="Times New Roman" pitchFamily="18" charset="0"/>
                        </a:rPr>
                        <a:t> 2).</a:t>
                      </a:r>
                      <a:endParaRPr lang="en-US"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Identification of demo features</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I/P:</a:t>
                      </a:r>
                      <a:r>
                        <a:rPr lang="en-US" sz="1400" baseline="0" dirty="0" smtClean="0">
                          <a:latin typeface="Times New Roman" pitchFamily="18" charset="0"/>
                          <a:cs typeface="Times New Roman" pitchFamily="18" charset="0"/>
                        </a:rPr>
                        <a:t> no. of trees in a forest</a:t>
                      </a:r>
                    </a:p>
                    <a:p>
                      <a:r>
                        <a:rPr lang="en-US" sz="1400" baseline="0" dirty="0" smtClean="0">
                          <a:latin typeface="Times New Roman" pitchFamily="18" charset="0"/>
                          <a:cs typeface="Times New Roman" pitchFamily="18" charset="0"/>
                        </a:rPr>
                        <a:t>O/P: trees protected or cut off</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25-01-2020</a:t>
                      </a:r>
                    </a:p>
                    <a:p>
                      <a:r>
                        <a:rPr lang="en-US" sz="1400" dirty="0" smtClean="0">
                          <a:latin typeface="Times New Roman" pitchFamily="18" charset="0"/>
                          <a:cs typeface="Times New Roman" pitchFamily="18" charset="0"/>
                        </a:rPr>
                        <a:t>31-01-2020</a:t>
                      </a:r>
                      <a:endParaRPr lang="en-US" sz="1400" dirty="0">
                        <a:latin typeface="Times New Roman" pitchFamily="18" charset="0"/>
                        <a:cs typeface="Times New Roman" pitchFamily="18" charset="0"/>
                      </a:endParaRPr>
                    </a:p>
                  </a:txBody>
                  <a:tcPr/>
                </a:tc>
              </a:tr>
              <a:tr h="930836">
                <a:tc>
                  <a:txBody>
                    <a:bodyPr/>
                    <a:lstStyle/>
                    <a:p>
                      <a:r>
                        <a:rPr lang="en-US" baseline="0" dirty="0" smtClean="0"/>
                        <a:t>  </a:t>
                      </a:r>
                      <a:r>
                        <a:rPr lang="en-US" baseline="0" dirty="0" smtClean="0">
                          <a:latin typeface="Times New Roman" pitchFamily="18" charset="0"/>
                          <a:cs typeface="Times New Roman" pitchFamily="18" charset="0"/>
                        </a:rPr>
                        <a:t>3).</a:t>
                      </a:r>
                      <a:endParaRPr lang="en-US"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Feature specification </a:t>
                      </a:r>
                      <a:endParaRPr lang="en-US" sz="1400" dirty="0">
                        <a:latin typeface="Times New Roman" pitchFamily="18" charset="0"/>
                        <a:cs typeface="Times New Roman" pitchFamily="18" charset="0"/>
                      </a:endParaRPr>
                    </a:p>
                  </a:txBody>
                  <a:tcPr/>
                </a:tc>
                <a:tc>
                  <a:txBody>
                    <a:bodyPr/>
                    <a:lstStyle/>
                    <a:p>
                      <a:pPr>
                        <a:buFont typeface="Arial" pitchFamily="34" charset="0"/>
                        <a:buChar char="•"/>
                      </a:pPr>
                      <a:r>
                        <a:rPr lang="en-US" sz="1400" dirty="0" smtClean="0">
                          <a:latin typeface="Times New Roman" pitchFamily="18" charset="0"/>
                          <a:cs typeface="Times New Roman" pitchFamily="18" charset="0"/>
                        </a:rPr>
                        <a:t>Collection</a:t>
                      </a:r>
                      <a:r>
                        <a:rPr lang="en-US" sz="1400" baseline="0" dirty="0" smtClean="0">
                          <a:latin typeface="Times New Roman" pitchFamily="18" charset="0"/>
                          <a:cs typeface="Times New Roman" pitchFamily="18" charset="0"/>
                        </a:rPr>
                        <a:t> of data </a:t>
                      </a:r>
                    </a:p>
                    <a:p>
                      <a:pPr>
                        <a:buFont typeface="Arial" pitchFamily="34" charset="0"/>
                        <a:buChar char="•"/>
                      </a:pPr>
                      <a:r>
                        <a:rPr lang="en-US" sz="1400" baseline="0" dirty="0" smtClean="0">
                          <a:latin typeface="Times New Roman" pitchFamily="18" charset="0"/>
                          <a:cs typeface="Times New Roman" pitchFamily="18" charset="0"/>
                        </a:rPr>
                        <a:t>Pre processed data </a:t>
                      </a:r>
                    </a:p>
                    <a:p>
                      <a:pPr>
                        <a:buFont typeface="Arial" pitchFamily="34" charset="0"/>
                        <a:buChar char="•"/>
                      </a:pPr>
                      <a:r>
                        <a:rPr lang="en-US" sz="1400" baseline="0" dirty="0" smtClean="0">
                          <a:latin typeface="Times New Roman" pitchFamily="18" charset="0"/>
                          <a:cs typeface="Times New Roman" pitchFamily="18" charset="0"/>
                        </a:rPr>
                        <a:t>Analysis of data </a:t>
                      </a:r>
                    </a:p>
                    <a:p>
                      <a:pPr>
                        <a:buFont typeface="Arial" pitchFamily="34" charset="0"/>
                        <a:buChar char="•"/>
                      </a:pPr>
                      <a:r>
                        <a:rPr lang="en-US" sz="1400" baseline="0" dirty="0" smtClean="0">
                          <a:latin typeface="Times New Roman" pitchFamily="18" charset="0"/>
                          <a:cs typeface="Times New Roman" pitchFamily="18" charset="0"/>
                        </a:rPr>
                        <a:t>Results </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2-02-2020</a:t>
                      </a:r>
                    </a:p>
                    <a:p>
                      <a:r>
                        <a:rPr lang="en-US" sz="1400" dirty="0" smtClean="0">
                          <a:latin typeface="Times New Roman" pitchFamily="18" charset="0"/>
                          <a:cs typeface="Times New Roman" pitchFamily="18" charset="0"/>
                        </a:rPr>
                        <a:t>10-02-2020</a:t>
                      </a:r>
                      <a:endParaRPr lang="en-US" sz="1400" dirty="0">
                        <a:latin typeface="Times New Roman" pitchFamily="18" charset="0"/>
                        <a:cs typeface="Times New Roman" pitchFamily="18" charset="0"/>
                      </a:endParaRPr>
                    </a:p>
                  </a:txBody>
                  <a:tcPr/>
                </a:tc>
              </a:tr>
              <a:tr h="452558">
                <a:tc>
                  <a:txBody>
                    <a:bodyPr/>
                    <a:lstStyle/>
                    <a:p>
                      <a:r>
                        <a:rPr lang="en-US" dirty="0" smtClean="0">
                          <a:latin typeface="Times New Roman" pitchFamily="18" charset="0"/>
                          <a:cs typeface="Times New Roman" pitchFamily="18" charset="0"/>
                        </a:rPr>
                        <a:t>  </a:t>
                      </a:r>
                      <a:r>
                        <a:rPr lang="en-US" baseline="0" dirty="0" smtClean="0">
                          <a:latin typeface="Times New Roman" pitchFamily="18" charset="0"/>
                          <a:cs typeface="Times New Roman" pitchFamily="18" charset="0"/>
                        </a:rPr>
                        <a:t> 4).</a:t>
                      </a:r>
                      <a:endParaRPr lang="en-US"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Algorithm design</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None</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txBody>
                  <a:tcPr/>
                </a:tc>
              </a:tr>
              <a:tr h="1141025">
                <a:tc>
                  <a:txBody>
                    <a:bodyPr/>
                    <a:lstStyle/>
                    <a:p>
                      <a:r>
                        <a:rPr lang="en-US" dirty="0" smtClean="0">
                          <a:latin typeface="Times New Roman" pitchFamily="18" charset="0"/>
                          <a:cs typeface="Times New Roman" pitchFamily="18" charset="0"/>
                        </a:rPr>
                        <a:t>   5).</a:t>
                      </a:r>
                      <a:endParaRPr lang="en-US"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Implementation </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Data containing</a:t>
                      </a:r>
                      <a:r>
                        <a:rPr lang="en-US" sz="1400" baseline="0" dirty="0" smtClean="0">
                          <a:latin typeface="Times New Roman" pitchFamily="18" charset="0"/>
                          <a:cs typeface="Times New Roman" pitchFamily="18" charset="0"/>
                        </a:rPr>
                        <a:t> trees in forests by applying sensors and buzzers while cutting down a trees in a forest </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20-02-2020</a:t>
                      </a:r>
                    </a:p>
                    <a:p>
                      <a:r>
                        <a:rPr lang="en-US" sz="1400" dirty="0" smtClean="0">
                          <a:latin typeface="Times New Roman" pitchFamily="18" charset="0"/>
                          <a:cs typeface="Times New Roman" pitchFamily="18" charset="0"/>
                        </a:rPr>
                        <a:t>1-03-2020</a:t>
                      </a:r>
                      <a:endParaRPr lang="en-US" sz="1400" dirty="0">
                        <a:latin typeface="Times New Roman" pitchFamily="18" charset="0"/>
                        <a:cs typeface="Times New Roman" pitchFamily="18" charset="0"/>
                      </a:endParaRPr>
                    </a:p>
                  </a:txBody>
                  <a:tcPr/>
                </a:tc>
              </a:tr>
              <a:tr h="1351214">
                <a:tc>
                  <a:txBody>
                    <a:bodyPr/>
                    <a:lstStyle/>
                    <a:p>
                      <a:r>
                        <a:rPr lang="en-US" dirty="0" smtClean="0"/>
                        <a:t>  </a:t>
                      </a:r>
                      <a:r>
                        <a:rPr lang="en-US" dirty="0" smtClean="0">
                          <a:latin typeface="Times New Roman" pitchFamily="18" charset="0"/>
                          <a:cs typeface="Times New Roman" pitchFamily="18" charset="0"/>
                        </a:rPr>
                        <a:t> 6).</a:t>
                      </a:r>
                      <a:endParaRPr lang="en-US"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Test</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Sensors</a:t>
                      </a:r>
                      <a:r>
                        <a:rPr lang="en-US" sz="1400" baseline="0" dirty="0" smtClean="0">
                          <a:latin typeface="Times New Roman" pitchFamily="18" charset="0"/>
                          <a:cs typeface="Times New Roman" pitchFamily="18" charset="0"/>
                        </a:rPr>
                        <a:t> are being used and from that preventing trees from deforestation and saving the environment.</a:t>
                      </a:r>
                    </a:p>
                    <a:p>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10-03-2020</a:t>
                      </a:r>
                    </a:p>
                    <a:p>
                      <a:r>
                        <a:rPr lang="en-US" sz="1400" dirty="0" smtClean="0">
                          <a:latin typeface="Times New Roman" pitchFamily="18" charset="0"/>
                          <a:cs typeface="Times New Roman" pitchFamily="18" charset="0"/>
                        </a:rPr>
                        <a:t>20-03-2020</a:t>
                      </a:r>
                      <a:endParaRPr lang="en-US" sz="1400" dirty="0">
                        <a:latin typeface="Times New Roman" pitchFamily="18" charset="0"/>
                        <a:cs typeface="Times New Roman" pitchFamily="18" charset="0"/>
                      </a:endParaRPr>
                    </a:p>
                  </a:txBody>
                  <a:tcPr/>
                </a:tc>
              </a:tr>
            </a:tbl>
          </a:graphicData>
        </a:graphic>
      </p:graphicFrame>
      <p:sp>
        <p:nvSpPr>
          <p:cNvPr id="7" name="Footer Placeholder 6"/>
          <p:cNvSpPr>
            <a:spLocks noGrp="1"/>
          </p:cNvSpPr>
          <p:nvPr>
            <p:ph type="ftr" sz="quarter" idx="11"/>
          </p:nvPr>
        </p:nvSpPr>
        <p:spPr/>
        <p:txBody>
          <a:bodyPr/>
          <a:lstStyle/>
          <a:p>
            <a:r>
              <a:rPr lang="en-US" dirty="0"/>
              <a:t>Department of Computer Science &amp; Engineering</a:t>
            </a:r>
          </a:p>
        </p:txBody>
      </p:sp>
      <p:sp>
        <p:nvSpPr>
          <p:cNvPr id="6" name="Slide Number Placeholder 5"/>
          <p:cNvSpPr>
            <a:spLocks noGrp="1"/>
          </p:cNvSpPr>
          <p:nvPr>
            <p:ph type="sldNum" sz="quarter" idx="12"/>
          </p:nvPr>
        </p:nvSpPr>
        <p:spPr/>
        <p:txBody>
          <a:bodyPr/>
          <a:lstStyle/>
          <a:p>
            <a:fld id="{FAF3996D-5D6E-40E5-B099-5CC932280E07}" type="slidenum">
              <a:rPr lang="en-US" smtClean="0"/>
              <a:pPr/>
              <a:t>6</a:t>
            </a:fld>
            <a:endParaRPr lang="en-US"/>
          </a:p>
        </p:txBody>
      </p:sp>
      <p:sp>
        <p:nvSpPr>
          <p:cNvPr id="2" name="Title 1"/>
          <p:cNvSpPr>
            <a:spLocks noGrp="1"/>
          </p:cNvSpPr>
          <p:nvPr>
            <p:ph type="title"/>
          </p:nvPr>
        </p:nvSpPr>
        <p:spPr>
          <a:xfrm>
            <a:off x="457200" y="274638"/>
            <a:ext cx="8183880" cy="255714"/>
          </a:xfrm>
        </p:spPr>
        <p:txBody>
          <a:bodyPr>
            <a:normAutofit fontScale="90000"/>
          </a:bodyPr>
          <a:lstStyle/>
          <a:p>
            <a:r>
              <a:rPr lang="en-IN" dirty="0" smtClean="0">
                <a:latin typeface="Times New Roman" pitchFamily="18" charset="0"/>
                <a:cs typeface="Times New Roman" pitchFamily="18" charset="0"/>
              </a:rPr>
              <a:t>                    Time </a:t>
            </a:r>
            <a:r>
              <a:rPr lang="en-IN" dirty="0">
                <a:latin typeface="Times New Roman" pitchFamily="18" charset="0"/>
                <a:cs typeface="Times New Roman" pitchFamily="18" charset="0"/>
              </a:rPr>
              <a:t>schedule</a:t>
            </a:r>
          </a:p>
        </p:txBody>
      </p:sp>
      <p:pic>
        <p:nvPicPr>
          <p:cNvPr id="8" name="Picture 2" descr="https://www.google.com/a/cpanel/atria.edu/images/logo.gif?service=google_gsuite"/>
          <p:cNvPicPr>
            <a:picLocks noChangeAspect="1" noChangeArrowheads="1"/>
          </p:cNvPicPr>
          <p:nvPr/>
        </p:nvPicPr>
        <p:blipFill>
          <a:blip r:embed="rId2"/>
          <a:srcRect/>
          <a:stretch>
            <a:fillRect/>
          </a:stretch>
        </p:blipFill>
        <p:spPr bwMode="auto">
          <a:xfrm>
            <a:off x="0" y="1"/>
            <a:ext cx="1856232" cy="76569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2336" y="1252728"/>
            <a:ext cx="8284464" cy="4754563"/>
          </a:xfrm>
        </p:spPr>
        <p:txBody>
          <a:bodyPr>
            <a:normAutofit fontScale="85000" lnSpcReduction="20000"/>
          </a:bodyPr>
          <a:lstStyle/>
          <a:p>
            <a:r>
              <a:rPr lang="en-US" sz="1800" dirty="0" smtClean="0">
                <a:latin typeface="Times New Roman" pitchFamily="18" charset="0"/>
                <a:cs typeface="Times New Roman" pitchFamily="18" charset="0"/>
              </a:rPr>
              <a:t>The proposed WSN consists of:-</a:t>
            </a:r>
          </a:p>
          <a:p>
            <a:pPr lvl="0"/>
            <a:r>
              <a:rPr lang="en-US" sz="1800" dirty="0" smtClean="0">
                <a:latin typeface="Times New Roman" pitchFamily="18" charset="0"/>
                <a:cs typeface="Times New Roman" pitchFamily="18" charset="0"/>
              </a:rPr>
              <a:t> Each device consists of 15-20 sensor nodes. These devices will have sensor input as that the data of the accelerometer and microphone.</a:t>
            </a:r>
          </a:p>
          <a:p>
            <a:pPr lvl="0"/>
            <a:r>
              <a:rPr lang="en-US" sz="1800" dirty="0" smtClean="0">
                <a:latin typeface="Times New Roman" pitchFamily="18" charset="0"/>
                <a:cs typeface="Times New Roman" pitchFamily="18" charset="0"/>
              </a:rPr>
              <a:t>The main node will receive the data from all the sensing nodes and will then transfer it to the base station. It processes the message from the sensor nodes and turns on the alarm levels.</a:t>
            </a:r>
          </a:p>
          <a:p>
            <a:pPr lvl="0"/>
            <a:r>
              <a:rPr lang="en-US" sz="1800" dirty="0" smtClean="0">
                <a:latin typeface="Times New Roman" pitchFamily="18" charset="0"/>
                <a:cs typeface="Times New Roman" pitchFamily="18" charset="0"/>
              </a:rPr>
              <a:t>Base station receives the message from one master node.</a:t>
            </a:r>
          </a:p>
          <a:p>
            <a:r>
              <a:rPr lang="en-US" sz="1800" dirty="0" smtClean="0">
                <a:latin typeface="Times New Roman" pitchFamily="18" charset="0"/>
                <a:cs typeface="Times New Roman" pitchFamily="18" charset="0"/>
              </a:rPr>
              <a:t> Here the sensing node comprises of four basic    components 1)A sending unit  2)   A processing unit 3) A trans receiver  unit and a charging unit. All the components and the sensors that are selected have a low power consumption profile. Apparently, the node designed is an end device of WSN. Sensing node will transfer only alerts messages and only reply back to the query of the major request. The master will always monitor all the sensing device over particular time along with the poaching alert, with respect to some critical conditions, the alarming messages are also transmitted by the node to master. These alarms are like sensors, fails alerts, power down alert etc. </a:t>
            </a:r>
          </a:p>
          <a:p>
            <a:r>
              <a:rPr lang="en-US" sz="1800" dirty="0" smtClean="0">
                <a:latin typeface="Times New Roman" pitchFamily="18" charset="0"/>
                <a:cs typeface="Times New Roman" pitchFamily="18" charset="0"/>
              </a:rPr>
              <a:t>The input is fetched from the base station which has the whole information and details of the trees in the forest. This consists of three major sensors such as tilt sensor, sound sensor, and temperature sensor. These sensors plays an important role in this </a:t>
            </a:r>
            <a:r>
              <a:rPr lang="en-US" sz="1800" dirty="0" smtClean="0"/>
              <a:t>project. </a:t>
            </a:r>
            <a:r>
              <a:rPr lang="en-US" sz="1800" dirty="0" smtClean="0">
                <a:latin typeface="Times New Roman" pitchFamily="18" charset="0"/>
                <a:cs typeface="Times New Roman" pitchFamily="18" charset="0"/>
              </a:rPr>
              <a:t>Whenever there is a situation of bending of  tree due to storm or adverse environmental conditions, the sensor helps in detecting it. And whenever the situation, such as high temperature, temperature sensor plays an major role. Sound sensor plays an important role which is also important. These are all maintained using an app called as BLYNK app which stores all the information and details of the sensors. All the sensors and the controller be set up at the tree. When logging occurs, the sound generated due to axing the tree is sensed by the sound sensor. </a:t>
            </a:r>
            <a:r>
              <a:rPr lang="en-US" sz="1800" dirty="0" err="1" smtClean="0">
                <a:latin typeface="Times New Roman" pitchFamily="18" charset="0"/>
                <a:cs typeface="Times New Roman" pitchFamily="18" charset="0"/>
              </a:rPr>
              <a:t>Arduino</a:t>
            </a:r>
            <a:r>
              <a:rPr lang="en-US" sz="1800" dirty="0" smtClean="0">
                <a:latin typeface="Times New Roman" pitchFamily="18" charset="0"/>
                <a:cs typeface="Times New Roman" pitchFamily="18" charset="0"/>
              </a:rPr>
              <a:t> through the relay switch activities the buzzer notifying the security personnel. Also, if there and tree bends beyond the threshold angle, the buzzer is activated.</a:t>
            </a:r>
          </a:p>
          <a:p>
            <a:endParaRPr lang="en-US" sz="1800" dirty="0" smtClean="0">
              <a:latin typeface="Times New Roman" pitchFamily="18" charset="0"/>
              <a:cs typeface="Times New Roman" pitchFamily="18" charset="0"/>
            </a:endParaRPr>
          </a:p>
          <a:p>
            <a:pPr lvl="0"/>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p:txBody>
      </p:sp>
      <p:sp>
        <p:nvSpPr>
          <p:cNvPr id="7" name="Footer Placeholder 6"/>
          <p:cNvSpPr>
            <a:spLocks noGrp="1"/>
          </p:cNvSpPr>
          <p:nvPr>
            <p:ph type="ftr" sz="quarter" idx="11"/>
          </p:nvPr>
        </p:nvSpPr>
        <p:spPr/>
        <p:txBody>
          <a:bodyPr/>
          <a:lstStyle/>
          <a:p>
            <a:r>
              <a:rPr lang="en-US" dirty="0"/>
              <a:t>Department of Computer Science &amp; Engineering</a:t>
            </a:r>
          </a:p>
        </p:txBody>
      </p:sp>
      <p:sp>
        <p:nvSpPr>
          <p:cNvPr id="6" name="Slide Number Placeholder 5"/>
          <p:cNvSpPr>
            <a:spLocks noGrp="1"/>
          </p:cNvSpPr>
          <p:nvPr>
            <p:ph type="sldNum" sz="quarter" idx="12"/>
          </p:nvPr>
        </p:nvSpPr>
        <p:spPr/>
        <p:txBody>
          <a:bodyPr/>
          <a:lstStyle/>
          <a:p>
            <a:fld id="{FAF3996D-5D6E-40E5-B099-5CC932280E07}" type="slidenum">
              <a:rPr lang="en-US" smtClean="0"/>
              <a:pPr/>
              <a:t>7</a:t>
            </a:fld>
            <a:endParaRPr lang="en-US"/>
          </a:p>
        </p:txBody>
      </p:sp>
      <p:sp>
        <p:nvSpPr>
          <p:cNvPr id="2" name="Title 1"/>
          <p:cNvSpPr>
            <a:spLocks noGrp="1"/>
          </p:cNvSpPr>
          <p:nvPr>
            <p:ph type="title"/>
          </p:nvPr>
        </p:nvSpPr>
        <p:spPr>
          <a:xfrm>
            <a:off x="594360" y="274638"/>
            <a:ext cx="8092440" cy="932370"/>
          </a:xfrm>
        </p:spPr>
        <p:txBody>
          <a:bodyPr>
            <a:normAutofit/>
          </a:bodyPr>
          <a:lstStyle/>
          <a:p>
            <a:r>
              <a:rPr lang="en-IN" dirty="0" smtClean="0">
                <a:latin typeface="Times New Roman" pitchFamily="18" charset="0"/>
                <a:cs typeface="Times New Roman" pitchFamily="18" charset="0"/>
              </a:rPr>
              <a:t>                     Methodology</a:t>
            </a:r>
            <a:endParaRPr lang="en-IN" dirty="0">
              <a:latin typeface="Times New Roman" pitchFamily="18" charset="0"/>
              <a:cs typeface="Times New Roman" pitchFamily="18" charset="0"/>
            </a:endParaRPr>
          </a:p>
        </p:txBody>
      </p:sp>
      <p:pic>
        <p:nvPicPr>
          <p:cNvPr id="8" name="Picture 2" descr="https://www.google.com/a/cpanel/atria.edu/images/logo.gif?service=google_gsuite"/>
          <p:cNvPicPr>
            <a:picLocks noChangeAspect="1" noChangeArrowheads="1"/>
          </p:cNvPicPr>
          <p:nvPr/>
        </p:nvPicPr>
        <p:blipFill>
          <a:blip r:embed="rId2"/>
          <a:srcRect/>
          <a:stretch>
            <a:fillRect/>
          </a:stretch>
        </p:blipFill>
        <p:spPr bwMode="auto">
          <a:xfrm>
            <a:off x="0" y="1"/>
            <a:ext cx="1965960" cy="810959"/>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6616" y="1499616"/>
            <a:ext cx="8220456" cy="4032504"/>
          </a:xfrm>
        </p:spPr>
        <p:txBody>
          <a:bodyPr>
            <a:noAutofit/>
          </a:bodyPr>
          <a:lstStyle/>
          <a:p>
            <a:r>
              <a:rPr lang="en-US" sz="1600" dirty="0" smtClean="0">
                <a:latin typeface="Times New Roman" pitchFamily="18" charset="0"/>
                <a:cs typeface="Times New Roman" pitchFamily="18" charset="0"/>
              </a:rPr>
              <a:t>Various tests were carried out to acquire vibrations of cutting tree/branches. Sensors were mounted on big enough wood trunks which was to be cut in sawmill and in carpenter’s shop, where electrical cutter &amp; saw-tooth machine were used for cutting.</a:t>
            </a:r>
          </a:p>
          <a:p>
            <a:r>
              <a:rPr lang="en-US" sz="1600" dirty="0" smtClean="0">
                <a:latin typeface="Times New Roman" pitchFamily="18" charset="0"/>
                <a:cs typeface="Times New Roman" pitchFamily="18" charset="0"/>
              </a:rPr>
              <a:t>Sensor node will transmits only alerts message and reply to query of master request, due to constraints of low power consumptions. Master will continuously monitor all sensors over a specific time interval.</a:t>
            </a:r>
          </a:p>
          <a:p>
            <a:r>
              <a:rPr lang="en-US" sz="1600" dirty="0" smtClean="0">
                <a:latin typeface="Times New Roman" pitchFamily="18" charset="0"/>
                <a:cs typeface="Times New Roman" pitchFamily="18" charset="0"/>
              </a:rPr>
              <a:t>This presents a low cost and low power WSN node to detect theft/smuggling contributing to the protection of important &amp; costly species of tree.</a:t>
            </a:r>
          </a:p>
          <a:p>
            <a:r>
              <a:rPr lang="en-US" sz="1600" dirty="0" smtClean="0">
                <a:latin typeface="Times New Roman" pitchFamily="18" charset="0"/>
                <a:cs typeface="Times New Roman" pitchFamily="18" charset="0"/>
              </a:rPr>
              <a:t>And simulations and experimental results have been compared to validate the proposed design. The peer to peer communication between the node and the computer is implemented here.</a:t>
            </a:r>
          </a:p>
          <a:p>
            <a:r>
              <a:rPr lang="en-US" sz="1600" dirty="0" smtClean="0">
                <a:latin typeface="Times New Roman" pitchFamily="18" charset="0"/>
                <a:cs typeface="Times New Roman" pitchFamily="18" charset="0"/>
              </a:rPr>
              <a:t>Using this system, we can easily track the illegal activity which reduces deforestation and helps in sustaining the ecological balance and also protects the wildlife and their habitat. </a:t>
            </a:r>
            <a:endParaRPr lang="en-US" sz="1600" dirty="0">
              <a:latin typeface="Times New Roman" pitchFamily="18" charset="0"/>
              <a:cs typeface="Times New Roman" pitchFamily="18" charset="0"/>
            </a:endParaRPr>
          </a:p>
        </p:txBody>
      </p:sp>
      <p:sp>
        <p:nvSpPr>
          <p:cNvPr id="7" name="Footer Placeholder 6"/>
          <p:cNvSpPr>
            <a:spLocks noGrp="1"/>
          </p:cNvSpPr>
          <p:nvPr>
            <p:ph type="ftr" sz="quarter" idx="11"/>
          </p:nvPr>
        </p:nvSpPr>
        <p:spPr/>
        <p:txBody>
          <a:bodyPr/>
          <a:lstStyle/>
          <a:p>
            <a:r>
              <a:rPr lang="en-US" dirty="0"/>
              <a:t>Department of Computer Science &amp; Engineering</a:t>
            </a:r>
          </a:p>
        </p:txBody>
      </p:sp>
      <p:sp>
        <p:nvSpPr>
          <p:cNvPr id="6" name="Slide Number Placeholder 5"/>
          <p:cNvSpPr>
            <a:spLocks noGrp="1"/>
          </p:cNvSpPr>
          <p:nvPr>
            <p:ph type="sldNum" sz="quarter" idx="12"/>
          </p:nvPr>
        </p:nvSpPr>
        <p:spPr/>
        <p:txBody>
          <a:bodyPr/>
          <a:lstStyle/>
          <a:p>
            <a:fld id="{FAF3996D-5D6E-40E5-B099-5CC932280E07}" type="slidenum">
              <a:rPr lang="en-US" smtClean="0"/>
              <a:pPr/>
              <a:t>8</a:t>
            </a:fld>
            <a:endParaRPr lang="en-US"/>
          </a:p>
        </p:txBody>
      </p:sp>
      <p:sp>
        <p:nvSpPr>
          <p:cNvPr id="2" name="Title 1"/>
          <p:cNvSpPr>
            <a:spLocks noGrp="1"/>
          </p:cNvSpPr>
          <p:nvPr>
            <p:ph type="title"/>
          </p:nvPr>
        </p:nvSpPr>
        <p:spPr/>
        <p:txBody>
          <a:bodyPr>
            <a:normAutofit/>
          </a:bodyPr>
          <a:lstStyle/>
          <a:p>
            <a:r>
              <a:rPr lang="en-IN" dirty="0" smtClean="0">
                <a:latin typeface="Times New Roman" pitchFamily="18" charset="0"/>
                <a:cs typeface="Times New Roman" pitchFamily="18" charset="0"/>
              </a:rPr>
              <a:t>               Results </a:t>
            </a:r>
            <a:r>
              <a:rPr lang="en-IN" dirty="0">
                <a:latin typeface="Times New Roman" pitchFamily="18" charset="0"/>
                <a:cs typeface="Times New Roman" pitchFamily="18" charset="0"/>
              </a:rPr>
              <a:t>&amp; Discussion</a:t>
            </a:r>
          </a:p>
        </p:txBody>
      </p:sp>
      <p:pic>
        <p:nvPicPr>
          <p:cNvPr id="8" name="Picture 2" descr="https://www.google.com/a/cpanel/atria.edu/images/logo.gif?service=google_gsuite"/>
          <p:cNvPicPr>
            <a:picLocks noChangeAspect="1" noChangeArrowheads="1"/>
          </p:cNvPicPr>
          <p:nvPr/>
        </p:nvPicPr>
        <p:blipFill>
          <a:blip r:embed="rId2"/>
          <a:srcRect/>
          <a:stretch>
            <a:fillRect/>
          </a:stretch>
        </p:blipFill>
        <p:spPr bwMode="auto">
          <a:xfrm>
            <a:off x="0" y="1"/>
            <a:ext cx="1938528" cy="799644"/>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1480" y="1243584"/>
            <a:ext cx="8275320" cy="4763707"/>
          </a:xfrm>
        </p:spPr>
        <p:txBody>
          <a:bodyPr>
            <a:normAutofit/>
          </a:bodyPr>
          <a:lstStyle/>
          <a:p>
            <a:endParaRPr lang="en-US" sz="14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The main aim of this project is to save the beneficial trees. Using this system, we can easily track the illegal activity which reduces deforestation and helps in sustaining the ecological balance and also protects the wildlife and their habitat. It uses various sensors such as vibration sensor to check the vibration and angle of a tree while it is being cut. When an abnormal condition is noticed, GSM immediately sends a message to the base station. The sound sensor helps in distinguish sneaking.</a:t>
            </a:r>
          </a:p>
          <a:p>
            <a:pPr>
              <a:buNone/>
            </a:pPr>
            <a:endParaRPr lang="en-US" sz="1800" dirty="0">
              <a:latin typeface="Times New Roman" pitchFamily="18" charset="0"/>
              <a:cs typeface="Times New Roman" pitchFamily="18" charset="0"/>
            </a:endParaRPr>
          </a:p>
        </p:txBody>
      </p:sp>
      <p:sp>
        <p:nvSpPr>
          <p:cNvPr id="7" name="Footer Placeholder 6"/>
          <p:cNvSpPr>
            <a:spLocks noGrp="1"/>
          </p:cNvSpPr>
          <p:nvPr>
            <p:ph type="ftr" sz="quarter" idx="11"/>
          </p:nvPr>
        </p:nvSpPr>
        <p:spPr/>
        <p:txBody>
          <a:bodyPr/>
          <a:lstStyle/>
          <a:p>
            <a:r>
              <a:rPr lang="en-US" dirty="0"/>
              <a:t>Department of Computer Science &amp; Engineering</a:t>
            </a:r>
          </a:p>
        </p:txBody>
      </p:sp>
      <p:sp>
        <p:nvSpPr>
          <p:cNvPr id="6" name="Slide Number Placeholder 5"/>
          <p:cNvSpPr>
            <a:spLocks noGrp="1"/>
          </p:cNvSpPr>
          <p:nvPr>
            <p:ph type="sldNum" sz="quarter" idx="12"/>
          </p:nvPr>
        </p:nvSpPr>
        <p:spPr/>
        <p:txBody>
          <a:bodyPr/>
          <a:lstStyle/>
          <a:p>
            <a:fld id="{FAF3996D-5D6E-40E5-B099-5CC932280E07}" type="slidenum">
              <a:rPr lang="en-US" smtClean="0"/>
              <a:pPr/>
              <a:t>9</a:t>
            </a:fld>
            <a:endParaRPr lang="en-US"/>
          </a:p>
        </p:txBody>
      </p:sp>
      <p:sp>
        <p:nvSpPr>
          <p:cNvPr id="2" name="Title 1"/>
          <p:cNvSpPr>
            <a:spLocks noGrp="1"/>
          </p:cNvSpPr>
          <p:nvPr>
            <p:ph type="title"/>
          </p:nvPr>
        </p:nvSpPr>
        <p:spPr/>
        <p:txBody>
          <a:bodyPr>
            <a:normAutofit/>
          </a:bodyPr>
          <a:lstStyle/>
          <a:p>
            <a:r>
              <a:rPr lang="en-IN" dirty="0" smtClean="0">
                <a:latin typeface="Times New Roman" pitchFamily="18" charset="0"/>
                <a:cs typeface="Times New Roman" pitchFamily="18" charset="0"/>
              </a:rPr>
              <a:t>                   Outcomes</a:t>
            </a:r>
            <a:endParaRPr lang="en-US" dirty="0">
              <a:latin typeface="Times New Roman" pitchFamily="18" charset="0"/>
              <a:cs typeface="Times New Roman" pitchFamily="18" charset="0"/>
            </a:endParaRPr>
          </a:p>
        </p:txBody>
      </p:sp>
      <p:pic>
        <p:nvPicPr>
          <p:cNvPr id="8" name="Picture 2" descr="https://www.google.com/a/cpanel/atria.edu/images/logo.gif?service=google_gsuite"/>
          <p:cNvPicPr>
            <a:picLocks noChangeAspect="1" noChangeArrowheads="1"/>
          </p:cNvPicPr>
          <p:nvPr/>
        </p:nvPicPr>
        <p:blipFill>
          <a:blip r:embed="rId2"/>
          <a:srcRect/>
          <a:stretch>
            <a:fillRect/>
          </a:stretch>
        </p:blipFill>
        <p:spPr bwMode="auto">
          <a:xfrm>
            <a:off x="0" y="1"/>
            <a:ext cx="2167128" cy="893941"/>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161</TotalTime>
  <Words>1772</Words>
  <Application>Microsoft Office PowerPoint</Application>
  <PresentationFormat>On-screen Show (4:3)</PresentationFormat>
  <Paragraphs>123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IOT BASED ANTIPOACHING OF TREES IN FOREST USING WIRELESS NETWORK</vt:lpstr>
      <vt:lpstr>Contents</vt:lpstr>
      <vt:lpstr>                       Introduction</vt:lpstr>
      <vt:lpstr>                     Objectives</vt:lpstr>
      <vt:lpstr>              Literature Survey</vt:lpstr>
      <vt:lpstr>                    Time schedule</vt:lpstr>
      <vt:lpstr>                     Methodology</vt:lpstr>
      <vt:lpstr>               Results &amp; Discussion</vt:lpstr>
      <vt:lpstr>                   Outcomes</vt:lpstr>
      <vt:lpstr>                      Conclusions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ANTIPOACHING OF TREES IN FOREST USING WIRELESS NETWORK</dc:title>
  <dc:creator>Rakshitha S</dc:creator>
  <cp:lastModifiedBy>Windows 8.1</cp:lastModifiedBy>
  <cp:revision>21</cp:revision>
  <dcterms:modified xsi:type="dcterms:W3CDTF">2020-04-30T11:22:28Z</dcterms:modified>
</cp:coreProperties>
</file>