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1"/>
  </p:notesMasterIdLst>
  <p:sldIdLst>
    <p:sldId id="256" r:id="rId2"/>
    <p:sldId id="257" r:id="rId3"/>
    <p:sldId id="258" r:id="rId4"/>
    <p:sldId id="259" r:id="rId5"/>
    <p:sldId id="260" r:id="rId6"/>
    <p:sldId id="261" r:id="rId7"/>
    <p:sldId id="262" r:id="rId8"/>
    <p:sldId id="265" r:id="rId9"/>
    <p:sldId id="267" r:id="rId10"/>
    <p:sldId id="268" r:id="rId11"/>
    <p:sldId id="270" r:id="rId12"/>
    <p:sldId id="274" r:id="rId13"/>
    <p:sldId id="281" r:id="rId14"/>
    <p:sldId id="282" r:id="rId15"/>
    <p:sldId id="276" r:id="rId16"/>
    <p:sldId id="277" r:id="rId17"/>
    <p:sldId id="27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9" autoAdjust="0"/>
    <p:restoredTop sz="94660" autoAdjust="0"/>
  </p:normalViewPr>
  <p:slideViewPr>
    <p:cSldViewPr>
      <p:cViewPr varScale="1">
        <p:scale>
          <a:sx n="79" d="100"/>
          <a:sy n="79" d="100"/>
        </p:scale>
        <p:origin x="-7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A0080F-4B83-4302-B8A1-DEECBB07A22F}" type="datetimeFigureOut">
              <a:rPr lang="en-IN" smtClean="0"/>
              <a:t>30-04-2020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3579B-5337-4BC2-BF56-79306E9AB090}" type="slidenum">
              <a:rPr lang="en-IN" smtClean="0"/>
              <a:t>‹#›</a:t>
            </a:fld>
            <a:endParaRPr lang="en-IN"/>
          </a:p>
        </p:txBody>
      </p:sp>
    </p:spTree>
    <p:extLst>
      <p:ext uri="{BB962C8B-B14F-4D97-AF65-F5344CB8AC3E}">
        <p14:creationId xmlns:p14="http://schemas.microsoft.com/office/powerpoint/2010/main" val="79843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803579B-5337-4BC2-BF56-79306E9AB090}" type="slidenum">
              <a:rPr lang="en-IN" smtClean="0"/>
              <a:t>7</a:t>
            </a:fld>
            <a:endParaRPr lang="en-IN"/>
          </a:p>
        </p:txBody>
      </p:sp>
    </p:spTree>
    <p:extLst>
      <p:ext uri="{BB962C8B-B14F-4D97-AF65-F5344CB8AC3E}">
        <p14:creationId xmlns:p14="http://schemas.microsoft.com/office/powerpoint/2010/main" val="87132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AF5C45D7-4C30-4561-8FCC-639367CF776B}" type="datetimeFigureOut">
              <a:rPr lang="en-IN" smtClean="0"/>
              <a:t>30-04-2020</a:t>
            </a:fld>
            <a:endParaRPr lang="en-IN"/>
          </a:p>
        </p:txBody>
      </p:sp>
      <p:sp>
        <p:nvSpPr>
          <p:cNvPr id="16" name="Slide Number Placeholder 15"/>
          <p:cNvSpPr>
            <a:spLocks noGrp="1"/>
          </p:cNvSpPr>
          <p:nvPr>
            <p:ph type="sldNum" sz="quarter" idx="11"/>
          </p:nvPr>
        </p:nvSpPr>
        <p:spPr/>
        <p:txBody>
          <a:bodyPr/>
          <a:lstStyle/>
          <a:p>
            <a:fld id="{2783BD9A-3EBE-4B01-AB5E-6EFAABA704C2}"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C45D7-4C30-4561-8FCC-639367CF776B}"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83BD9A-3EBE-4B01-AB5E-6EFAABA704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C45D7-4C30-4561-8FCC-639367CF776B}" type="datetimeFigureOut">
              <a:rPr lang="en-IN" smtClean="0"/>
              <a:t>30-04-2020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83BD9A-3EBE-4B01-AB5E-6EFAABA704C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AF5C45D7-4C30-4561-8FCC-639367CF776B}" type="datetimeFigureOut">
              <a:rPr lang="en-IN" smtClean="0"/>
              <a:t>30-04-2020</a:t>
            </a:fld>
            <a:endParaRPr lang="en-IN"/>
          </a:p>
        </p:txBody>
      </p:sp>
      <p:sp>
        <p:nvSpPr>
          <p:cNvPr id="15" name="Slide Number Placeholder 14"/>
          <p:cNvSpPr>
            <a:spLocks noGrp="1"/>
          </p:cNvSpPr>
          <p:nvPr>
            <p:ph type="sldNum" sz="quarter" idx="11"/>
          </p:nvPr>
        </p:nvSpPr>
        <p:spPr/>
        <p:txBody>
          <a:bodyPr/>
          <a:lstStyle/>
          <a:p>
            <a:fld id="{2783BD9A-3EBE-4B01-AB5E-6EFAABA704C2}"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AF5C45D7-4C30-4561-8FCC-639367CF776B}" type="datetimeFigureOut">
              <a:rPr lang="en-IN" smtClean="0"/>
              <a:t>30-04-2020</a:t>
            </a:fld>
            <a:endParaRPr lang="en-IN"/>
          </a:p>
        </p:txBody>
      </p:sp>
      <p:sp>
        <p:nvSpPr>
          <p:cNvPr id="13" name="Slide Number Placeholder 12"/>
          <p:cNvSpPr>
            <a:spLocks noGrp="1"/>
          </p:cNvSpPr>
          <p:nvPr>
            <p:ph type="sldNum" sz="quarter" idx="11"/>
          </p:nvPr>
        </p:nvSpPr>
        <p:spPr/>
        <p:txBody>
          <a:bodyPr/>
          <a:lstStyle/>
          <a:p>
            <a:fld id="{2783BD9A-3EBE-4B01-AB5E-6EFAABA704C2}"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F5C45D7-4C30-4561-8FCC-639367CF776B}" type="datetimeFigureOut">
              <a:rPr lang="en-IN" smtClean="0"/>
              <a:t>30-04-2020</a:t>
            </a:fld>
            <a:endParaRPr lang="en-IN"/>
          </a:p>
        </p:txBody>
      </p:sp>
      <p:sp>
        <p:nvSpPr>
          <p:cNvPr id="9" name="Slide Number Placeholder 8"/>
          <p:cNvSpPr>
            <a:spLocks noGrp="1"/>
          </p:cNvSpPr>
          <p:nvPr>
            <p:ph type="sldNum" sz="quarter" idx="11"/>
          </p:nvPr>
        </p:nvSpPr>
        <p:spPr/>
        <p:txBody>
          <a:bodyPr/>
          <a:lstStyle/>
          <a:p>
            <a:fld id="{2783BD9A-3EBE-4B01-AB5E-6EFAABA704C2}"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AF5C45D7-4C30-4561-8FCC-639367CF776B}" type="datetimeFigureOut">
              <a:rPr lang="en-IN" smtClean="0"/>
              <a:t>30-04-2020</a:t>
            </a:fld>
            <a:endParaRPr lang="en-IN"/>
          </a:p>
        </p:txBody>
      </p:sp>
      <p:sp>
        <p:nvSpPr>
          <p:cNvPr id="15" name="Slide Number Placeholder 14"/>
          <p:cNvSpPr>
            <a:spLocks noGrp="1"/>
          </p:cNvSpPr>
          <p:nvPr>
            <p:ph type="sldNum" sz="quarter" idx="11"/>
          </p:nvPr>
        </p:nvSpPr>
        <p:spPr/>
        <p:txBody>
          <a:bodyPr/>
          <a:lstStyle/>
          <a:p>
            <a:fld id="{2783BD9A-3EBE-4B01-AB5E-6EFAABA704C2}"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AF5C45D7-4C30-4561-8FCC-639367CF776B}" type="datetimeFigureOut">
              <a:rPr lang="en-IN" smtClean="0"/>
              <a:t>30-04-2020</a:t>
            </a:fld>
            <a:endParaRPr lang="en-IN"/>
          </a:p>
        </p:txBody>
      </p:sp>
      <p:sp>
        <p:nvSpPr>
          <p:cNvPr id="8" name="Slide Number Placeholder 7"/>
          <p:cNvSpPr>
            <a:spLocks noGrp="1"/>
          </p:cNvSpPr>
          <p:nvPr>
            <p:ph type="sldNum" sz="quarter" idx="11"/>
          </p:nvPr>
        </p:nvSpPr>
        <p:spPr/>
        <p:txBody>
          <a:bodyPr/>
          <a:lstStyle/>
          <a:p>
            <a:fld id="{2783BD9A-3EBE-4B01-AB5E-6EFAABA704C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5C45D7-4C30-4561-8FCC-639367CF776B}" type="datetimeFigureOut">
              <a:rPr lang="en-IN" smtClean="0"/>
              <a:t>30-04-2020</a:t>
            </a:fld>
            <a:endParaRPr lang="en-IN"/>
          </a:p>
        </p:txBody>
      </p:sp>
      <p:sp>
        <p:nvSpPr>
          <p:cNvPr id="6" name="Slide Number Placeholder 5"/>
          <p:cNvSpPr>
            <a:spLocks noGrp="1"/>
          </p:cNvSpPr>
          <p:nvPr>
            <p:ph type="sldNum" sz="quarter" idx="11"/>
          </p:nvPr>
        </p:nvSpPr>
        <p:spPr/>
        <p:txBody>
          <a:bodyPr/>
          <a:lstStyle/>
          <a:p>
            <a:fld id="{2783BD9A-3EBE-4B01-AB5E-6EFAABA704C2}"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AF5C45D7-4C30-4561-8FCC-639367CF776B}" type="datetimeFigureOut">
              <a:rPr lang="en-IN" smtClean="0"/>
              <a:t>30-04-2020</a:t>
            </a:fld>
            <a:endParaRPr lang="en-IN"/>
          </a:p>
        </p:txBody>
      </p:sp>
      <p:sp>
        <p:nvSpPr>
          <p:cNvPr id="16" name="Slide Number Placeholder 15"/>
          <p:cNvSpPr>
            <a:spLocks noGrp="1"/>
          </p:cNvSpPr>
          <p:nvPr>
            <p:ph type="sldNum" sz="quarter" idx="11"/>
          </p:nvPr>
        </p:nvSpPr>
        <p:spPr/>
        <p:txBody>
          <a:bodyPr/>
          <a:lstStyle/>
          <a:p>
            <a:fld id="{2783BD9A-3EBE-4B01-AB5E-6EFAABA704C2}"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AF5C45D7-4C30-4561-8FCC-639367CF776B}" type="datetimeFigureOut">
              <a:rPr lang="en-IN" smtClean="0"/>
              <a:t>30-04-2020</a:t>
            </a:fld>
            <a:endParaRPr lang="en-IN"/>
          </a:p>
        </p:txBody>
      </p:sp>
      <p:sp>
        <p:nvSpPr>
          <p:cNvPr id="14" name="Slide Number Placeholder 13"/>
          <p:cNvSpPr>
            <a:spLocks noGrp="1"/>
          </p:cNvSpPr>
          <p:nvPr>
            <p:ph type="sldNum" sz="quarter" idx="11"/>
          </p:nvPr>
        </p:nvSpPr>
        <p:spPr/>
        <p:txBody>
          <a:bodyPr/>
          <a:lstStyle/>
          <a:p>
            <a:fld id="{2783BD9A-3EBE-4B01-AB5E-6EFAABA704C2}"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AF5C45D7-4C30-4561-8FCC-639367CF776B}" type="datetimeFigureOut">
              <a:rPr lang="en-IN" smtClean="0"/>
              <a:t>30-04-2020</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783BD9A-3EBE-4B01-AB5E-6EFAABA704C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539552"/>
            <a:ext cx="7772400" cy="3384376"/>
          </a:xfrm>
        </p:spPr>
        <p:txBody>
          <a:bodyPr>
            <a:normAutofit/>
          </a:bodyPr>
          <a:lstStyle/>
          <a:p>
            <a:r>
              <a:rPr lang="en-IN" sz="2450" b="1" dirty="0" smtClean="0">
                <a:latin typeface="Algerian" pitchFamily="82" charset="0"/>
              </a:rPr>
              <a:t>FLOOD FORECASTING USING DEEP NEURAL NETWORK</a:t>
            </a:r>
            <a:endParaRPr lang="en-IN" sz="2450" b="1" dirty="0">
              <a:latin typeface="Algerian" pitchFamily="82" charset="0"/>
            </a:endParaRPr>
          </a:p>
        </p:txBody>
      </p:sp>
      <p:sp>
        <p:nvSpPr>
          <p:cNvPr id="3" name="Subtitle 2"/>
          <p:cNvSpPr>
            <a:spLocks noGrp="1"/>
          </p:cNvSpPr>
          <p:nvPr>
            <p:ph type="subTitle" idx="1"/>
          </p:nvPr>
        </p:nvSpPr>
        <p:spPr>
          <a:xfrm>
            <a:off x="1475656" y="3429000"/>
            <a:ext cx="6172200" cy="2736304"/>
          </a:xfrm>
        </p:spPr>
        <p:txBody>
          <a:bodyPr/>
          <a:lstStyle/>
          <a:p>
            <a:pPr algn="l"/>
            <a:r>
              <a:rPr lang="en-IN" dirty="0" smtClean="0">
                <a:latin typeface="Baskerville Old Face" pitchFamily="18" charset="0"/>
              </a:rPr>
              <a:t>DONE BY:  RAKSHITHA </a:t>
            </a:r>
            <a:r>
              <a:rPr lang="en-IN" dirty="0" smtClean="0">
                <a:latin typeface="Baskerville Old Face" pitchFamily="18" charset="0"/>
              </a:rPr>
              <a:t>S (</a:t>
            </a:r>
            <a:r>
              <a:rPr lang="en-IN" dirty="0" smtClean="0">
                <a:latin typeface="Baskerville Old Face" pitchFamily="18" charset="0"/>
              </a:rPr>
              <a:t>1AT16CS081)</a:t>
            </a:r>
          </a:p>
          <a:p>
            <a:pPr algn="l"/>
            <a:r>
              <a:rPr lang="en-IN" dirty="0" smtClean="0">
                <a:latin typeface="Baskerville Old Face" pitchFamily="18" charset="0"/>
              </a:rPr>
              <a:t>GUIDE:       CHANDINI </a:t>
            </a:r>
            <a:r>
              <a:rPr lang="en-IN" dirty="0" smtClean="0">
                <a:latin typeface="Baskerville Old Face" pitchFamily="18" charset="0"/>
              </a:rPr>
              <a:t>UNNIKRISHNAN</a:t>
            </a:r>
            <a:endParaRPr lang="en-IN" dirty="0">
              <a:latin typeface="Baskerville Old Face" pitchFamily="18" charset="0"/>
            </a:endParaRPr>
          </a:p>
        </p:txBody>
      </p:sp>
    </p:spTree>
    <p:extLst>
      <p:ext uri="{BB962C8B-B14F-4D97-AF65-F5344CB8AC3E}">
        <p14:creationId xmlns:p14="http://schemas.microsoft.com/office/powerpoint/2010/main" val="217312918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251520" y="260649"/>
                <a:ext cx="8640960" cy="6336704"/>
              </a:xfrm>
            </p:spPr>
            <p:txBody>
              <a:bodyPr>
                <a:normAutofit/>
              </a:bodyPr>
              <a:lstStyle/>
              <a:p>
                <a:pPr marL="18288" indent="0">
                  <a:buNone/>
                </a:pPr>
                <a:r>
                  <a:rPr lang="en-IN" dirty="0" smtClean="0">
                    <a:effectLst/>
                    <a:latin typeface="Aparajita" pitchFamily="34" charset="0"/>
                    <a:cs typeface="Aparajita" pitchFamily="34" charset="0"/>
                  </a:rPr>
                  <a:t>The first methodology used here is KNN:</a:t>
                </a:r>
              </a:p>
              <a:p>
                <a:pPr marL="18288" indent="0">
                  <a:buNone/>
                </a:pPr>
                <a:endParaRPr lang="en-IN" dirty="0" smtClean="0">
                  <a:effectLst/>
                  <a:latin typeface="Aparajita" pitchFamily="34" charset="0"/>
                  <a:cs typeface="Aparajita" pitchFamily="34" charset="0"/>
                </a:endParaRPr>
              </a:p>
              <a:p>
                <a:pPr marL="18288" indent="0">
                  <a:buNone/>
                </a:pPr>
                <a:r>
                  <a:rPr lang="en-US" sz="2000" dirty="0">
                    <a:effectLst/>
                    <a:latin typeface="Aparajita" pitchFamily="34" charset="0"/>
                    <a:cs typeface="Aparajita" pitchFamily="34" charset="0"/>
                  </a:rPr>
                  <a:t>KNN is one of the simplest classification algorithm which is easier to pick up. KNN can also be used for classification purpose where the output is a class membership. This mainly use the datasets defined in which dataset are separated into several classes to predict the classification of a new sample point. Here, this is mainly done on feature similarity between the two different data as KNN works effectively on the feature similarity also. </a:t>
                </a:r>
              </a:p>
              <a:p>
                <a:pPr marL="18288" indent="0">
                  <a:buNone/>
                </a:pPr>
                <a:endParaRPr lang="en-IN" sz="2000" dirty="0">
                  <a:effectLst/>
                  <a:latin typeface="Aparajita" pitchFamily="34" charset="0"/>
                  <a:cs typeface="Aparajita" pitchFamily="34" charset="0"/>
                </a:endParaRPr>
              </a:p>
              <a:p>
                <a:pPr marL="18288" indent="0">
                  <a:buNone/>
                </a:pPr>
                <a:endParaRPr lang="en-IN" sz="2000" dirty="0" smtClean="0">
                  <a:effectLst/>
                  <a:latin typeface="Aparajita" pitchFamily="34" charset="0"/>
                  <a:cs typeface="Aparajita" pitchFamily="34" charset="0"/>
                </a:endParaRPr>
              </a:p>
              <a:p>
                <a:pPr marL="18288" indent="0">
                  <a:buNone/>
                </a:pPr>
                <a:endParaRPr lang="en-IN" sz="2000" dirty="0">
                  <a:effectLst/>
                  <a:latin typeface="Aparajita" pitchFamily="34" charset="0"/>
                  <a:cs typeface="Aparajita" pitchFamily="34" charset="0"/>
                </a:endParaRPr>
              </a:p>
              <a:p>
                <a:pPr marL="18288" indent="0">
                  <a:buNone/>
                </a:pPr>
                <a:endParaRPr lang="en-IN" sz="2000" dirty="0" smtClean="0">
                  <a:effectLst/>
                  <a:latin typeface="Aparajita" pitchFamily="34" charset="0"/>
                  <a:cs typeface="Aparajita" pitchFamily="34" charset="0"/>
                </a:endParaRPr>
              </a:p>
              <a:p>
                <a:pPr marL="18288" indent="0">
                  <a:buNone/>
                </a:pPr>
                <a:endParaRPr lang="en-IN" sz="2000" dirty="0" smtClean="0">
                  <a:effectLst/>
                  <a:latin typeface="Aparajita" pitchFamily="34" charset="0"/>
                  <a:cs typeface="Aparajita" pitchFamily="34" charset="0"/>
                </a:endParaRPr>
              </a:p>
              <a:p>
                <a:pPr marL="18288" indent="0">
                  <a:buNone/>
                </a:pPr>
                <a:r>
                  <a:rPr lang="en-IN" sz="2000" dirty="0" smtClean="0">
                    <a:effectLst/>
                    <a:latin typeface="Aparajita" pitchFamily="34" charset="0"/>
                    <a:cs typeface="Aparajita" pitchFamily="34" charset="0"/>
                  </a:rPr>
                  <a:t>The second step used is here DNN:</a:t>
                </a:r>
                <a:endParaRPr lang="en-IN" sz="2000" dirty="0">
                  <a:effectLst/>
                  <a:latin typeface="Aparajita" pitchFamily="34" charset="0"/>
                  <a:cs typeface="Aparajita" pitchFamily="34" charset="0"/>
                </a:endParaRPr>
              </a:p>
              <a:p>
                <a:pPr marL="18288" indent="0">
                  <a:buNone/>
                </a:pPr>
                <a:r>
                  <a:rPr lang="en-IN" sz="2000" dirty="0" smtClean="0">
                    <a:effectLst/>
                    <a:latin typeface="Aparajita" pitchFamily="34" charset="0"/>
                    <a:cs typeface="Aparajita" pitchFamily="34" charset="0"/>
                  </a:rPr>
                  <a:t>MLP is the min component used in this system: </a:t>
                </a:r>
                <a:r>
                  <a:rPr lang="en-US" sz="2000" dirty="0">
                    <a:effectLst/>
                    <a:latin typeface="Aparajita" pitchFamily="34" charset="0"/>
                    <a:cs typeface="Aparajita" pitchFamily="34" charset="0"/>
                  </a:rPr>
                  <a:t>MLP is used because, each unit of its perceptron receives multiple input signals and threshold value is set. If the value of the input signal exceeds the set threshold value, it will output a signal or sometimes do not proceed with the output</a:t>
                </a:r>
                <a:r>
                  <a:rPr lang="en-US" sz="2000" dirty="0" smtClean="0">
                    <a:effectLst/>
                    <a:latin typeface="Aparajita" pitchFamily="34" charset="0"/>
                    <a:cs typeface="Aparajita" pitchFamily="34" charset="0"/>
                  </a:rPr>
                  <a:t>.</a:t>
                </a:r>
              </a:p>
              <a:p>
                <a:pPr marL="18288" indent="0">
                  <a:buNone/>
                </a:pPr>
                <a14:m>
                  <m:oMathPara xmlns:m="http://schemas.openxmlformats.org/officeDocument/2006/math">
                    <m:oMathParaPr>
                      <m:jc m:val="centerGroup"/>
                    </m:oMathParaPr>
                    <m:oMath xmlns:m="http://schemas.openxmlformats.org/officeDocument/2006/math">
                      <m:r>
                        <a:rPr lang="en-US" sz="2000" i="1">
                          <a:effectLst/>
                        </a:rPr>
                        <m:t>𝑤𝑒𝑖𝑔h𝑡</m:t>
                      </m:r>
                      <m:r>
                        <a:rPr lang="en-US" sz="2000" i="1">
                          <a:effectLst/>
                        </a:rPr>
                        <m:t>=</m:t>
                      </m:r>
                      <m:r>
                        <a:rPr lang="en-US" sz="2000" i="1">
                          <a:effectLst/>
                        </a:rPr>
                        <m:t>𝑤𝑒𝑖𝑔h𝑡</m:t>
                      </m:r>
                      <m:r>
                        <a:rPr lang="en-US" sz="2000" i="1">
                          <a:effectLst/>
                        </a:rPr>
                        <m:t>+</m:t>
                      </m:r>
                      <m:r>
                        <a:rPr lang="en-US" sz="2000" i="1">
                          <a:effectLst/>
                        </a:rPr>
                        <m:t>𝑙𝑒𝑎𝑟𝑛𝑖𝑛</m:t>
                      </m:r>
                      <m:sSub>
                        <m:sSubPr>
                          <m:ctrlPr>
                            <a:rPr lang="en-IN" sz="2000" i="1">
                              <a:effectLst/>
                            </a:rPr>
                          </m:ctrlPr>
                        </m:sSubPr>
                        <m:e>
                          <m:r>
                            <a:rPr lang="en-US" sz="2000" i="1">
                              <a:effectLst/>
                            </a:rPr>
                            <m:t>𝑔</m:t>
                          </m:r>
                        </m:e>
                        <m:sub>
                          <m:r>
                            <a:rPr lang="en-US" sz="2000" i="1">
                              <a:effectLst/>
                            </a:rPr>
                            <m:t>𝑟𝑎𝑡𝑒</m:t>
                          </m:r>
                        </m:sub>
                      </m:sSub>
                      <m:r>
                        <a:rPr lang="en-US" sz="2000" i="1">
                          <a:effectLst/>
                        </a:rPr>
                        <m:t>∗</m:t>
                      </m:r>
                      <m:d>
                        <m:dPr>
                          <m:ctrlPr>
                            <a:rPr lang="en-IN" sz="2000" i="1">
                              <a:effectLst/>
                            </a:rPr>
                          </m:ctrlPr>
                        </m:dPr>
                        <m:e>
                          <m:r>
                            <a:rPr lang="en-US" sz="2000" i="1">
                              <a:effectLst/>
                            </a:rPr>
                            <m:t>𝑒𝑥𝑝𝑒𝑐𝑡𝑒𝑑</m:t>
                          </m:r>
                          <m:r>
                            <a:rPr lang="en-US" sz="2000" i="1">
                              <a:effectLst/>
                            </a:rPr>
                            <m:t>−</m:t>
                          </m:r>
                          <m:r>
                            <a:rPr lang="en-US" sz="2000" i="1">
                              <a:effectLst/>
                            </a:rPr>
                            <m:t>𝑝𝑟𝑒𝑑𝑖𝑐𝑡𝑒𝑑</m:t>
                          </m:r>
                        </m:e>
                      </m:d>
                      <m:r>
                        <a:rPr lang="en-US" sz="2000" i="1">
                          <a:effectLst/>
                        </a:rPr>
                        <m:t>∗</m:t>
                      </m:r>
                      <m:r>
                        <a:rPr lang="en-US" sz="2000" i="1">
                          <a:effectLst/>
                        </a:rPr>
                        <m:t>𝑥</m:t>
                      </m:r>
                    </m:oMath>
                  </m:oMathPara>
                </a14:m>
                <a:endParaRPr lang="en-IN" sz="2000" dirty="0">
                  <a:effectLst/>
                </a:endParaRPr>
              </a:p>
              <a:p>
                <a:pPr marL="18288" indent="0">
                  <a:buNone/>
                </a:pPr>
                <a:endParaRPr lang="en-IN" sz="2000" dirty="0" smtClean="0">
                  <a:effectLst/>
                  <a:latin typeface="Aparajita" pitchFamily="34" charset="0"/>
                  <a:cs typeface="Aparajita" pitchFamily="34" charset="0"/>
                </a:endParaRPr>
              </a:p>
              <a:p>
                <a:pPr marL="18288" indent="0">
                  <a:buNone/>
                </a:pPr>
                <a:endParaRPr lang="en-IN" dirty="0">
                  <a:effectLst/>
                  <a:latin typeface="Aparajita" pitchFamily="34" charset="0"/>
                  <a:cs typeface="Aparajita" pitchFamily="34"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251520" y="260649"/>
                <a:ext cx="8640960" cy="6336704"/>
              </a:xfrm>
              <a:blipFill rotWithShape="1">
                <a:blip r:embed="rId2"/>
                <a:stretch>
                  <a:fillRect l="-564" t="-2984" r="-1199" b="-4235"/>
                </a:stretch>
              </a:blipFill>
            </p:spPr>
            <p:txBody>
              <a:bodyPr/>
              <a:lstStyle/>
              <a:p>
                <a:r>
                  <a:rPr lang="en-IN">
                    <a:noFill/>
                  </a:rPr>
                  <a:t> </a:t>
                </a:r>
              </a:p>
            </p:txBody>
          </p:sp>
        </mc:Fallback>
      </mc:AlternateContent>
      <p:pic>
        <p:nvPicPr>
          <p:cNvPr id="4" name="Picture 3"/>
          <p:cNvPicPr/>
          <p:nvPr/>
        </p:nvPicPr>
        <p:blipFill>
          <a:blip r:embed="rId3"/>
          <a:stretch>
            <a:fillRect/>
          </a:stretch>
        </p:blipFill>
        <p:spPr>
          <a:xfrm>
            <a:off x="3275856" y="2492896"/>
            <a:ext cx="2520280" cy="1512168"/>
          </a:xfrm>
          <a:prstGeom prst="rect">
            <a:avLst/>
          </a:prstGeom>
        </p:spPr>
      </p:pic>
    </p:spTree>
    <p:extLst>
      <p:ext uri="{BB962C8B-B14F-4D97-AF65-F5344CB8AC3E}">
        <p14:creationId xmlns:p14="http://schemas.microsoft.com/office/powerpoint/2010/main" val="4791334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 calcmode="lin" valueType="num">
                                      <p:cBhvr additive="base">
                                        <p:cTn id="2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60649"/>
            <a:ext cx="8568952" cy="6336704"/>
          </a:xfrm>
        </p:spPr>
        <p:txBody>
          <a:bodyPr/>
          <a:lstStyle/>
          <a:p>
            <a:pPr marL="18288" indent="0">
              <a:buNone/>
            </a:pPr>
            <a:r>
              <a:rPr lang="en-US" dirty="0" smtClean="0">
                <a:effectLst/>
              </a:rPr>
              <a:t> </a:t>
            </a:r>
            <a:r>
              <a:rPr lang="en-US" dirty="0">
                <a:effectLst/>
                <a:latin typeface="Aparajita" pitchFamily="34" charset="0"/>
                <a:cs typeface="Aparajita" pitchFamily="34" charset="0"/>
              </a:rPr>
              <a:t>The major advantage here is to classify the given input parameters. Now these, MLP is proceeded with an activation functions which are really important to learn and make a sense of something which are more </a:t>
            </a:r>
            <a:r>
              <a:rPr lang="en-US" dirty="0" smtClean="0">
                <a:effectLst/>
                <a:latin typeface="Aparajita" pitchFamily="34" charset="0"/>
                <a:cs typeface="Aparajita" pitchFamily="34" charset="0"/>
              </a:rPr>
              <a:t>complicated</a:t>
            </a:r>
          </a:p>
          <a:p>
            <a:pPr marL="18288" indent="0">
              <a:buNone/>
            </a:pPr>
            <a:endParaRPr lang="en-US" dirty="0">
              <a:effectLst/>
              <a:latin typeface="Aparajita" pitchFamily="34" charset="0"/>
              <a:cs typeface="Aparajita" pitchFamily="34" charset="0"/>
            </a:endParaRPr>
          </a:p>
          <a:p>
            <a:pPr marL="18288" indent="0">
              <a:buNone/>
            </a:pPr>
            <a:endParaRPr lang="en-US" dirty="0" smtClean="0">
              <a:effectLst/>
              <a:latin typeface="Aparajita" pitchFamily="34" charset="0"/>
              <a:cs typeface="Aparajita" pitchFamily="34" charset="0"/>
            </a:endParaRPr>
          </a:p>
          <a:p>
            <a:pPr marL="18288" indent="0">
              <a:buNone/>
            </a:pPr>
            <a:endParaRPr lang="en-US" dirty="0">
              <a:effectLst/>
              <a:latin typeface="Aparajita" pitchFamily="34" charset="0"/>
              <a:cs typeface="Aparajita" pitchFamily="34" charset="0"/>
            </a:endParaRPr>
          </a:p>
          <a:p>
            <a:pPr marL="18288" indent="0">
              <a:buNone/>
            </a:pPr>
            <a:endParaRPr lang="en-US" dirty="0" smtClean="0">
              <a:effectLst/>
              <a:latin typeface="Aparajita" pitchFamily="34" charset="0"/>
              <a:cs typeface="Aparajita" pitchFamily="34" charset="0"/>
            </a:endParaRPr>
          </a:p>
          <a:p>
            <a:pPr marL="18288" indent="0">
              <a:buNone/>
            </a:pPr>
            <a:endParaRPr lang="en-US" dirty="0">
              <a:effectLst/>
              <a:latin typeface="Aparajita" pitchFamily="34" charset="0"/>
              <a:cs typeface="Aparajita" pitchFamily="34" charset="0"/>
            </a:endParaRPr>
          </a:p>
          <a:p>
            <a:pPr marL="18288" indent="0">
              <a:buNone/>
            </a:pPr>
            <a:endParaRPr lang="en-US" dirty="0" smtClean="0">
              <a:effectLst/>
              <a:latin typeface="Aparajita" pitchFamily="34" charset="0"/>
              <a:cs typeface="Aparajita" pitchFamily="34" charset="0"/>
            </a:endParaRPr>
          </a:p>
          <a:p>
            <a:pPr marL="18288" indent="0">
              <a:buNone/>
            </a:pPr>
            <a:r>
              <a:rPr lang="en-US" dirty="0" smtClean="0">
                <a:effectLst/>
                <a:latin typeface="Aparajita" pitchFamily="34" charset="0"/>
                <a:cs typeface="Aparajita" pitchFamily="34" charset="0"/>
              </a:rPr>
              <a:t>After the usage of DNN modeling the main theme used is here </a:t>
            </a:r>
            <a:r>
              <a:rPr lang="en-US" dirty="0" err="1" smtClean="0">
                <a:effectLst/>
                <a:latin typeface="Aparajita" pitchFamily="34" charset="0"/>
                <a:cs typeface="Aparajita" pitchFamily="34" charset="0"/>
              </a:rPr>
              <a:t>activational</a:t>
            </a:r>
            <a:r>
              <a:rPr lang="en-US" dirty="0" smtClean="0">
                <a:effectLst/>
                <a:latin typeface="Aparajita" pitchFamily="34" charset="0"/>
                <a:cs typeface="Aparajita" pitchFamily="34" charset="0"/>
              </a:rPr>
              <a:t> functional called</a:t>
            </a:r>
            <a:endParaRPr lang="en-US" dirty="0">
              <a:effectLst/>
              <a:latin typeface="Aparajita" pitchFamily="34" charset="0"/>
              <a:cs typeface="Aparajita" pitchFamily="34" charset="0"/>
            </a:endParaRPr>
          </a:p>
          <a:p>
            <a:pPr marL="18288" indent="0">
              <a:buNone/>
            </a:pPr>
            <a:r>
              <a:rPr lang="en-US" dirty="0" smtClean="0">
                <a:effectLst/>
                <a:latin typeface="Aparajita" pitchFamily="34" charset="0"/>
                <a:cs typeface="Aparajita" pitchFamily="34" charset="0"/>
              </a:rPr>
              <a:t>Leaky </a:t>
            </a:r>
            <a:r>
              <a:rPr lang="en-US" dirty="0" err="1" smtClean="0">
                <a:effectLst/>
                <a:latin typeface="Aparajita" pitchFamily="34" charset="0"/>
                <a:cs typeface="Aparajita" pitchFamily="34" charset="0"/>
              </a:rPr>
              <a:t>ReLU</a:t>
            </a:r>
            <a:r>
              <a:rPr lang="en-US" dirty="0" smtClean="0">
                <a:effectLst/>
                <a:latin typeface="Aparajita" pitchFamily="34" charset="0"/>
                <a:cs typeface="Aparajita" pitchFamily="34" charset="0"/>
              </a:rPr>
              <a:t>.</a:t>
            </a:r>
          </a:p>
          <a:p>
            <a:pPr marL="18288" indent="0">
              <a:buNone/>
            </a:pPr>
            <a:endParaRPr lang="en-US" dirty="0">
              <a:effectLst/>
              <a:latin typeface="Aparajita" pitchFamily="34" charset="0"/>
              <a:cs typeface="Aparajita" pitchFamily="34" charset="0"/>
            </a:endParaRPr>
          </a:p>
          <a:p>
            <a:pPr marL="18288" indent="0">
              <a:buNone/>
            </a:pPr>
            <a:endParaRPr lang="en-US" dirty="0" smtClean="0">
              <a:effectLst/>
              <a:latin typeface="Aparajita" pitchFamily="34" charset="0"/>
              <a:cs typeface="Aparajita" pitchFamily="34" charset="0"/>
            </a:endParaRPr>
          </a:p>
          <a:p>
            <a:pPr marL="18288" indent="0">
              <a:buNone/>
            </a:pPr>
            <a:endParaRPr lang="en-US" dirty="0">
              <a:effectLst/>
              <a:latin typeface="Aparajita" pitchFamily="34" charset="0"/>
              <a:cs typeface="Aparajita" pitchFamily="34" charset="0"/>
            </a:endParaRPr>
          </a:p>
          <a:p>
            <a:pPr marL="18288" indent="0">
              <a:buNone/>
            </a:pPr>
            <a:endParaRPr lang="en-US" dirty="0" smtClean="0">
              <a:effectLst/>
              <a:latin typeface="Aparajita" pitchFamily="34" charset="0"/>
              <a:cs typeface="Aparajita" pitchFamily="34" charset="0"/>
            </a:endParaRPr>
          </a:p>
        </p:txBody>
      </p:sp>
      <p:pic>
        <p:nvPicPr>
          <p:cNvPr id="3" name="Picture 2" descr="7 types of Artificial Neural Networks for Natural Language Processi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9955" y="1844824"/>
            <a:ext cx="1924050" cy="1574165"/>
          </a:xfrm>
          <a:prstGeom prst="rect">
            <a:avLst/>
          </a:prstGeom>
          <a:noFill/>
          <a:ln>
            <a:noFill/>
          </a:ln>
        </p:spPr>
      </p:pic>
      <p:pic>
        <p:nvPicPr>
          <p:cNvPr id="4" name="Picture 3" descr="prelu"/>
          <p:cNvPicPr/>
          <p:nvPr/>
        </p:nvPicPr>
        <p:blipFill>
          <a:blip r:embed="rId3">
            <a:extLst>
              <a:ext uri="{28A0092B-C50C-407E-A947-70E740481C1C}">
                <a14:useLocalDpi xmlns:a14="http://schemas.microsoft.com/office/drawing/2010/main" val="0"/>
              </a:ext>
            </a:extLst>
          </a:blip>
          <a:srcRect/>
          <a:stretch>
            <a:fillRect/>
          </a:stretch>
        </p:blipFill>
        <p:spPr bwMode="auto">
          <a:xfrm>
            <a:off x="3109955" y="4581128"/>
            <a:ext cx="1924050" cy="1728192"/>
          </a:xfrm>
          <a:prstGeom prst="rect">
            <a:avLst/>
          </a:prstGeom>
          <a:noFill/>
          <a:ln>
            <a:noFill/>
          </a:ln>
        </p:spPr>
      </p:pic>
    </p:spTree>
    <p:extLst>
      <p:ext uri="{BB962C8B-B14F-4D97-AF65-F5344CB8AC3E}">
        <p14:creationId xmlns:p14="http://schemas.microsoft.com/office/powerpoint/2010/main" val="290576541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 calcmode="lin" valueType="num">
                                      <p:cBhvr additive="base">
                                        <p:cTn id="1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251520" y="332656"/>
                <a:ext cx="8784976" cy="6408712"/>
              </a:xfrm>
            </p:spPr>
            <p:txBody>
              <a:bodyPr>
                <a:normAutofit/>
              </a:bodyPr>
              <a:lstStyle/>
              <a:p>
                <a:pPr marL="18288" indent="0">
                  <a:buNone/>
                </a:pPr>
                <a:r>
                  <a:rPr lang="en-US" sz="2000" dirty="0" smtClean="0">
                    <a:effectLst/>
                    <a:latin typeface="Aparajita" pitchFamily="34" charset="0"/>
                    <a:cs typeface="Aparajita" pitchFamily="34" charset="0"/>
                  </a:rPr>
                  <a:t>Syncing with Activation Function called Leaky </a:t>
                </a:r>
                <a:r>
                  <a:rPr lang="en-US" sz="2000" dirty="0" err="1">
                    <a:effectLst/>
                    <a:latin typeface="Aparajita" pitchFamily="34" charset="0"/>
                    <a:cs typeface="Aparajita" pitchFamily="34" charset="0"/>
                  </a:rPr>
                  <a:t>ReLU</a:t>
                </a:r>
                <a:endParaRPr lang="en-IN" sz="2000" dirty="0">
                  <a:effectLst/>
                  <a:latin typeface="Aparajita" pitchFamily="34" charset="0"/>
                  <a:cs typeface="Aparajita" pitchFamily="34" charset="0"/>
                </a:endParaRPr>
              </a:p>
              <a:p>
                <a:pPr lvl="0"/>
                <a:r>
                  <a:rPr lang="en-US" sz="2000" dirty="0">
                    <a:effectLst/>
                    <a:latin typeface="Aparajita" pitchFamily="34" charset="0"/>
                    <a:cs typeface="Aparajita" pitchFamily="34" charset="0"/>
                  </a:rPr>
                  <a:t>The various activation functions in neural networks are Linear Activation function, non-linear, sigmoid, </a:t>
                </a:r>
                <a:r>
                  <a:rPr lang="en-US" sz="2000" dirty="0" err="1">
                    <a:effectLst/>
                    <a:latin typeface="Aparajita" pitchFamily="34" charset="0"/>
                    <a:cs typeface="Aparajita" pitchFamily="34" charset="0"/>
                  </a:rPr>
                  <a:t>Tanh</a:t>
                </a:r>
                <a:r>
                  <a:rPr lang="en-US" sz="2000" dirty="0">
                    <a:effectLst/>
                    <a:latin typeface="Aparajita" pitchFamily="34" charset="0"/>
                    <a:cs typeface="Aparajita" pitchFamily="34" charset="0"/>
                  </a:rPr>
                  <a:t>,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Leaky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Among those, here Leaky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is chosen because, it fixes the “dying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as it doesn’t have 0 slope parts. And also it speeds up training, where a mean activation closer to 0 makes training faster.</a:t>
                </a:r>
                <a:endParaRPr lang="en-IN" sz="2000" dirty="0">
                  <a:effectLst/>
                  <a:latin typeface="Aparajita" pitchFamily="34" charset="0"/>
                  <a:cs typeface="Aparajita" pitchFamily="34" charset="0"/>
                </a:endParaRPr>
              </a:p>
              <a:p>
                <a:pPr lvl="0"/>
                <a:r>
                  <a:rPr lang="en-US" sz="2000" dirty="0">
                    <a:effectLst/>
                    <a:latin typeface="Aparajita" pitchFamily="34" charset="0"/>
                    <a:cs typeface="Aparajita" pitchFamily="34" charset="0"/>
                  </a:rPr>
                  <a:t>Customized version of P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is leaky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Constant multiplier α is equal to 0.1 for this customized function. This sometimes varies to 0.01 in []. In each session alpha value is picked for the calculation. </a:t>
                </a:r>
                <a:endParaRPr lang="en-IN" sz="2000" dirty="0">
                  <a:effectLst/>
                  <a:latin typeface="Aparajita" pitchFamily="34" charset="0"/>
                  <a:cs typeface="Aparajita" pitchFamily="34" charset="0"/>
                </a:endParaRPr>
              </a:p>
              <a:p>
                <a:pPr lvl="0"/>
                <a:r>
                  <a:rPr lang="en-US" sz="2000" dirty="0">
                    <a:effectLst/>
                    <a:latin typeface="Aparajita" pitchFamily="34" charset="0"/>
                    <a:cs typeface="Aparajita" pitchFamily="34" charset="0"/>
                  </a:rPr>
                  <a:t>Leaky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is defined to address this problem. In </a:t>
                </a:r>
                <a:r>
                  <a:rPr lang="en-US" sz="2000" dirty="0" err="1">
                    <a:effectLst/>
                    <a:latin typeface="Aparajita" pitchFamily="34" charset="0"/>
                    <a:cs typeface="Aparajita" pitchFamily="34" charset="0"/>
                  </a:rPr>
                  <a:t>ReLU</a:t>
                </a:r>
                <a:r>
                  <a:rPr lang="en-US" sz="2000" dirty="0">
                    <a:effectLst/>
                    <a:latin typeface="Aparajita" pitchFamily="34" charset="0"/>
                    <a:cs typeface="Aparajita" pitchFamily="34" charset="0"/>
                  </a:rPr>
                  <a:t> function x is defined to be 0 for negative values of x, we define it as an extremely small component of x, the mathematical expression is :</a:t>
                </a:r>
                <a:endParaRPr lang="en-IN" sz="2000" dirty="0">
                  <a:effectLst/>
                  <a:latin typeface="Aparajita" pitchFamily="34" charset="0"/>
                  <a:cs typeface="Aparajita" pitchFamily="34" charset="0"/>
                </a:endParaRPr>
              </a:p>
              <a:p>
                <a14:m>
                  <m:oMath xmlns:m="http://schemas.openxmlformats.org/officeDocument/2006/math">
                    <m:r>
                      <a:rPr lang="en-US" sz="2000" i="1">
                        <a:effectLst/>
                      </a:rPr>
                      <m:t>𝑓</m:t>
                    </m:r>
                    <m:d>
                      <m:dPr>
                        <m:ctrlPr>
                          <a:rPr lang="en-IN" sz="2000" i="1">
                            <a:effectLst/>
                          </a:rPr>
                        </m:ctrlPr>
                      </m:dPr>
                      <m:e>
                        <m:r>
                          <a:rPr lang="en-US" sz="2000" i="1">
                            <a:effectLst/>
                          </a:rPr>
                          <m:t>𝑥</m:t>
                        </m:r>
                      </m:e>
                    </m:d>
                    <m:r>
                      <a:rPr lang="en-US" sz="2000" i="1">
                        <a:effectLst/>
                      </a:rPr>
                      <m:t>=0.01,  </m:t>
                    </m:r>
                    <m:r>
                      <a:rPr lang="en-US" sz="2000" i="1">
                        <a:effectLst/>
                      </a:rPr>
                      <m:t>𝑥</m:t>
                    </m:r>
                    <m:r>
                      <a:rPr lang="en-US" sz="2000" i="1">
                        <a:effectLst/>
                      </a:rPr>
                      <m:t>&lt;0</m:t>
                    </m:r>
                  </m:oMath>
                </a14:m>
                <a:endParaRPr lang="en-IN" sz="2000" dirty="0" smtClean="0">
                  <a:effectLst/>
                  <a:latin typeface="Aparajita" pitchFamily="34" charset="0"/>
                  <a:cs typeface="Aparajita" pitchFamily="34" charset="0"/>
                </a:endParaRPr>
              </a:p>
              <a:p>
                <a:pPr marL="18288" indent="0">
                  <a:buNone/>
                </a:pPr>
                <a:r>
                  <a:rPr lang="en-US" sz="2000" dirty="0" smtClean="0">
                    <a:effectLst/>
                    <a:latin typeface="Aparajita" pitchFamily="34" charset="0"/>
                    <a:cs typeface="Aparajita" pitchFamily="34" charset="0"/>
                  </a:rPr>
                  <a:t>	</a:t>
                </a:r>
                <a14:m>
                  <m:oMath xmlns:m="http://schemas.openxmlformats.org/officeDocument/2006/math">
                    <m:r>
                      <a:rPr lang="en-US" sz="2000" i="1">
                        <a:effectLst/>
                      </a:rPr>
                      <m:t>=</m:t>
                    </m:r>
                    <m:r>
                      <a:rPr lang="en-US" sz="2000" i="1">
                        <a:effectLst/>
                      </a:rPr>
                      <m:t>𝑥</m:t>
                    </m:r>
                    <m:r>
                      <a:rPr lang="en-US" sz="2000" i="1">
                        <a:effectLst/>
                      </a:rPr>
                      <m:t>,               </m:t>
                    </m:r>
                    <m:r>
                      <a:rPr lang="en-US" sz="2000" i="1">
                        <a:effectLst/>
                      </a:rPr>
                      <m:t>𝑥</m:t>
                    </m:r>
                    <m:r>
                      <a:rPr lang="en-US" sz="2000" i="1">
                        <a:effectLst/>
                      </a:rPr>
                      <m:t>≥0</m:t>
                    </m:r>
                  </m:oMath>
                </a14:m>
                <a:r>
                  <a:rPr lang="en-US" sz="2000" dirty="0">
                    <a:effectLst/>
                    <a:latin typeface="Aparajita" pitchFamily="34" charset="0"/>
                    <a:cs typeface="Aparajita" pitchFamily="34" charset="0"/>
                  </a:rPr>
                  <a:t>   </a:t>
                </a:r>
                <a:endParaRPr lang="en-IN" sz="2000" dirty="0">
                  <a:effectLst/>
                  <a:latin typeface="Aparajita" pitchFamily="34" charset="0"/>
                  <a:cs typeface="Aparajita" pitchFamily="34" charset="0"/>
                </a:endParaRPr>
              </a:p>
              <a:p>
                <a:pPr marL="18288" indent="0">
                  <a:buNone/>
                </a:pPr>
                <a:endParaRPr lang="en-IN" sz="2000" dirty="0">
                  <a:latin typeface="Aparajita" pitchFamily="34" charset="0"/>
                  <a:cs typeface="Aparajita" pitchFamily="34"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251520" y="332656"/>
                <a:ext cx="8784976" cy="6408712"/>
              </a:xfrm>
              <a:blipFill rotWithShape="1">
                <a:blip r:embed="rId2"/>
                <a:stretch>
                  <a:fillRect l="-555" r="-902"/>
                </a:stretch>
              </a:blipFill>
            </p:spPr>
            <p:txBody>
              <a:bodyPr/>
              <a:lstStyle/>
              <a:p>
                <a:r>
                  <a:rPr lang="en-IN">
                    <a:noFill/>
                  </a:rPr>
                  <a:t> </a:t>
                </a:r>
              </a:p>
            </p:txBody>
          </p:sp>
        </mc:Fallback>
      </mc:AlternateContent>
    </p:spTree>
    <p:extLst>
      <p:ext uri="{BB962C8B-B14F-4D97-AF65-F5344CB8AC3E}">
        <p14:creationId xmlns:p14="http://schemas.microsoft.com/office/powerpoint/2010/main" val="281246040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251520" y="116633"/>
                <a:ext cx="8712968" cy="6264696"/>
              </a:xfrm>
            </p:spPr>
            <p:txBody>
              <a:bodyPr/>
              <a:lstStyle/>
              <a:p>
                <a14:m>
                  <m:oMath xmlns:m="http://schemas.openxmlformats.org/officeDocument/2006/math">
                    <m:r>
                      <a:rPr lang="en-US" sz="2000" i="1">
                        <a:effectLst/>
                      </a:rPr>
                      <m:t>𝑃𝑅𝐸𝐶𝐼𝑆𝐼𝑂𝑁</m:t>
                    </m:r>
                    <m:r>
                      <a:rPr lang="en-US" sz="2000" i="1">
                        <a:effectLst/>
                      </a:rPr>
                      <m:t>=</m:t>
                    </m:r>
                    <m:r>
                      <a:rPr lang="en-US" sz="2000" i="1">
                        <a:effectLst/>
                      </a:rPr>
                      <m:t>𝑇𝑃</m:t>
                    </m:r>
                    <m:r>
                      <a:rPr lang="en-US" sz="2000" i="1">
                        <a:effectLst/>
                      </a:rPr>
                      <m:t>/(</m:t>
                    </m:r>
                    <m:r>
                      <a:rPr lang="en-US" sz="2000" i="1">
                        <a:effectLst/>
                      </a:rPr>
                      <m:t>𝑇𝑃</m:t>
                    </m:r>
                    <m:r>
                      <a:rPr lang="en-US" sz="2000" i="1">
                        <a:effectLst/>
                      </a:rPr>
                      <m:t>+</m:t>
                    </m:r>
                    <m:r>
                      <a:rPr lang="en-US" sz="2000" i="1">
                        <a:effectLst/>
                      </a:rPr>
                      <m:t>𝐹𝑃</m:t>
                    </m:r>
                    <m:r>
                      <a:rPr lang="en-US" sz="2000" i="1">
                        <a:effectLst/>
                      </a:rPr>
                      <m:t>)</m:t>
                    </m:r>
                  </m:oMath>
                </a14:m>
                <a:endParaRPr lang="en-IN" sz="2000" dirty="0">
                  <a:effectLst/>
                  <a:latin typeface="Aparajita" pitchFamily="34" charset="0"/>
                  <a:cs typeface="Aparajita" pitchFamily="34" charset="0"/>
                </a:endParaRPr>
              </a:p>
              <a:p>
                <a:pPr marL="18288" indent="0">
                  <a:buNone/>
                </a:pPr>
                <a:r>
                  <a:rPr lang="en-US" sz="2000" dirty="0">
                    <a:effectLst/>
                    <a:latin typeface="Aparajita" pitchFamily="34" charset="0"/>
                    <a:cs typeface="Aparajita" pitchFamily="34" charset="0"/>
                  </a:rPr>
                  <a:t> </a:t>
                </a:r>
                <a:endParaRPr lang="en-IN" sz="2000" dirty="0">
                  <a:effectLst/>
                  <a:latin typeface="Aparajita" pitchFamily="34" charset="0"/>
                  <a:cs typeface="Aparajita" pitchFamily="34" charset="0"/>
                </a:endParaRPr>
              </a:p>
              <a:p>
                <a14:m>
                  <m:oMath xmlns:m="http://schemas.openxmlformats.org/officeDocument/2006/math">
                    <m:r>
                      <a:rPr lang="en-US" sz="2000" i="1">
                        <a:effectLst/>
                      </a:rPr>
                      <m:t>𝐴𝐶𝐶𝑈𝑅𝐴𝐶𝑌</m:t>
                    </m:r>
                    <m:r>
                      <a:rPr lang="en-US" sz="2000" i="1">
                        <a:effectLst/>
                      </a:rPr>
                      <m:t>=(</m:t>
                    </m:r>
                    <m:r>
                      <a:rPr lang="en-US" sz="2000" i="1">
                        <a:effectLst/>
                      </a:rPr>
                      <m:t>𝑇𝑃</m:t>
                    </m:r>
                    <m:r>
                      <a:rPr lang="en-US" sz="2000" i="1">
                        <a:effectLst/>
                      </a:rPr>
                      <m:t>+</m:t>
                    </m:r>
                    <m:r>
                      <a:rPr lang="en-US" sz="2000" i="1">
                        <a:effectLst/>
                      </a:rPr>
                      <m:t>𝑇𝑁</m:t>
                    </m:r>
                    <m:r>
                      <a:rPr lang="en-US" sz="2000" i="1">
                        <a:effectLst/>
                      </a:rPr>
                      <m:t>)/(</m:t>
                    </m:r>
                    <m:r>
                      <a:rPr lang="en-US" sz="2000" i="1">
                        <a:effectLst/>
                      </a:rPr>
                      <m:t>𝑇𝑃</m:t>
                    </m:r>
                    <m:r>
                      <a:rPr lang="en-US" sz="2000" i="1">
                        <a:effectLst/>
                      </a:rPr>
                      <m:t>+</m:t>
                    </m:r>
                    <m:r>
                      <a:rPr lang="en-US" sz="2000" i="1">
                        <a:effectLst/>
                      </a:rPr>
                      <m:t>𝐹𝑃</m:t>
                    </m:r>
                    <m:r>
                      <a:rPr lang="en-US" sz="2000" i="1">
                        <a:effectLst/>
                      </a:rPr>
                      <m:t>+</m:t>
                    </m:r>
                    <m:r>
                      <a:rPr lang="en-US" sz="2000" i="1">
                        <a:effectLst/>
                      </a:rPr>
                      <m:t>𝐹𝑁</m:t>
                    </m:r>
                    <m:r>
                      <a:rPr lang="en-US" sz="2000" i="1">
                        <a:effectLst/>
                      </a:rPr>
                      <m:t>+</m:t>
                    </m:r>
                    <m:r>
                      <a:rPr lang="en-US" sz="2000" i="1">
                        <a:effectLst/>
                      </a:rPr>
                      <m:t>𝑇𝑁</m:t>
                    </m:r>
                  </m:oMath>
                </a14:m>
                <a:endParaRPr lang="en-IN" sz="2000" dirty="0">
                  <a:effectLst/>
                  <a:latin typeface="Aparajita" pitchFamily="34" charset="0"/>
                  <a:cs typeface="Aparajita" pitchFamily="34" charset="0"/>
                </a:endParaRPr>
              </a:p>
              <a:p>
                <a:pPr marL="18288" indent="0">
                  <a:buNone/>
                </a:pPr>
                <a:r>
                  <a:rPr lang="en-US" sz="2000" dirty="0">
                    <a:effectLst/>
                    <a:latin typeface="Aparajita" pitchFamily="34" charset="0"/>
                    <a:cs typeface="Aparajita" pitchFamily="34" charset="0"/>
                  </a:rPr>
                  <a:t> </a:t>
                </a:r>
                <a:endParaRPr lang="en-IN" sz="2000" dirty="0">
                  <a:effectLst/>
                  <a:latin typeface="Aparajita" pitchFamily="34" charset="0"/>
                  <a:cs typeface="Aparajita" pitchFamily="34" charset="0"/>
                </a:endParaRPr>
              </a:p>
              <a:p>
                <a14:m>
                  <m:oMath xmlns:m="http://schemas.openxmlformats.org/officeDocument/2006/math">
                    <m:r>
                      <a:rPr lang="en-US" sz="2000" i="1">
                        <a:effectLst/>
                      </a:rPr>
                      <m:t>𝑅𝐸𝐶𝐴𝐿𝐿</m:t>
                    </m:r>
                    <m:r>
                      <a:rPr lang="en-US" sz="2000" i="1">
                        <a:effectLst/>
                      </a:rPr>
                      <m:t>=</m:t>
                    </m:r>
                    <m:r>
                      <a:rPr lang="en-US" sz="2000" i="1">
                        <a:effectLst/>
                      </a:rPr>
                      <m:t>𝑇𝑃</m:t>
                    </m:r>
                    <m:r>
                      <a:rPr lang="en-US" sz="2000" i="1">
                        <a:effectLst/>
                      </a:rPr>
                      <m:t>/(</m:t>
                    </m:r>
                    <m:r>
                      <a:rPr lang="en-US" sz="2000" i="1">
                        <a:effectLst/>
                      </a:rPr>
                      <m:t>𝑇𝑃</m:t>
                    </m:r>
                    <m:r>
                      <a:rPr lang="en-US" sz="2000" i="1">
                        <a:effectLst/>
                      </a:rPr>
                      <m:t>+</m:t>
                    </m:r>
                    <m:r>
                      <a:rPr lang="en-US" sz="2000" i="1">
                        <a:effectLst/>
                      </a:rPr>
                      <m:t>𝐹𝑁</m:t>
                    </m:r>
                    <m:r>
                      <a:rPr lang="en-US" sz="2000" i="1">
                        <a:effectLst/>
                      </a:rPr>
                      <m:t>)</m:t>
                    </m:r>
                  </m:oMath>
                </a14:m>
                <a:endParaRPr lang="en-IN" sz="2000" dirty="0">
                  <a:effectLst/>
                  <a:latin typeface="Aparajita" pitchFamily="34" charset="0"/>
                  <a:cs typeface="Aparajita" pitchFamily="34" charset="0"/>
                </a:endParaRPr>
              </a:p>
              <a:p>
                <a:endParaRPr lang="en-IN" sz="2000" dirty="0" smtClean="0">
                  <a:latin typeface="Aparajita" pitchFamily="34" charset="0"/>
                  <a:cs typeface="Aparajita" pitchFamily="34" charset="0"/>
                </a:endParaRPr>
              </a:p>
              <a:p>
                <a:r>
                  <a:rPr lang="en-IN" sz="2000" dirty="0" smtClean="0">
                    <a:latin typeface="Aparajita" pitchFamily="34" charset="0"/>
                    <a:cs typeface="Aparajita" pitchFamily="34" charset="0"/>
                  </a:rPr>
                  <a:t>After Leaky </a:t>
                </a:r>
                <a:r>
                  <a:rPr lang="en-IN" sz="2000" dirty="0" err="1" smtClean="0">
                    <a:latin typeface="Aparajita" pitchFamily="34" charset="0"/>
                    <a:cs typeface="Aparajita" pitchFamily="34" charset="0"/>
                  </a:rPr>
                  <a:t>ReLU</a:t>
                </a:r>
                <a:r>
                  <a:rPr lang="en-IN" sz="2000" dirty="0" smtClean="0">
                    <a:latin typeface="Aparajita" pitchFamily="34" charset="0"/>
                    <a:cs typeface="Aparajita" pitchFamily="34" charset="0"/>
                  </a:rPr>
                  <a:t> activation a graph is plotted with the </a:t>
                </a:r>
                <a:r>
                  <a:rPr lang="en-IN" sz="2000" dirty="0" err="1" smtClean="0">
                    <a:latin typeface="Aparajita" pitchFamily="34" charset="0"/>
                    <a:cs typeface="Aparajita" pitchFamily="34" charset="0"/>
                  </a:rPr>
                  <a:t>comparision</a:t>
                </a:r>
                <a:r>
                  <a:rPr lang="en-IN" sz="2000" dirty="0" smtClean="0">
                    <a:latin typeface="Aparajita" pitchFamily="34" charset="0"/>
                    <a:cs typeface="Aparajita" pitchFamily="34" charset="0"/>
                  </a:rPr>
                  <a:t> of KNN as well as DNN. The </a:t>
                </a:r>
                <a:r>
                  <a:rPr lang="en-IN" sz="2000" dirty="0" err="1" smtClean="0">
                    <a:latin typeface="Aparajita" pitchFamily="34" charset="0"/>
                    <a:cs typeface="Aparajita" pitchFamily="34" charset="0"/>
                  </a:rPr>
                  <a:t>comparision</a:t>
                </a:r>
                <a:r>
                  <a:rPr lang="en-IN" sz="2000" dirty="0" smtClean="0">
                    <a:latin typeface="Aparajita" pitchFamily="34" charset="0"/>
                    <a:cs typeface="Aparajita" pitchFamily="34" charset="0"/>
                  </a:rPr>
                  <a:t> will be high for DNN. Accuracy, Precision, Recall are also calculated for the prediction of </a:t>
                </a:r>
              </a:p>
              <a:p>
                <a:pPr marL="18288" indent="0">
                  <a:buNone/>
                </a:pPr>
                <a:r>
                  <a:rPr lang="en-IN" sz="2000" dirty="0">
                    <a:latin typeface="Aparajita" pitchFamily="34" charset="0"/>
                    <a:cs typeface="Aparajita" pitchFamily="34" charset="0"/>
                  </a:rPr>
                  <a:t> </a:t>
                </a:r>
                <a:r>
                  <a:rPr lang="en-IN" sz="2000" dirty="0" smtClean="0">
                    <a:latin typeface="Aparajita" pitchFamily="34" charset="0"/>
                    <a:cs typeface="Aparajita" pitchFamily="34" charset="0"/>
                  </a:rPr>
                  <a:t>   flood. According to the values obtained an alert can be developed</a:t>
                </a:r>
                <a:endParaRPr lang="en-IN" sz="2000" dirty="0">
                  <a:latin typeface="Aparajita" pitchFamily="34" charset="0"/>
                  <a:cs typeface="Aparajita" pitchFamily="34" charset="0"/>
                </a:endParaRPr>
              </a:p>
              <a:p>
                <a:pPr marL="18288" indent="0">
                  <a:buNone/>
                </a:pPr>
                <a:r>
                  <a:rPr lang="en-IN" sz="2000" dirty="0" smtClean="0">
                    <a:latin typeface="Aparajita" pitchFamily="34" charset="0"/>
                    <a:cs typeface="Aparajita" pitchFamily="34" charset="0"/>
                  </a:rPr>
                  <a:t>    using online portal system as “danger” through </a:t>
                </a:r>
                <a:r>
                  <a:rPr lang="en-IN" sz="2000" dirty="0" err="1" smtClean="0">
                    <a:latin typeface="Aparajita" pitchFamily="34" charset="0"/>
                    <a:cs typeface="Aparajita" pitchFamily="34" charset="0"/>
                  </a:rPr>
                  <a:t>meterological</a:t>
                </a:r>
                <a:r>
                  <a:rPr lang="en-IN" sz="2000" dirty="0" smtClean="0">
                    <a:latin typeface="Aparajita" pitchFamily="34" charset="0"/>
                    <a:cs typeface="Aparajita" pitchFamily="34" charset="0"/>
                  </a:rPr>
                  <a:t> </a:t>
                </a:r>
                <a:endParaRPr lang="en-IN" sz="2000" dirty="0">
                  <a:latin typeface="Aparajita" pitchFamily="34" charset="0"/>
                  <a:cs typeface="Aparajita" pitchFamily="34" charset="0"/>
                </a:endParaRPr>
              </a:p>
              <a:p>
                <a:pPr marL="18288" indent="0">
                  <a:buNone/>
                </a:pPr>
                <a:r>
                  <a:rPr lang="en-IN" sz="2000" dirty="0" smtClean="0">
                    <a:latin typeface="Aparajita" pitchFamily="34" charset="0"/>
                    <a:cs typeface="Aparajita" pitchFamily="34" charset="0"/>
                  </a:rPr>
                  <a:t>     </a:t>
                </a:r>
                <a:r>
                  <a:rPr lang="en-IN" sz="2000" dirty="0" err="1" smtClean="0">
                    <a:latin typeface="Aparajita" pitchFamily="34" charset="0"/>
                    <a:cs typeface="Aparajita" pitchFamily="34" charset="0"/>
                  </a:rPr>
                  <a:t>depatrments</a:t>
                </a:r>
                <a:r>
                  <a:rPr lang="en-IN" sz="2000" dirty="0" smtClean="0">
                    <a:latin typeface="Aparajita" pitchFamily="34" charset="0"/>
                    <a:cs typeface="Aparajita" pitchFamily="34" charset="0"/>
                  </a:rPr>
                  <a:t>.</a:t>
                </a:r>
              </a:p>
              <a:p>
                <a:r>
                  <a:rPr lang="en-IN" sz="2000" dirty="0" smtClean="0">
                    <a:latin typeface="Aparajita" pitchFamily="34" charset="0"/>
                    <a:cs typeface="Aparajita" pitchFamily="34" charset="0"/>
                  </a:rPr>
                  <a:t>This is also done through confusion matrix as</a:t>
                </a:r>
              </a:p>
              <a:p>
                <a:pPr marL="18288" indent="0">
                  <a:buNone/>
                </a:pPr>
                <a:endParaRPr lang="en-IN" dirty="0"/>
              </a:p>
              <a:p>
                <a:endParaRPr lang="en-IN" dirty="0" smtClean="0"/>
              </a:p>
              <a:p>
                <a:endParaRPr lang="en-IN" dirty="0"/>
              </a:p>
              <a:p>
                <a:endParaRPr lang="en-IN"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251520" y="116633"/>
                <a:ext cx="8712968" cy="6264696"/>
              </a:xfrm>
              <a:blipFill rotWithShape="1">
                <a:blip r:embed="rId2"/>
                <a:stretch>
                  <a:fillRect l="-629" r="-1049" b="-1751"/>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543377946"/>
              </p:ext>
            </p:extLst>
          </p:nvPr>
        </p:nvGraphicFramePr>
        <p:xfrm>
          <a:off x="2195736" y="5013176"/>
          <a:ext cx="3888432" cy="1440160"/>
        </p:xfrm>
        <a:graphic>
          <a:graphicData uri="http://schemas.openxmlformats.org/drawingml/2006/table">
            <a:tbl>
              <a:tblPr firstRow="1" firstCol="1" bandRow="1">
                <a:tableStyleId>{5C22544A-7EE6-4342-B048-85BDC9FD1C3A}</a:tableStyleId>
              </a:tblPr>
              <a:tblGrid>
                <a:gridCol w="1224136"/>
                <a:gridCol w="1270014"/>
                <a:gridCol w="541152"/>
                <a:gridCol w="853130"/>
              </a:tblGrid>
              <a:tr h="285180">
                <a:tc>
                  <a:txBody>
                    <a:bodyPr/>
                    <a:lstStyle/>
                    <a:p>
                      <a:pPr marL="0" marR="0" algn="l">
                        <a:spcBef>
                          <a:spcPts val="0"/>
                        </a:spcBef>
                        <a:spcAft>
                          <a:spcPts val="0"/>
                        </a:spcAft>
                      </a:pPr>
                      <a:r>
                        <a:rPr lang="en-US" sz="1000">
                          <a:effectLst/>
                        </a:rPr>
                        <a:t>Y = 0</a:t>
                      </a:r>
                      <a:endParaRPr lang="en-IN" sz="1100">
                        <a:effectLst/>
                        <a:latin typeface="Cambria"/>
                        <a:ea typeface="Cambria"/>
                        <a:cs typeface="Cambria"/>
                      </a:endParaRPr>
                    </a:p>
                  </a:txBody>
                  <a:tcPr marL="68580" marR="68580" marT="0" marB="0"/>
                </a:tc>
                <a:tc>
                  <a:txBody>
                    <a:bodyPr/>
                    <a:lstStyle/>
                    <a:p>
                      <a:pPr marL="0" marR="0" algn="l">
                        <a:spcBef>
                          <a:spcPts val="0"/>
                        </a:spcBef>
                        <a:spcAft>
                          <a:spcPts val="0"/>
                        </a:spcAft>
                      </a:pPr>
                      <a:r>
                        <a:rPr lang="en-US" sz="1000">
                          <a:effectLst/>
                        </a:rPr>
                        <a:t>Y = 1</a:t>
                      </a:r>
                      <a:endParaRPr lang="en-IN" sz="1100">
                        <a:effectLst/>
                        <a:latin typeface="Cambria"/>
                        <a:ea typeface="Cambria"/>
                        <a:cs typeface="Cambria"/>
                      </a:endParaRPr>
                    </a:p>
                  </a:txBody>
                  <a:tcPr marL="68580" marR="68580" marT="0" marB="0"/>
                </a:tc>
                <a:tc gridSpan="2">
                  <a:txBody>
                    <a:bodyPr/>
                    <a:lstStyle/>
                    <a:p>
                      <a:pPr marL="0" marR="0" algn="l">
                        <a:spcBef>
                          <a:spcPts val="0"/>
                        </a:spcBef>
                        <a:spcAft>
                          <a:spcPts val="0"/>
                        </a:spcAft>
                      </a:pPr>
                      <a:r>
                        <a:rPr lang="en-IN" sz="1100">
                          <a:effectLst/>
                        </a:rPr>
                        <a:t> </a:t>
                      </a:r>
                      <a:endParaRPr lang="en-IN" sz="1100">
                        <a:effectLst/>
                        <a:latin typeface="Cambria"/>
                        <a:ea typeface="Cambria"/>
                        <a:cs typeface="Cambria"/>
                      </a:endParaRPr>
                    </a:p>
                  </a:txBody>
                  <a:tcPr marL="0" marR="0" marT="0" marB="0" anchor="ctr"/>
                </a:tc>
                <a:tc hMerge="1">
                  <a:txBody>
                    <a:bodyPr/>
                    <a:lstStyle/>
                    <a:p>
                      <a:endParaRPr lang="en-IN"/>
                    </a:p>
                  </a:txBody>
                  <a:tcPr/>
                </a:tc>
              </a:tr>
              <a:tr h="577490">
                <a:tc>
                  <a:txBody>
                    <a:bodyPr/>
                    <a:lstStyle/>
                    <a:p>
                      <a:pPr marL="0" marR="0" algn="l">
                        <a:spcBef>
                          <a:spcPts val="0"/>
                        </a:spcBef>
                        <a:spcAft>
                          <a:spcPts val="0"/>
                        </a:spcAft>
                      </a:pPr>
                      <a:r>
                        <a:rPr lang="en-US" sz="1000">
                          <a:effectLst/>
                        </a:rPr>
                        <a:t>TRUE NEGATIVE</a:t>
                      </a:r>
                      <a:endParaRPr lang="en-IN" sz="1100">
                        <a:effectLst/>
                        <a:latin typeface="Cambria"/>
                        <a:ea typeface="Cambria"/>
                        <a:cs typeface="Cambria"/>
                      </a:endParaRPr>
                    </a:p>
                  </a:txBody>
                  <a:tcPr marL="68580" marR="68580" marT="0" marB="0"/>
                </a:tc>
                <a:tc>
                  <a:txBody>
                    <a:bodyPr/>
                    <a:lstStyle/>
                    <a:p>
                      <a:pPr marL="0" marR="0" algn="l">
                        <a:spcBef>
                          <a:spcPts val="0"/>
                        </a:spcBef>
                        <a:spcAft>
                          <a:spcPts val="0"/>
                        </a:spcAft>
                      </a:pPr>
                      <a:r>
                        <a:rPr lang="en-US" sz="1000">
                          <a:effectLst/>
                        </a:rPr>
                        <a:t>FALSE POSITIVE</a:t>
                      </a:r>
                      <a:endParaRPr lang="en-IN" sz="1100">
                        <a:effectLst/>
                        <a:latin typeface="Cambria"/>
                        <a:ea typeface="Cambria"/>
                        <a:cs typeface="Cambria"/>
                      </a:endParaRPr>
                    </a:p>
                  </a:txBody>
                  <a:tcPr marL="68580" marR="68580" marT="0" marB="0"/>
                </a:tc>
                <a:tc>
                  <a:txBody>
                    <a:bodyPr/>
                    <a:lstStyle/>
                    <a:p>
                      <a:pPr marL="0" marR="0" algn="l">
                        <a:lnSpc>
                          <a:spcPct val="115000"/>
                        </a:lnSpc>
                        <a:spcBef>
                          <a:spcPts val="0"/>
                        </a:spcBef>
                        <a:spcAft>
                          <a:spcPts val="1000"/>
                        </a:spcAft>
                      </a:pPr>
                      <a:r>
                        <a:rPr lang="en-US" sz="1000">
                          <a:effectLst/>
                        </a:rPr>
                        <a:t>X = 0</a:t>
                      </a:r>
                      <a:endParaRPr lang="en-IN" sz="1100">
                        <a:effectLst/>
                        <a:latin typeface="Cambria"/>
                        <a:ea typeface="Cambria"/>
                        <a:cs typeface="Cambria"/>
                      </a:endParaRPr>
                    </a:p>
                  </a:txBody>
                  <a:tcPr marL="68580" marR="68580" marT="0" marB="0"/>
                </a:tc>
                <a:tc rowSpan="2">
                  <a:txBody>
                    <a:bodyPr/>
                    <a:lstStyle/>
                    <a:p>
                      <a:pPr marL="0" marR="0" algn="l">
                        <a:lnSpc>
                          <a:spcPct val="115000"/>
                        </a:lnSpc>
                        <a:spcBef>
                          <a:spcPts val="0"/>
                        </a:spcBef>
                        <a:spcAft>
                          <a:spcPts val="1000"/>
                        </a:spcAft>
                      </a:pPr>
                      <a:r>
                        <a:rPr lang="en-US" sz="1000">
                          <a:effectLst/>
                        </a:rPr>
                        <a:t>TRUE </a:t>
                      </a:r>
                      <a:endParaRPr lang="en-IN" sz="1100">
                        <a:effectLst/>
                      </a:endParaRPr>
                    </a:p>
                    <a:p>
                      <a:pPr marL="0" marR="0" algn="l">
                        <a:lnSpc>
                          <a:spcPct val="115000"/>
                        </a:lnSpc>
                        <a:spcBef>
                          <a:spcPts val="0"/>
                        </a:spcBef>
                        <a:spcAft>
                          <a:spcPts val="1000"/>
                        </a:spcAft>
                      </a:pPr>
                      <a:r>
                        <a:rPr lang="en-US" sz="1000">
                          <a:effectLst/>
                        </a:rPr>
                        <a:t>LABEL</a:t>
                      </a:r>
                      <a:endParaRPr lang="en-IN" sz="1100">
                        <a:effectLst/>
                        <a:latin typeface="Cambria"/>
                        <a:ea typeface="Cambria"/>
                        <a:cs typeface="Cambria"/>
                      </a:endParaRPr>
                    </a:p>
                  </a:txBody>
                  <a:tcPr marL="68580" marR="68580" marT="0" marB="0"/>
                </a:tc>
              </a:tr>
              <a:tr h="577490">
                <a:tc>
                  <a:txBody>
                    <a:bodyPr/>
                    <a:lstStyle/>
                    <a:p>
                      <a:pPr marL="0" marR="0" algn="l">
                        <a:spcBef>
                          <a:spcPts val="0"/>
                        </a:spcBef>
                        <a:spcAft>
                          <a:spcPts val="0"/>
                        </a:spcAft>
                      </a:pPr>
                      <a:r>
                        <a:rPr lang="en-US" sz="1000">
                          <a:effectLst/>
                        </a:rPr>
                        <a:t>FALSE NEGATVE</a:t>
                      </a:r>
                      <a:endParaRPr lang="en-IN" sz="1100">
                        <a:effectLst/>
                        <a:latin typeface="Cambria"/>
                        <a:ea typeface="Cambria"/>
                        <a:cs typeface="Cambria"/>
                      </a:endParaRPr>
                    </a:p>
                  </a:txBody>
                  <a:tcPr marL="68580" marR="68580" marT="0" marB="0"/>
                </a:tc>
                <a:tc>
                  <a:txBody>
                    <a:bodyPr/>
                    <a:lstStyle/>
                    <a:p>
                      <a:pPr marL="0" marR="0" algn="l">
                        <a:spcBef>
                          <a:spcPts val="0"/>
                        </a:spcBef>
                        <a:spcAft>
                          <a:spcPts val="0"/>
                        </a:spcAft>
                      </a:pPr>
                      <a:r>
                        <a:rPr lang="en-US" sz="1000">
                          <a:effectLst/>
                        </a:rPr>
                        <a:t>TRUE POSITIVE</a:t>
                      </a:r>
                      <a:endParaRPr lang="en-IN" sz="1100">
                        <a:effectLst/>
                        <a:latin typeface="Cambria"/>
                        <a:ea typeface="Cambria"/>
                        <a:cs typeface="Cambria"/>
                      </a:endParaRPr>
                    </a:p>
                  </a:txBody>
                  <a:tcPr marL="68580" marR="68580" marT="0" marB="0"/>
                </a:tc>
                <a:tc>
                  <a:txBody>
                    <a:bodyPr/>
                    <a:lstStyle/>
                    <a:p>
                      <a:pPr marL="0" marR="0" algn="l">
                        <a:lnSpc>
                          <a:spcPct val="115000"/>
                        </a:lnSpc>
                        <a:spcBef>
                          <a:spcPts val="0"/>
                        </a:spcBef>
                        <a:spcAft>
                          <a:spcPts val="1000"/>
                        </a:spcAft>
                      </a:pPr>
                      <a:r>
                        <a:rPr lang="en-US" sz="1000" dirty="0">
                          <a:effectLst/>
                        </a:rPr>
                        <a:t>X = 1</a:t>
                      </a:r>
                      <a:endParaRPr lang="en-IN" sz="1100" dirty="0">
                        <a:effectLst/>
                        <a:latin typeface="Cambria"/>
                        <a:ea typeface="Cambria"/>
                        <a:cs typeface="Cambria"/>
                      </a:endParaRPr>
                    </a:p>
                  </a:txBody>
                  <a:tcPr marL="68580" marR="68580" marT="0" marB="0"/>
                </a:tc>
                <a:tc vMerge="1">
                  <a:txBody>
                    <a:bodyPr/>
                    <a:lstStyle/>
                    <a:p>
                      <a:endParaRPr lang="en-IN"/>
                    </a:p>
                  </a:txBody>
                  <a:tcPr/>
                </a:tc>
              </a:tr>
            </a:tbl>
          </a:graphicData>
        </a:graphic>
      </p:graphicFrame>
    </p:spTree>
    <p:extLst>
      <p:ext uri="{BB962C8B-B14F-4D97-AF65-F5344CB8AC3E}">
        <p14:creationId xmlns:p14="http://schemas.microsoft.com/office/powerpoint/2010/main" val="11453503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Windows 8.1\Desktop\SEMINAR\bbb.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990260"/>
            <a:ext cx="3168352" cy="4877481"/>
          </a:xfrm>
          <a:prstGeom prst="rect">
            <a:avLst/>
          </a:prstGeom>
          <a:noFill/>
          <a:ln>
            <a:noFill/>
          </a:ln>
        </p:spPr>
      </p:pic>
      <p:pic>
        <p:nvPicPr>
          <p:cNvPr id="5" name="Picture 4"/>
          <p:cNvPicPr/>
          <p:nvPr/>
        </p:nvPicPr>
        <p:blipFill>
          <a:blip r:embed="rId3"/>
          <a:stretch>
            <a:fillRect/>
          </a:stretch>
        </p:blipFill>
        <p:spPr>
          <a:xfrm>
            <a:off x="4788024" y="2276872"/>
            <a:ext cx="3414767" cy="2520280"/>
          </a:xfrm>
          <a:prstGeom prst="rect">
            <a:avLst/>
          </a:prstGeom>
        </p:spPr>
      </p:pic>
    </p:spTree>
    <p:extLst>
      <p:ext uri="{BB962C8B-B14F-4D97-AF65-F5344CB8AC3E}">
        <p14:creationId xmlns:p14="http://schemas.microsoft.com/office/powerpoint/2010/main" val="105884015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685801"/>
            <a:ext cx="8640960" cy="5911551"/>
          </a:xfrm>
        </p:spPr>
        <p:txBody>
          <a:bodyPr/>
          <a:lstStyle/>
          <a:p>
            <a:pPr marL="475488" indent="-457200">
              <a:buAutoNum type="arabicPeriod"/>
            </a:pPr>
            <a:r>
              <a:rPr lang="en-IN" dirty="0" smtClean="0">
                <a:latin typeface="Aparajita" pitchFamily="34" charset="0"/>
                <a:cs typeface="Aparajita" pitchFamily="34" charset="0"/>
              </a:rPr>
              <a:t>Floods can be predicted using Ann - deep learning techniques so that people who resides near ocean or rivers can be protected as an early head. </a:t>
            </a:r>
          </a:p>
          <a:p>
            <a:pPr marL="475488" indent="-457200">
              <a:buAutoNum type="arabicPeriod"/>
            </a:pPr>
            <a:r>
              <a:rPr lang="en-IN" dirty="0" smtClean="0">
                <a:latin typeface="Aparajita" pitchFamily="34" charset="0"/>
                <a:cs typeface="Aparajita" pitchFamily="34" charset="0"/>
              </a:rPr>
              <a:t>Environment can be saved.</a:t>
            </a:r>
          </a:p>
          <a:p>
            <a:pPr marL="475488" indent="-457200">
              <a:buAutoNum type="arabicPeriod"/>
            </a:pPr>
            <a:r>
              <a:rPr lang="en-IN" dirty="0" smtClean="0">
                <a:latin typeface="Aparajita" pitchFamily="34" charset="0"/>
                <a:cs typeface="Aparajita" pitchFamily="34" charset="0"/>
              </a:rPr>
              <a:t>Economy can be improved.</a:t>
            </a:r>
          </a:p>
          <a:p>
            <a:pPr marL="18288" indent="0">
              <a:buNone/>
            </a:pPr>
            <a:r>
              <a:rPr lang="en-IN" dirty="0" smtClean="0">
                <a:latin typeface="Aparajita" pitchFamily="34" charset="0"/>
                <a:cs typeface="Aparajita" pitchFamily="34" charset="0"/>
              </a:rPr>
              <a:t>Future work can be:</a:t>
            </a:r>
          </a:p>
          <a:p>
            <a:pPr marL="18288" indent="0">
              <a:buNone/>
            </a:pPr>
            <a:r>
              <a:rPr lang="en-IN" dirty="0">
                <a:effectLst/>
                <a:latin typeface="Aparajita" pitchFamily="34" charset="0"/>
                <a:cs typeface="Aparajita" pitchFamily="34" charset="0"/>
              </a:rPr>
              <a:t>With the advancement of neural networks for prediction, further work can be implemented by considering a most recent dataset which could achieve higher accuracy. Second, other topographical factors including flood water level can be considered in order to predict floods more precisely for different cities/states in India. Last, by including standard machine learning paradigms, the results obtained open the field for further research and development of new methods.</a:t>
            </a:r>
            <a:endParaRPr lang="en-IN" dirty="0">
              <a:latin typeface="Aparajita" pitchFamily="34" charset="0"/>
              <a:cs typeface="Aparajita" pitchFamily="34" charset="0"/>
            </a:endParaRPr>
          </a:p>
        </p:txBody>
      </p:sp>
      <p:sp>
        <p:nvSpPr>
          <p:cNvPr id="3" name="Title 2"/>
          <p:cNvSpPr>
            <a:spLocks noGrp="1"/>
          </p:cNvSpPr>
          <p:nvPr>
            <p:ph type="title"/>
          </p:nvPr>
        </p:nvSpPr>
        <p:spPr>
          <a:xfrm>
            <a:off x="539552" y="188640"/>
            <a:ext cx="7543800" cy="504056"/>
          </a:xfrm>
        </p:spPr>
        <p:txBody>
          <a:bodyPr/>
          <a:lstStyle/>
          <a:p>
            <a:r>
              <a:rPr lang="en-IN" sz="3200" dirty="0" smtClean="0"/>
              <a:t>Applications and future work:</a:t>
            </a:r>
            <a:endParaRPr lang="en-IN" sz="3200" dirty="0"/>
          </a:p>
        </p:txBody>
      </p:sp>
    </p:spTree>
    <p:extLst>
      <p:ext uri="{BB962C8B-B14F-4D97-AF65-F5344CB8AC3E}">
        <p14:creationId xmlns:p14="http://schemas.microsoft.com/office/powerpoint/2010/main" val="60241284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85801"/>
            <a:ext cx="8856984" cy="5911551"/>
          </a:xfrm>
        </p:spPr>
        <p:txBody>
          <a:bodyPr/>
          <a:lstStyle/>
          <a:p>
            <a:r>
              <a:rPr lang="en-IN" dirty="0">
                <a:effectLst/>
                <a:latin typeface="Aparajita" pitchFamily="34" charset="0"/>
                <a:cs typeface="Aparajita" pitchFamily="34" charset="0"/>
              </a:rPr>
              <a:t>Therefore a system pertaining towards deep neural network is developed where flood occurrence with highest accuracy predicted by using temperature and </a:t>
            </a:r>
          </a:p>
          <a:p>
            <a:r>
              <a:rPr lang="en-IN" dirty="0">
                <a:effectLst/>
                <a:latin typeface="Aparajita" pitchFamily="34" charset="0"/>
                <a:cs typeface="Aparajita" pitchFamily="34" charset="0"/>
              </a:rPr>
              <a:t>rainfall intensity. Network is developed where flood occurrence with highest accuracy predicted by using temperature and rainfall intensity. Based on this flood prediction, an alert of DANGER is created on the respective areas through online flood portal system which can save many lives. According to the datasets collected on each days noting of values of parameters, which is fed into KNN and DNN, therefore </a:t>
            </a:r>
            <a:r>
              <a:rPr lang="en-IN" dirty="0" smtClean="0">
                <a:effectLst/>
                <a:latin typeface="Aparajita" pitchFamily="34" charset="0"/>
                <a:cs typeface="Aparajita" pitchFamily="34" charset="0"/>
              </a:rPr>
              <a:t>result.</a:t>
            </a:r>
          </a:p>
          <a:p>
            <a:r>
              <a:rPr lang="en-IN" dirty="0">
                <a:effectLst/>
                <a:latin typeface="Aparajita" pitchFamily="34" charset="0"/>
                <a:cs typeface="Aparajita" pitchFamily="34" charset="0"/>
              </a:rPr>
              <a:t>indicates that DNN can be efficiently used for forecasting flood with its percentage calculation. The most recent dataset can be collected from recent Kerala flood occurrence in order to achieve best result and verification of this system.</a:t>
            </a:r>
            <a:endParaRPr lang="en-IN" dirty="0">
              <a:latin typeface="Aparajita" pitchFamily="34" charset="0"/>
              <a:cs typeface="Aparajita" pitchFamily="34" charset="0"/>
            </a:endParaRPr>
          </a:p>
        </p:txBody>
      </p:sp>
      <p:sp>
        <p:nvSpPr>
          <p:cNvPr id="3" name="Title 2"/>
          <p:cNvSpPr>
            <a:spLocks noGrp="1"/>
          </p:cNvSpPr>
          <p:nvPr>
            <p:ph type="title"/>
          </p:nvPr>
        </p:nvSpPr>
        <p:spPr>
          <a:xfrm>
            <a:off x="179512" y="548680"/>
            <a:ext cx="7543800" cy="914400"/>
          </a:xfrm>
        </p:spPr>
        <p:txBody>
          <a:bodyPr/>
          <a:lstStyle/>
          <a:p>
            <a:r>
              <a:rPr lang="en-IN" dirty="0" smtClean="0"/>
              <a:t/>
            </a:r>
            <a:br>
              <a:rPr lang="en-IN" dirty="0" smtClean="0"/>
            </a:br>
            <a:r>
              <a:rPr lang="en-IN" dirty="0"/>
              <a:t>Conclusion:</a:t>
            </a:r>
          </a:p>
        </p:txBody>
      </p:sp>
    </p:spTree>
    <p:extLst>
      <p:ext uri="{BB962C8B-B14F-4D97-AF65-F5344CB8AC3E}">
        <p14:creationId xmlns:p14="http://schemas.microsoft.com/office/powerpoint/2010/main" val="366801020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60649"/>
            <a:ext cx="8712968" cy="6408712"/>
          </a:xfrm>
        </p:spPr>
        <p:txBody>
          <a:bodyPr/>
          <a:lstStyle/>
          <a:p>
            <a:pPr marL="18288" indent="0">
              <a:buNone/>
            </a:pPr>
            <a:r>
              <a:rPr lang="en-IN" sz="2000" dirty="0" smtClean="0">
                <a:latin typeface="Arial Narrow" pitchFamily="34" charset="0"/>
              </a:rPr>
              <a:t>		              PAPER </a:t>
            </a:r>
            <a:r>
              <a:rPr lang="en-IN" sz="2000" dirty="0" smtClean="0">
                <a:latin typeface="Arial Narrow" pitchFamily="34" charset="0"/>
              </a:rPr>
              <a:t>PUBLICATION DETAILS:</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pic>
        <p:nvPicPr>
          <p:cNvPr id="3076" name="Picture 4" descr="C:\Users\Windows 8.1\Downloads\IRJET-Rakshitha 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052736"/>
            <a:ext cx="8554765" cy="5688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6366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496944" cy="5472608"/>
          </a:xfrm>
        </p:spPr>
        <p:txBody>
          <a:bodyPr/>
          <a:lstStyle/>
          <a:p>
            <a:pPr marL="18288" indent="0">
              <a:buNone/>
            </a:pPr>
            <a:r>
              <a:rPr lang="en-IN" dirty="0">
                <a:latin typeface="Aparajita" pitchFamily="34" charset="0"/>
                <a:cs typeface="Aparajita" pitchFamily="34" charset="0"/>
              </a:rPr>
              <a:t>[1] P. </a:t>
            </a:r>
            <a:r>
              <a:rPr lang="en-IN" dirty="0" err="1">
                <a:latin typeface="Aparajita" pitchFamily="34" charset="0"/>
                <a:cs typeface="Aparajita" pitchFamily="34" charset="0"/>
              </a:rPr>
              <a:t>Mitra</a:t>
            </a:r>
            <a:r>
              <a:rPr lang="en-IN" dirty="0">
                <a:latin typeface="Aparajita" pitchFamily="34" charset="0"/>
                <a:cs typeface="Aparajita" pitchFamily="34" charset="0"/>
              </a:rPr>
              <a:t> et al., "Flood forecasting using Internet of things and artificial neural networks," 2016 IEEE 7th Annual Information Technology, Electronics and Mobile Communication Conference (IEMCON), Vancouver, BC, 2016, pp. 1-5</a:t>
            </a:r>
            <a:r>
              <a:rPr lang="en-IN" dirty="0" smtClean="0">
                <a:latin typeface="Aparajita" pitchFamily="34" charset="0"/>
                <a:cs typeface="Aparajita" pitchFamily="34" charset="0"/>
              </a:rPr>
              <a:t>.</a:t>
            </a:r>
          </a:p>
          <a:p>
            <a:pPr marL="18288" indent="0">
              <a:buNone/>
            </a:pPr>
            <a:endParaRPr lang="en-IN" dirty="0">
              <a:latin typeface="Aparajita" pitchFamily="34" charset="0"/>
              <a:cs typeface="Aparajita" pitchFamily="34" charset="0"/>
            </a:endParaRPr>
          </a:p>
          <a:p>
            <a:pPr marL="18288" indent="0">
              <a:buNone/>
            </a:pPr>
            <a:r>
              <a:rPr lang="en-IN" dirty="0">
                <a:latin typeface="Aparajita" pitchFamily="34" charset="0"/>
                <a:cs typeface="Aparajita" pitchFamily="34" charset="0"/>
              </a:rPr>
              <a:t>[2] S. </a:t>
            </a:r>
            <a:r>
              <a:rPr lang="en-IN" dirty="0" err="1">
                <a:latin typeface="Aparajita" pitchFamily="34" charset="0"/>
                <a:cs typeface="Aparajita" pitchFamily="34" charset="0"/>
              </a:rPr>
              <a:t>Bande</a:t>
            </a:r>
            <a:r>
              <a:rPr lang="en-IN" dirty="0">
                <a:latin typeface="Aparajita" pitchFamily="34" charset="0"/>
                <a:cs typeface="Aparajita" pitchFamily="34" charset="0"/>
              </a:rPr>
              <a:t> and V. V. </a:t>
            </a:r>
            <a:r>
              <a:rPr lang="en-IN" dirty="0" err="1">
                <a:latin typeface="Aparajita" pitchFamily="34" charset="0"/>
                <a:cs typeface="Aparajita" pitchFamily="34" charset="0"/>
              </a:rPr>
              <a:t>Shete</a:t>
            </a:r>
            <a:r>
              <a:rPr lang="en-IN" dirty="0">
                <a:latin typeface="Aparajita" pitchFamily="34" charset="0"/>
                <a:cs typeface="Aparajita" pitchFamily="34" charset="0"/>
              </a:rPr>
              <a:t>, "Smart flood disaster prediction system using </a:t>
            </a:r>
            <a:r>
              <a:rPr lang="en-IN" dirty="0" err="1">
                <a:latin typeface="Aparajita" pitchFamily="34" charset="0"/>
                <a:cs typeface="Aparajita" pitchFamily="34" charset="0"/>
              </a:rPr>
              <a:t>IoT</a:t>
            </a:r>
            <a:r>
              <a:rPr lang="en-IN" dirty="0">
                <a:latin typeface="Aparajita" pitchFamily="34" charset="0"/>
                <a:cs typeface="Aparajita" pitchFamily="34" charset="0"/>
              </a:rPr>
              <a:t> &amp; neural networks," 2017 International Conference On Smart Technologies For Smart Nation (</a:t>
            </a:r>
            <a:r>
              <a:rPr lang="en-IN" dirty="0" err="1">
                <a:latin typeface="Aparajita" pitchFamily="34" charset="0"/>
                <a:cs typeface="Aparajita" pitchFamily="34" charset="0"/>
              </a:rPr>
              <a:t>SmartTechCon</a:t>
            </a:r>
            <a:r>
              <a:rPr lang="en-IN" dirty="0">
                <a:latin typeface="Aparajita" pitchFamily="34" charset="0"/>
                <a:cs typeface="Aparajita" pitchFamily="34" charset="0"/>
              </a:rPr>
              <a:t>), Bangalore, 2017, pp. 189-194</a:t>
            </a:r>
            <a:r>
              <a:rPr lang="en-IN" dirty="0" smtClean="0">
                <a:latin typeface="Aparajita" pitchFamily="34" charset="0"/>
                <a:cs typeface="Aparajita" pitchFamily="34" charset="0"/>
              </a:rPr>
              <a:t>.</a:t>
            </a:r>
          </a:p>
          <a:p>
            <a:pPr marL="18288" indent="0">
              <a:buNone/>
            </a:pPr>
            <a:endParaRPr lang="en-IN" dirty="0">
              <a:latin typeface="Aparajita" pitchFamily="34" charset="0"/>
              <a:cs typeface="Aparajita" pitchFamily="34" charset="0"/>
            </a:endParaRPr>
          </a:p>
          <a:p>
            <a:pPr marL="18288" indent="0">
              <a:buNone/>
            </a:pPr>
            <a:r>
              <a:rPr lang="en-IN" dirty="0" smtClean="0">
                <a:latin typeface="Aparajita" pitchFamily="34" charset="0"/>
                <a:cs typeface="Aparajita" pitchFamily="34" charset="0"/>
              </a:rPr>
              <a:t>[3</a:t>
            </a:r>
            <a:r>
              <a:rPr lang="en-IN" dirty="0">
                <a:latin typeface="Aparajita" pitchFamily="34" charset="0"/>
                <a:cs typeface="Aparajita" pitchFamily="34" charset="0"/>
              </a:rPr>
              <a:t>] S. I. </a:t>
            </a:r>
            <a:r>
              <a:rPr lang="en-IN" dirty="0" err="1">
                <a:latin typeface="Aparajita" pitchFamily="34" charset="0"/>
                <a:cs typeface="Aparajita" pitchFamily="34" charset="0"/>
              </a:rPr>
              <a:t>Abdullahi</a:t>
            </a:r>
            <a:r>
              <a:rPr lang="en-IN" dirty="0">
                <a:latin typeface="Aparajita" pitchFamily="34" charset="0"/>
                <a:cs typeface="Aparajita" pitchFamily="34" charset="0"/>
              </a:rPr>
              <a:t>, M. H. </a:t>
            </a:r>
            <a:r>
              <a:rPr lang="en-IN" dirty="0" err="1">
                <a:latin typeface="Aparajita" pitchFamily="34" charset="0"/>
                <a:cs typeface="Aparajita" pitchFamily="34" charset="0"/>
              </a:rPr>
              <a:t>Habaebi</a:t>
            </a:r>
            <a:r>
              <a:rPr lang="en-IN" dirty="0">
                <a:latin typeface="Aparajita" pitchFamily="34" charset="0"/>
                <a:cs typeface="Aparajita" pitchFamily="34" charset="0"/>
              </a:rPr>
              <a:t> and N. A. Malik, "Flood Disaster Warning System on the go," 2018 7th International Conference on Computer and Communication Engineering (ICCCE), Kuala Lumpur, 2018, pp. 258-263.</a:t>
            </a:r>
          </a:p>
        </p:txBody>
      </p:sp>
      <p:sp>
        <p:nvSpPr>
          <p:cNvPr id="3" name="Title 2"/>
          <p:cNvSpPr>
            <a:spLocks noGrp="1"/>
          </p:cNvSpPr>
          <p:nvPr>
            <p:ph type="title"/>
          </p:nvPr>
        </p:nvSpPr>
        <p:spPr>
          <a:xfrm>
            <a:off x="323528" y="188640"/>
            <a:ext cx="7543800" cy="914400"/>
          </a:xfrm>
        </p:spPr>
        <p:txBody>
          <a:bodyPr/>
          <a:lstStyle/>
          <a:p>
            <a:r>
              <a:rPr lang="en-IN" dirty="0" smtClean="0"/>
              <a:t>BIBLIOGRAPHY</a:t>
            </a:r>
            <a:endParaRPr lang="en-IN" dirty="0"/>
          </a:p>
        </p:txBody>
      </p:sp>
    </p:spTree>
    <p:extLst>
      <p:ext uri="{BB962C8B-B14F-4D97-AF65-F5344CB8AC3E}">
        <p14:creationId xmlns:p14="http://schemas.microsoft.com/office/powerpoint/2010/main" val="35337974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9632" y="-747464"/>
            <a:ext cx="7543800" cy="3586336"/>
          </a:xfrm>
        </p:spPr>
        <p:txBody>
          <a:bodyPr/>
          <a:lstStyle/>
          <a:p>
            <a:r>
              <a:rPr lang="en-IN" dirty="0" smtClean="0"/>
              <a:t>THANK YOU.</a:t>
            </a:r>
            <a:endParaRPr lang="en-IN" dirty="0"/>
          </a:p>
        </p:txBody>
      </p:sp>
    </p:spTree>
    <p:extLst>
      <p:ext uri="{BB962C8B-B14F-4D97-AF65-F5344CB8AC3E}">
        <p14:creationId xmlns:p14="http://schemas.microsoft.com/office/powerpoint/2010/main" val="235837768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76872"/>
            <a:ext cx="7924800" cy="3438128"/>
          </a:xfrm>
        </p:spPr>
        <p:txBody>
          <a:bodyPr>
            <a:noAutofit/>
          </a:bodyPr>
          <a:lstStyle/>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Abstract</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Introduction</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Literature Survey</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Implementation</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Applications and Future Work</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Conclusion</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Paper Publication Details</a:t>
            </a:r>
          </a:p>
          <a:p>
            <a:pPr marL="800100" lvl="1" indent="-342900">
              <a:lnSpc>
                <a:spcPct val="150000"/>
              </a:lnSpc>
              <a:buFont typeface="Wingdings" panose="05000000000000000000" pitchFamily="2" charset="2"/>
              <a:buChar char="§"/>
            </a:pPr>
            <a:r>
              <a:rPr lang="en-IN" sz="2000" dirty="0">
                <a:latin typeface="Aparajita" pitchFamily="34" charset="0"/>
                <a:ea typeface="Verdana" panose="020B0604030504040204" pitchFamily="34" charset="0"/>
                <a:cs typeface="Aparajita" pitchFamily="34" charset="0"/>
              </a:rPr>
              <a:t>Bibliography</a:t>
            </a:r>
          </a:p>
          <a:p>
            <a:pPr marL="0" indent="0">
              <a:buNone/>
            </a:pPr>
            <a:endParaRPr lang="en-IN" sz="2400" dirty="0">
              <a:solidFill>
                <a:schemeClr val="accent1">
                  <a:lumMod val="60000"/>
                  <a:lumOff val="40000"/>
                </a:schemeClr>
              </a:solidFill>
            </a:endParaRPr>
          </a:p>
        </p:txBody>
      </p:sp>
      <p:sp>
        <p:nvSpPr>
          <p:cNvPr id="2" name="Title 1"/>
          <p:cNvSpPr>
            <a:spLocks noGrp="1"/>
          </p:cNvSpPr>
          <p:nvPr>
            <p:ph type="title"/>
          </p:nvPr>
        </p:nvSpPr>
        <p:spPr>
          <a:xfrm>
            <a:off x="683568" y="548680"/>
            <a:ext cx="7543800" cy="914400"/>
          </a:xfrm>
        </p:spPr>
        <p:txBody>
          <a:bodyPr/>
          <a:lstStyle/>
          <a:p>
            <a:r>
              <a:rPr lang="en-IN" dirty="0" smtClean="0"/>
              <a:t>CONTENTS: </a:t>
            </a:r>
            <a:endParaRPr lang="en-IN" dirty="0"/>
          </a:p>
        </p:txBody>
      </p:sp>
    </p:spTree>
    <p:extLst>
      <p:ext uri="{BB962C8B-B14F-4D97-AF65-F5344CB8AC3E}">
        <p14:creationId xmlns:p14="http://schemas.microsoft.com/office/powerpoint/2010/main" val="100662473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712968" cy="5400600"/>
          </a:xfrm>
        </p:spPr>
        <p:txBody>
          <a:bodyPr>
            <a:normAutofit/>
          </a:bodyPr>
          <a:lstStyle/>
          <a:p>
            <a:pPr marL="18288" indent="0">
              <a:buNone/>
            </a:pPr>
            <a:r>
              <a:rPr lang="en-US" dirty="0">
                <a:effectLst/>
                <a:latin typeface="Aparajita" pitchFamily="34" charset="0"/>
                <a:cs typeface="Aparajita" pitchFamily="34" charset="0"/>
              </a:rPr>
              <a:t>Basically flood is both natural and ecological process which occurs when water inundates land, overflow of water, gathering of water in the land basins and also due to drainage. This influences damaging of human, flora and fauna’s lives, environmental destruction, mental depressions on human and also economy of the country. Today India is also one of the flood affected nation among the world with the best example of recent flood in Kerala on August 2018. There are wide technologies such as Internet of things (IOT), Machine Learning (ML), used in prediction of flood based on the parameters such as temperature, rainfall, water level, humidity, pressure, etc. But the real challenge is to estimate the occurrence of flood with the limited number of parameters such as rainfall intensity and air intensity and also alert people. Therefore according to Deep Neural Network (DNN), flood is forecasted based on only few parameters. In addition DNN is also compared with K-Nearest Neighbor (KNN) in terms of accuracy, precision and recall. The overall outcome taken from this is to effectively forecast the flood based on the calculations on the intensities only before the occurrence of flood and also to alert people through online flood portal system so that many dangerous effects could be stopped.</a:t>
            </a:r>
            <a:endParaRPr lang="en-IN" dirty="0">
              <a:effectLst/>
              <a:latin typeface="Aparajita" pitchFamily="34" charset="0"/>
              <a:cs typeface="Aparajita" pitchFamily="34" charset="0"/>
            </a:endParaRPr>
          </a:p>
          <a:p>
            <a:pPr marL="18288" indent="0">
              <a:buNone/>
            </a:pPr>
            <a:endParaRPr lang="en-IN" b="1" dirty="0"/>
          </a:p>
        </p:txBody>
      </p:sp>
      <p:sp>
        <p:nvSpPr>
          <p:cNvPr id="2" name="Title 1"/>
          <p:cNvSpPr>
            <a:spLocks noGrp="1"/>
          </p:cNvSpPr>
          <p:nvPr>
            <p:ph type="title"/>
          </p:nvPr>
        </p:nvSpPr>
        <p:spPr>
          <a:xfrm>
            <a:off x="609600" y="260648"/>
            <a:ext cx="7924800" cy="648072"/>
          </a:xfrm>
        </p:spPr>
        <p:txBody>
          <a:bodyPr/>
          <a:lstStyle/>
          <a:p>
            <a:r>
              <a:rPr lang="en-IN" dirty="0" smtClean="0"/>
              <a:t>ABSTRACT:</a:t>
            </a:r>
            <a:endParaRPr lang="en-IN" dirty="0"/>
          </a:p>
        </p:txBody>
      </p:sp>
    </p:spTree>
    <p:extLst>
      <p:ext uri="{BB962C8B-B14F-4D97-AF65-F5344CB8AC3E}">
        <p14:creationId xmlns:p14="http://schemas.microsoft.com/office/powerpoint/2010/main" val="300623484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24744"/>
            <a:ext cx="8856984" cy="5616624"/>
          </a:xfrm>
        </p:spPr>
        <p:txBody>
          <a:bodyPr>
            <a:normAutofit/>
          </a:bodyPr>
          <a:lstStyle/>
          <a:p>
            <a:r>
              <a:rPr lang="en-US" dirty="0">
                <a:effectLst/>
                <a:latin typeface="Aparajita" pitchFamily="34" charset="0"/>
                <a:cs typeface="Aparajita" pitchFamily="34" charset="0"/>
              </a:rPr>
              <a:t>Flood is one of the dangerous environmental effects which occur due to many reasons such as, when there is a high volume of water carried by rivers, creeks and many geographical features to the areas where water cannot be drained easily, accumulation of water in the river basins where when there is a heavy rainfall which again results in flood, drainage system are not consistently checked by civil department severely hinders the main operation of acceptable drainage system. </a:t>
            </a:r>
            <a:endParaRPr lang="en-US" dirty="0" smtClean="0">
              <a:effectLst/>
              <a:latin typeface="Aparajita" pitchFamily="34" charset="0"/>
              <a:cs typeface="Aparajita" pitchFamily="34" charset="0"/>
            </a:endParaRPr>
          </a:p>
          <a:p>
            <a:r>
              <a:rPr lang="en-US" dirty="0" smtClean="0">
                <a:effectLst/>
                <a:latin typeface="Aparajita" pitchFamily="34" charset="0"/>
                <a:cs typeface="Aparajita" pitchFamily="34" charset="0"/>
              </a:rPr>
              <a:t>As </a:t>
            </a:r>
            <a:r>
              <a:rPr lang="en-US" dirty="0">
                <a:effectLst/>
                <a:latin typeface="Aparajita" pitchFamily="34" charset="0"/>
                <a:cs typeface="Aparajita" pitchFamily="34" charset="0"/>
              </a:rPr>
              <a:t>India is one of the second highest populated nations, flood impacts high destruction by causing more fatalities on lives and properties. This can also results in completely destroying under developed areas. </a:t>
            </a:r>
            <a:endParaRPr lang="en-US" dirty="0" smtClean="0">
              <a:effectLst/>
              <a:latin typeface="Aparajita" pitchFamily="34" charset="0"/>
              <a:cs typeface="Aparajita" pitchFamily="34" charset="0"/>
            </a:endParaRPr>
          </a:p>
          <a:p>
            <a:r>
              <a:rPr lang="en-US" dirty="0" smtClean="0">
                <a:effectLst/>
                <a:latin typeface="Aparajita" pitchFamily="34" charset="0"/>
                <a:cs typeface="Aparajita" pitchFamily="34" charset="0"/>
              </a:rPr>
              <a:t>This </a:t>
            </a:r>
            <a:r>
              <a:rPr lang="en-US" dirty="0">
                <a:effectLst/>
                <a:latin typeface="Aparajita" pitchFamily="34" charset="0"/>
                <a:cs typeface="Aparajita" pitchFamily="34" charset="0"/>
              </a:rPr>
              <a:t>results on a high amount of risk. In recent years, there are wide technologies in Information Technology (IT) easing in flood management. Example, there are many parameters are taken into considerations and using respective sensors in manipulating each process. The same goes in practicing of geological and meteorological data related to flood, where Artificial Neural Network (ANN) comes into picture </a:t>
            </a:r>
            <a:r>
              <a:rPr lang="en-US" dirty="0" smtClean="0">
                <a:effectLst/>
                <a:latin typeface="Aparajita" pitchFamily="34" charset="0"/>
                <a:cs typeface="Aparajita" pitchFamily="34" charset="0"/>
              </a:rPr>
              <a:t>in prediction</a:t>
            </a:r>
            <a:r>
              <a:rPr lang="en-US" dirty="0" smtClean="0">
                <a:effectLst/>
              </a:rPr>
              <a:t>. </a:t>
            </a:r>
            <a:endParaRPr lang="en-IN" dirty="0" smtClean="0">
              <a:latin typeface="Aparajita" pitchFamily="34" charset="0"/>
              <a:cs typeface="Aparajita" pitchFamily="34" charset="0"/>
            </a:endParaRPr>
          </a:p>
        </p:txBody>
      </p:sp>
      <p:sp>
        <p:nvSpPr>
          <p:cNvPr id="3" name="Title 2"/>
          <p:cNvSpPr>
            <a:spLocks noGrp="1"/>
          </p:cNvSpPr>
          <p:nvPr>
            <p:ph type="title"/>
          </p:nvPr>
        </p:nvSpPr>
        <p:spPr>
          <a:xfrm>
            <a:off x="467544" y="476672"/>
            <a:ext cx="7543800" cy="432048"/>
          </a:xfrm>
        </p:spPr>
        <p:txBody>
          <a:bodyPr/>
          <a:lstStyle/>
          <a:p>
            <a:r>
              <a:rPr lang="en-IN" dirty="0" smtClean="0"/>
              <a:t>INTRODUCTION</a:t>
            </a:r>
            <a:endParaRPr lang="en-IN" dirty="0"/>
          </a:p>
        </p:txBody>
      </p:sp>
    </p:spTree>
    <p:extLst>
      <p:ext uri="{BB962C8B-B14F-4D97-AF65-F5344CB8AC3E}">
        <p14:creationId xmlns:p14="http://schemas.microsoft.com/office/powerpoint/2010/main" val="242314502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88640"/>
            <a:ext cx="8712968" cy="6480720"/>
          </a:xfrm>
        </p:spPr>
        <p:txBody>
          <a:bodyPr>
            <a:normAutofit/>
          </a:bodyPr>
          <a:lstStyle/>
          <a:p>
            <a:r>
              <a:rPr lang="en-US" dirty="0">
                <a:effectLst/>
                <a:latin typeface="Aparajita" pitchFamily="34" charset="0"/>
                <a:cs typeface="Aparajita" pitchFamily="34" charset="0"/>
              </a:rPr>
              <a:t>The best well–known model used in ANN in analyzing flood is by using a technique called Adaptive </a:t>
            </a:r>
            <a:r>
              <a:rPr lang="en-US" dirty="0" err="1">
                <a:effectLst/>
                <a:latin typeface="Aparajita" pitchFamily="34" charset="0"/>
                <a:cs typeface="Aparajita" pitchFamily="34" charset="0"/>
              </a:rPr>
              <a:t>Neuro</a:t>
            </a:r>
            <a:r>
              <a:rPr lang="en-US" dirty="0">
                <a:effectLst/>
                <a:latin typeface="Aparajita" pitchFamily="34" charset="0"/>
                <a:cs typeface="Aparajita" pitchFamily="34" charset="0"/>
              </a:rPr>
              <a:t>–Fuzzy Inference System (ANFIS) model where, this warns people or respective station in flood occurrence and also flood possibility can be analyzed or determined. </a:t>
            </a:r>
            <a:endParaRPr lang="en-US" dirty="0" smtClean="0">
              <a:effectLst/>
              <a:latin typeface="Aparajita" pitchFamily="34" charset="0"/>
              <a:cs typeface="Aparajita" pitchFamily="34" charset="0"/>
            </a:endParaRPr>
          </a:p>
          <a:p>
            <a:r>
              <a:rPr lang="en-US" dirty="0" smtClean="0">
                <a:effectLst/>
                <a:latin typeface="Aparajita" pitchFamily="34" charset="0"/>
                <a:cs typeface="Aparajita" pitchFamily="34" charset="0"/>
              </a:rPr>
              <a:t>. </a:t>
            </a:r>
            <a:r>
              <a:rPr lang="en-US" dirty="0">
                <a:effectLst/>
                <a:latin typeface="Aparajita" pitchFamily="34" charset="0"/>
                <a:cs typeface="Aparajita" pitchFamily="34" charset="0"/>
              </a:rPr>
              <a:t>Various works have been in progress on the use of ANN algorithms for forecasting flood through the parameters such as water level, flow, humidity, waves speed, dryness of earth, and so on. But the bigger disadvantage is that in all those systems the flood monitoring systems have focused on ANN by using an approach of single hidden layer on the above parameters. Moreover, ML algorithms such as linear regression, SVM, Forest classifiers are also employed accordingly. However, none of the proposed models planned on the parameters such as rainfall and air intensity for predicting in an early stage. More concentrated parameters are water level which will not be constant and not sufficient in predicting flood. flood early warning for India where only air and rainfall intensities taken into consideration. </a:t>
            </a:r>
            <a:endParaRPr lang="en-IN" dirty="0">
              <a:latin typeface="Aparajita" pitchFamily="34" charset="0"/>
              <a:cs typeface="Aparajita" pitchFamily="34" charset="0"/>
            </a:endParaRPr>
          </a:p>
        </p:txBody>
      </p:sp>
    </p:spTree>
    <p:extLst>
      <p:ext uri="{BB962C8B-B14F-4D97-AF65-F5344CB8AC3E}">
        <p14:creationId xmlns:p14="http://schemas.microsoft.com/office/powerpoint/2010/main" val="222770853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08720"/>
            <a:ext cx="8784976" cy="5760640"/>
          </a:xfrm>
        </p:spPr>
        <p:txBody>
          <a:bodyPr>
            <a:normAutofit/>
          </a:bodyPr>
          <a:lstStyle/>
          <a:p>
            <a:pPr marL="18288" indent="0">
              <a:lnSpc>
                <a:spcPct val="110000"/>
              </a:lnSpc>
              <a:buNone/>
            </a:pPr>
            <a:r>
              <a:rPr lang="en-US" dirty="0">
                <a:effectLst/>
                <a:latin typeface="Aparajita" pitchFamily="34" charset="0"/>
                <a:cs typeface="Aparajita" pitchFamily="34" charset="0"/>
              </a:rPr>
              <a:t>The main aim of the paper is </a:t>
            </a:r>
            <a:endParaRPr lang="en-US" dirty="0" smtClean="0">
              <a:effectLst/>
              <a:latin typeface="Aparajita" pitchFamily="34" charset="0"/>
              <a:cs typeface="Aparajita" pitchFamily="34" charset="0"/>
            </a:endParaRPr>
          </a:p>
          <a:p>
            <a:pPr marL="18288" indent="0">
              <a:lnSpc>
                <a:spcPct val="110000"/>
              </a:lnSpc>
              <a:buNone/>
            </a:pPr>
            <a:endParaRPr lang="en-US" dirty="0">
              <a:effectLst/>
              <a:latin typeface="Aparajita" pitchFamily="34" charset="0"/>
              <a:cs typeface="Aparajita" pitchFamily="34" charset="0"/>
            </a:endParaRPr>
          </a:p>
          <a:p>
            <a:pPr marL="18288" indent="0">
              <a:lnSpc>
                <a:spcPct val="110000"/>
              </a:lnSpc>
              <a:buNone/>
            </a:pPr>
            <a:endParaRPr lang="en-US" dirty="0" smtClean="0">
              <a:effectLst/>
              <a:latin typeface="Aparajita" pitchFamily="34" charset="0"/>
              <a:cs typeface="Aparajita" pitchFamily="34" charset="0"/>
            </a:endParaRPr>
          </a:p>
          <a:p>
            <a:pPr marL="18288" indent="0">
              <a:lnSpc>
                <a:spcPct val="110000"/>
              </a:lnSpc>
              <a:buNone/>
            </a:pPr>
            <a:r>
              <a:rPr lang="en-US" dirty="0">
                <a:effectLst/>
                <a:latin typeface="Aparajita" pitchFamily="34" charset="0"/>
                <a:cs typeface="Aparajita" pitchFamily="34" charset="0"/>
              </a:rPr>
              <a:t>T</a:t>
            </a:r>
            <a:r>
              <a:rPr lang="en-US" dirty="0" smtClean="0">
                <a:effectLst/>
                <a:latin typeface="Aparajita" pitchFamily="34" charset="0"/>
                <a:cs typeface="Aparajita" pitchFamily="34" charset="0"/>
              </a:rPr>
              <a:t>o </a:t>
            </a:r>
            <a:r>
              <a:rPr lang="en-US" dirty="0">
                <a:effectLst/>
                <a:latin typeface="Aparajita" pitchFamily="34" charset="0"/>
                <a:cs typeface="Aparajita" pitchFamily="34" charset="0"/>
              </a:rPr>
              <a:t>collection the dataset pertaining to air intensity, rainfall intensity and merging them into a single dataset, validation of KNN, validation of DNN, comparative analysis of KNN and DNN for accuracy on the flood prediction, and also a warning alerts as danger to respected people and departments.</a:t>
            </a:r>
            <a:endParaRPr lang="en-IN" dirty="0">
              <a:effectLst/>
              <a:latin typeface="Aparajita" pitchFamily="34" charset="0"/>
              <a:cs typeface="Aparajita" pitchFamily="34" charset="0"/>
            </a:endParaRPr>
          </a:p>
          <a:p>
            <a:pPr marL="18288" indent="0">
              <a:lnSpc>
                <a:spcPct val="110000"/>
              </a:lnSpc>
              <a:buNone/>
            </a:pPr>
            <a:endParaRPr lang="en-IN" dirty="0" smtClean="0">
              <a:latin typeface="Aparajita" pitchFamily="34" charset="0"/>
              <a:cs typeface="Aparajita" pitchFamily="34" charset="0"/>
            </a:endParaRPr>
          </a:p>
        </p:txBody>
      </p:sp>
    </p:spTree>
    <p:extLst>
      <p:ext uri="{BB962C8B-B14F-4D97-AF65-F5344CB8AC3E}">
        <p14:creationId xmlns:p14="http://schemas.microsoft.com/office/powerpoint/2010/main" val="421446751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24744"/>
            <a:ext cx="8712968" cy="5544616"/>
          </a:xfrm>
        </p:spPr>
        <p:txBody>
          <a:bodyPr>
            <a:normAutofit/>
          </a:bodyPr>
          <a:lstStyle/>
          <a:p>
            <a:pPr marL="18288" indent="0">
              <a:buNone/>
            </a:pPr>
            <a:r>
              <a:rPr lang="en-IN" dirty="0" smtClean="0">
                <a:latin typeface="Aparajita" pitchFamily="34" charset="0"/>
                <a:cs typeface="Aparajita" pitchFamily="34" charset="0"/>
              </a:rPr>
              <a:t>[1] </a:t>
            </a:r>
            <a:r>
              <a:rPr lang="en-IN" b="1" dirty="0">
                <a:effectLst/>
                <a:latin typeface="Aparajita" pitchFamily="34" charset="0"/>
                <a:cs typeface="Aparajita" pitchFamily="34" charset="0"/>
              </a:rPr>
              <a:t>P. </a:t>
            </a:r>
            <a:r>
              <a:rPr lang="en-IN" b="1" dirty="0" err="1">
                <a:effectLst/>
                <a:latin typeface="Aparajita" pitchFamily="34" charset="0"/>
                <a:cs typeface="Aparajita" pitchFamily="34" charset="0"/>
              </a:rPr>
              <a:t>Mitra</a:t>
            </a:r>
            <a:r>
              <a:rPr lang="en-IN" b="1" dirty="0">
                <a:effectLst/>
                <a:latin typeface="Aparajita" pitchFamily="34" charset="0"/>
                <a:cs typeface="Aparajita" pitchFamily="34" charset="0"/>
              </a:rPr>
              <a:t> et al </a:t>
            </a:r>
            <a:r>
              <a:rPr lang="en-US" b="1" dirty="0">
                <a:effectLst/>
                <a:latin typeface="Aparajita" pitchFamily="34" charset="0"/>
                <a:cs typeface="Aparajita" pitchFamily="34" charset="0"/>
              </a:rPr>
              <a:t>(2016)</a:t>
            </a:r>
            <a:r>
              <a:rPr lang="en-US" dirty="0">
                <a:effectLst/>
                <a:latin typeface="Aparajita" pitchFamily="34" charset="0"/>
                <a:cs typeface="Aparajita" pitchFamily="34" charset="0"/>
              </a:rPr>
              <a:t> investigated forecasts flood by using both IOT and ANN in such a way that, it uses many sensors for checking many parameters and also uses </a:t>
            </a:r>
            <a:r>
              <a:rPr lang="en-US" dirty="0" err="1">
                <a:effectLst/>
                <a:latin typeface="Aparajita" pitchFamily="34" charset="0"/>
                <a:cs typeface="Aparajita" pitchFamily="34" charset="0"/>
              </a:rPr>
              <a:t>zig</a:t>
            </a:r>
            <a:r>
              <a:rPr lang="en-US" dirty="0">
                <a:effectLst/>
                <a:latin typeface="Aparajita" pitchFamily="34" charset="0"/>
                <a:cs typeface="Aparajita" pitchFamily="34" charset="0"/>
              </a:rPr>
              <a:t>-bee configuration with a micro controller unit. Rainfall, water level, humidity, pressure parameters are collected from WSN model and a log sigmoid curve is plotted using MATLAB Neural Network Tool box software. Based on the threshold value coefficient correlation on each process is validated which is a long and a tedious process.</a:t>
            </a:r>
            <a:endParaRPr lang="en-IN" dirty="0">
              <a:effectLst/>
              <a:latin typeface="Aparajita" pitchFamily="34" charset="0"/>
              <a:cs typeface="Aparajita" pitchFamily="34" charset="0"/>
            </a:endParaRPr>
          </a:p>
          <a:p>
            <a:pPr marL="18288" indent="0">
              <a:buNone/>
            </a:pPr>
            <a:endParaRPr lang="en-IN" dirty="0" smtClean="0">
              <a:latin typeface="Aparajita" pitchFamily="34" charset="0"/>
              <a:cs typeface="Aparajita" pitchFamily="34" charset="0"/>
            </a:endParaRPr>
          </a:p>
          <a:p>
            <a:pPr marL="18288" indent="0">
              <a:buNone/>
            </a:pPr>
            <a:r>
              <a:rPr lang="en-IN" dirty="0" smtClean="0">
                <a:latin typeface="Aparajita" pitchFamily="34" charset="0"/>
                <a:cs typeface="Aparajita" pitchFamily="34" charset="0"/>
              </a:rPr>
              <a:t>[2] </a:t>
            </a:r>
            <a:r>
              <a:rPr lang="en-IN" b="1" dirty="0">
                <a:effectLst/>
                <a:latin typeface="Aparajita" pitchFamily="34" charset="0"/>
                <a:cs typeface="Aparajita" pitchFamily="34" charset="0"/>
              </a:rPr>
              <a:t>S. </a:t>
            </a:r>
            <a:r>
              <a:rPr lang="en-IN" b="1" dirty="0" err="1">
                <a:effectLst/>
                <a:latin typeface="Aparajita" pitchFamily="34" charset="0"/>
                <a:cs typeface="Aparajita" pitchFamily="34" charset="0"/>
              </a:rPr>
              <a:t>Bande</a:t>
            </a:r>
            <a:r>
              <a:rPr lang="en-IN" b="1" dirty="0">
                <a:effectLst/>
                <a:latin typeface="Aparajita" pitchFamily="34" charset="0"/>
                <a:cs typeface="Aparajita" pitchFamily="34" charset="0"/>
              </a:rPr>
              <a:t> and V. V. </a:t>
            </a:r>
            <a:r>
              <a:rPr lang="en-IN" b="1" dirty="0" err="1">
                <a:effectLst/>
                <a:latin typeface="Aparajita" pitchFamily="34" charset="0"/>
                <a:cs typeface="Aparajita" pitchFamily="34" charset="0"/>
              </a:rPr>
              <a:t>Shete</a:t>
            </a:r>
            <a:r>
              <a:rPr lang="en-US" b="1" dirty="0">
                <a:effectLst/>
                <a:latin typeface="Aparajita" pitchFamily="34" charset="0"/>
                <a:cs typeface="Aparajita" pitchFamily="34" charset="0"/>
              </a:rPr>
              <a:t> (2017)</a:t>
            </a:r>
            <a:r>
              <a:rPr lang="en-US" dirty="0">
                <a:effectLst/>
                <a:latin typeface="Aparajita" pitchFamily="34" charset="0"/>
                <a:cs typeface="Aparajita" pitchFamily="34" charset="0"/>
              </a:rPr>
              <a:t> considered Raspberry module acts as IOT node with Wi-Fi using WLAN technology in a Wi–Fi hotspot and may obtain internet access using it. ANN is used for analysis of data with NARAX architecture with step consideration alert. </a:t>
            </a:r>
            <a:endParaRPr lang="en-IN" dirty="0">
              <a:effectLst/>
              <a:latin typeface="Aparajita" pitchFamily="34" charset="0"/>
              <a:cs typeface="Aparajita" pitchFamily="34" charset="0"/>
            </a:endParaRPr>
          </a:p>
          <a:p>
            <a:pPr marL="18288" indent="0">
              <a:buNone/>
            </a:pPr>
            <a:endParaRPr lang="en-IN" dirty="0" smtClean="0">
              <a:latin typeface="Aparajita" pitchFamily="34" charset="0"/>
              <a:cs typeface="Aparajita" pitchFamily="34" charset="0"/>
            </a:endParaRPr>
          </a:p>
          <a:p>
            <a:pPr marL="18288" indent="0">
              <a:buNone/>
            </a:pPr>
            <a:r>
              <a:rPr lang="en-IN" dirty="0" smtClean="0">
                <a:latin typeface="Aparajita" pitchFamily="34" charset="0"/>
                <a:cs typeface="Aparajita" pitchFamily="34" charset="0"/>
              </a:rPr>
              <a:t>[3] </a:t>
            </a:r>
            <a:r>
              <a:rPr lang="en-IN" b="1" dirty="0">
                <a:effectLst/>
                <a:latin typeface="Aparajita" pitchFamily="34" charset="0"/>
                <a:cs typeface="Aparajita" pitchFamily="34" charset="0"/>
              </a:rPr>
              <a:t>S. I. </a:t>
            </a:r>
            <a:r>
              <a:rPr lang="en-IN" b="1" dirty="0" err="1">
                <a:effectLst/>
                <a:latin typeface="Aparajita" pitchFamily="34" charset="0"/>
                <a:cs typeface="Aparajita" pitchFamily="34" charset="0"/>
              </a:rPr>
              <a:t>Abdullahi</a:t>
            </a:r>
            <a:r>
              <a:rPr lang="en-IN" b="1" dirty="0">
                <a:effectLst/>
                <a:latin typeface="Aparajita" pitchFamily="34" charset="0"/>
                <a:cs typeface="Aparajita" pitchFamily="34" charset="0"/>
              </a:rPr>
              <a:t>, M. H. </a:t>
            </a:r>
            <a:r>
              <a:rPr lang="en-IN" b="1" dirty="0" err="1">
                <a:effectLst/>
                <a:latin typeface="Aparajita" pitchFamily="34" charset="0"/>
                <a:cs typeface="Aparajita" pitchFamily="34" charset="0"/>
              </a:rPr>
              <a:t>Habaebi</a:t>
            </a:r>
            <a:r>
              <a:rPr lang="en-IN" b="1" dirty="0">
                <a:effectLst/>
                <a:latin typeface="Aparajita" pitchFamily="34" charset="0"/>
                <a:cs typeface="Aparajita" pitchFamily="34" charset="0"/>
              </a:rPr>
              <a:t> and N. A. Malik</a:t>
            </a:r>
            <a:r>
              <a:rPr lang="en-US" b="1" dirty="0">
                <a:effectLst/>
                <a:latin typeface="Aparajita" pitchFamily="34" charset="0"/>
                <a:cs typeface="Aparajita" pitchFamily="34" charset="0"/>
              </a:rPr>
              <a:t> (2018)</a:t>
            </a:r>
            <a:r>
              <a:rPr lang="en-US" dirty="0">
                <a:effectLst/>
                <a:latin typeface="Aparajita" pitchFamily="34" charset="0"/>
                <a:cs typeface="Aparajita" pitchFamily="34" charset="0"/>
              </a:rPr>
              <a:t> forecasting is done with IOT where a Node MCU ESP8266 enables transmission of data collected from sensor on the Thing Speak Channel for best visualization. And when it comes to ANN Microsoft’s Azure Machine Learning is used to predict flood occurrence. And the main result shows percent of accuracy and precision.</a:t>
            </a:r>
            <a:endParaRPr lang="en-IN" dirty="0">
              <a:effectLst/>
              <a:latin typeface="Aparajita" pitchFamily="34" charset="0"/>
              <a:cs typeface="Aparajita" pitchFamily="34" charset="0"/>
            </a:endParaRPr>
          </a:p>
          <a:p>
            <a:pPr marL="18288" indent="0">
              <a:buNone/>
            </a:pPr>
            <a:endParaRPr lang="en-IN" dirty="0">
              <a:latin typeface="Aparajita" pitchFamily="34" charset="0"/>
              <a:cs typeface="Aparajita" pitchFamily="34" charset="0"/>
            </a:endParaRPr>
          </a:p>
        </p:txBody>
      </p:sp>
      <p:sp>
        <p:nvSpPr>
          <p:cNvPr id="3" name="Title 2"/>
          <p:cNvSpPr>
            <a:spLocks noGrp="1"/>
          </p:cNvSpPr>
          <p:nvPr>
            <p:ph type="title"/>
          </p:nvPr>
        </p:nvSpPr>
        <p:spPr>
          <a:xfrm>
            <a:off x="395536" y="476672"/>
            <a:ext cx="7543800" cy="504056"/>
          </a:xfrm>
        </p:spPr>
        <p:txBody>
          <a:bodyPr/>
          <a:lstStyle/>
          <a:p>
            <a:r>
              <a:rPr lang="en-IN" sz="3200" dirty="0" smtClean="0"/>
              <a:t>LITERATURE SURVEYS:</a:t>
            </a:r>
            <a:endParaRPr lang="en-IN" sz="3200" dirty="0"/>
          </a:p>
        </p:txBody>
      </p:sp>
    </p:spTree>
    <p:extLst>
      <p:ext uri="{BB962C8B-B14F-4D97-AF65-F5344CB8AC3E}">
        <p14:creationId xmlns:p14="http://schemas.microsoft.com/office/powerpoint/2010/main" val="367346399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52736"/>
            <a:ext cx="8784976" cy="5544616"/>
          </a:xfrm>
        </p:spPr>
        <p:txBody>
          <a:bodyPr>
            <a:normAutofit/>
          </a:bodyPr>
          <a:lstStyle/>
          <a:p>
            <a:pPr marL="18288" indent="0">
              <a:buNone/>
            </a:pPr>
            <a:r>
              <a:rPr lang="en-US" dirty="0" smtClean="0">
                <a:effectLst/>
                <a:latin typeface="Aparajita" pitchFamily="34" charset="0"/>
                <a:cs typeface="Aparajita" pitchFamily="34" charset="0"/>
              </a:rPr>
              <a:t>Here </a:t>
            </a:r>
            <a:r>
              <a:rPr lang="en-US" dirty="0">
                <a:effectLst/>
                <a:latin typeface="Aparajita" pitchFamily="34" charset="0"/>
                <a:cs typeface="Aparajita" pitchFamily="34" charset="0"/>
              </a:rPr>
              <a:t>the datasets of rainfall and air intensities are collected on the daily aspects of weather checking. There are different classification of both air and rain intensities which are also collected. Based on these parameters the datasets are merged by classifying training and test splits. These are also pre-processed. </a:t>
            </a:r>
            <a:endParaRPr lang="en-US" dirty="0" smtClean="0">
              <a:effectLst/>
              <a:latin typeface="Aparajita" pitchFamily="34" charset="0"/>
              <a:cs typeface="Aparajita" pitchFamily="34" charset="0"/>
            </a:endParaRPr>
          </a:p>
          <a:p>
            <a:pPr marL="18288" indent="0">
              <a:buNone/>
            </a:pPr>
            <a:r>
              <a:rPr lang="en-US" dirty="0" smtClean="0">
                <a:effectLst/>
                <a:latin typeface="Aparajita" pitchFamily="34" charset="0"/>
                <a:cs typeface="Aparajita" pitchFamily="34" charset="0"/>
              </a:rPr>
              <a:t>Pre-processing </a:t>
            </a:r>
            <a:r>
              <a:rPr lang="en-US" dirty="0">
                <a:effectLst/>
                <a:latin typeface="Aparajita" pitchFamily="34" charset="0"/>
                <a:cs typeface="Aparajita" pitchFamily="34" charset="0"/>
              </a:rPr>
              <a:t>takes place by computation with KNN and DNN. The percent of results of two techniques are compared one another through accuracy, precision, and recall calculations based on the confusion matrix. By analyzing those value bar plots are also plotted graphically where an alert can be verified. These alerts of DANGER predicts flood through online flood portal system by Meteorological departments</a:t>
            </a:r>
            <a:r>
              <a:rPr lang="en-US" dirty="0" smtClean="0">
                <a:effectLst/>
                <a:latin typeface="Aparajita" pitchFamily="34" charset="0"/>
                <a:cs typeface="Aparajita" pitchFamily="34" charset="0"/>
              </a:rPr>
              <a:t>.</a:t>
            </a:r>
          </a:p>
          <a:p>
            <a:pPr marL="18288" indent="0">
              <a:buNone/>
            </a:pPr>
            <a:r>
              <a:rPr lang="en-US" dirty="0" smtClean="0">
                <a:effectLst/>
                <a:latin typeface="Aparajita" pitchFamily="34" charset="0"/>
                <a:cs typeface="Aparajita" pitchFamily="34" charset="0"/>
              </a:rPr>
              <a:t> </a:t>
            </a:r>
            <a:r>
              <a:rPr lang="en-US" dirty="0">
                <a:effectLst/>
                <a:latin typeface="Aparajita" pitchFamily="34" charset="0"/>
                <a:cs typeface="Aparajita" pitchFamily="34" charset="0"/>
              </a:rPr>
              <a:t>The innovative thing here is to collect few parameters instead of validating various parameters which keeps changing constantly without any guarantees. Here the main ability to perform all these tasks is done by DNN where it can collect unstructured data which overkills complexities with an activation function Leaky </a:t>
            </a:r>
            <a:r>
              <a:rPr lang="en-US" dirty="0" err="1">
                <a:effectLst/>
                <a:latin typeface="Aparajita" pitchFamily="34" charset="0"/>
                <a:cs typeface="Aparajita" pitchFamily="34" charset="0"/>
              </a:rPr>
              <a:t>ReLU</a:t>
            </a:r>
            <a:r>
              <a:rPr lang="en-US" dirty="0">
                <a:effectLst/>
                <a:latin typeface="Aparajita" pitchFamily="34" charset="0"/>
                <a:cs typeface="Aparajita" pitchFamily="34" charset="0"/>
              </a:rPr>
              <a:t> which results effectively even considering vast amount of data. These signals for flood prediction level through different weights which can save many lives over deterioration.</a:t>
            </a:r>
            <a:endParaRPr lang="en-IN" b="1" dirty="0">
              <a:effectLst/>
              <a:latin typeface="Aparajita" pitchFamily="34" charset="0"/>
              <a:cs typeface="Aparajita" pitchFamily="34" charset="0"/>
            </a:endParaRPr>
          </a:p>
          <a:p>
            <a:endParaRPr lang="en-IN" dirty="0">
              <a:effectLst/>
            </a:endParaRPr>
          </a:p>
        </p:txBody>
      </p:sp>
      <p:sp>
        <p:nvSpPr>
          <p:cNvPr id="3" name="Title 2"/>
          <p:cNvSpPr>
            <a:spLocks noGrp="1"/>
          </p:cNvSpPr>
          <p:nvPr>
            <p:ph type="title"/>
          </p:nvPr>
        </p:nvSpPr>
        <p:spPr>
          <a:xfrm>
            <a:off x="539552" y="188640"/>
            <a:ext cx="7543800" cy="648072"/>
          </a:xfrm>
        </p:spPr>
        <p:txBody>
          <a:bodyPr/>
          <a:lstStyle/>
          <a:p>
            <a:r>
              <a:rPr lang="en-IN" sz="4000" dirty="0" smtClean="0"/>
              <a:t>Implementation</a:t>
            </a:r>
            <a:r>
              <a:rPr lang="en-IN" dirty="0"/>
              <a:t>:</a:t>
            </a:r>
          </a:p>
        </p:txBody>
      </p:sp>
    </p:spTree>
    <p:extLst>
      <p:ext uri="{BB962C8B-B14F-4D97-AF65-F5344CB8AC3E}">
        <p14:creationId xmlns:p14="http://schemas.microsoft.com/office/powerpoint/2010/main" val="113571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412776"/>
            <a:ext cx="453650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41227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1011</TotalTime>
  <Words>1967</Words>
  <Application>Microsoft Office PowerPoint</Application>
  <PresentationFormat>On-screen Show (4:3)</PresentationFormat>
  <Paragraphs>117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Elemental</vt:lpstr>
      <vt:lpstr>FLOOD FORECASTING USING DEEP NEURAL NETWORK</vt:lpstr>
      <vt:lpstr>CONTENTS: </vt:lpstr>
      <vt:lpstr>ABSTRACT:</vt:lpstr>
      <vt:lpstr>INTRODUCTION</vt:lpstr>
      <vt:lpstr>PowerPoint Presentation</vt:lpstr>
      <vt:lpstr>PowerPoint Presentation</vt:lpstr>
      <vt:lpstr>LITERATURE SURVEYS:</vt:lpstr>
      <vt:lpstr>Implementation:</vt:lpstr>
      <vt:lpstr>PowerPoint Presentation</vt:lpstr>
      <vt:lpstr>PowerPoint Presentation</vt:lpstr>
      <vt:lpstr>PowerPoint Presentation</vt:lpstr>
      <vt:lpstr>PowerPoint Presentation</vt:lpstr>
      <vt:lpstr>PowerPoint Presentation</vt:lpstr>
      <vt:lpstr>PowerPoint Presentation</vt:lpstr>
      <vt:lpstr>Applications and future work:</vt:lpstr>
      <vt:lpstr> Conclusion:</vt:lpstr>
      <vt:lpstr>PowerPoint Presentation</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8.1</dc:creator>
  <cp:lastModifiedBy>Windows 8.1</cp:lastModifiedBy>
  <cp:revision>46</cp:revision>
  <dcterms:created xsi:type="dcterms:W3CDTF">2020-04-16T08:34:35Z</dcterms:created>
  <dcterms:modified xsi:type="dcterms:W3CDTF">2020-04-30T07:43:02Z</dcterms:modified>
</cp:coreProperties>
</file>