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1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42C97E14-5AB2-43A2-AC1C-787907A398F8}" type="datetimeFigureOut">
              <a:rPr lang="en-IN" smtClean="0"/>
              <a:t>05-10-2019</a:t>
            </a:fld>
            <a:endParaRPr lang="en-IN"/>
          </a:p>
        </p:txBody>
      </p:sp>
      <p:sp>
        <p:nvSpPr>
          <p:cNvPr id="16" name="Slide Number Placeholder 15"/>
          <p:cNvSpPr>
            <a:spLocks noGrp="1"/>
          </p:cNvSpPr>
          <p:nvPr>
            <p:ph type="sldNum" sz="quarter" idx="11"/>
          </p:nvPr>
        </p:nvSpPr>
        <p:spPr/>
        <p:txBody>
          <a:bodyPr/>
          <a:lstStyle/>
          <a:p>
            <a:fld id="{F277B8EA-0BA3-486B-B0E7-CB752E312D99}"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2C97E14-5AB2-43A2-AC1C-787907A398F8}" type="datetimeFigureOut">
              <a:rPr lang="en-IN" smtClean="0"/>
              <a:t>05-10-2019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77B8EA-0BA3-486B-B0E7-CB752E312D9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2C97E14-5AB2-43A2-AC1C-787907A398F8}" type="datetimeFigureOut">
              <a:rPr lang="en-IN" smtClean="0"/>
              <a:t>05-10-2019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77B8EA-0BA3-486B-B0E7-CB752E312D9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42C97E14-5AB2-43A2-AC1C-787907A398F8}" type="datetimeFigureOut">
              <a:rPr lang="en-IN" smtClean="0"/>
              <a:t>05-10-2019</a:t>
            </a:fld>
            <a:endParaRPr lang="en-IN"/>
          </a:p>
        </p:txBody>
      </p:sp>
      <p:sp>
        <p:nvSpPr>
          <p:cNvPr id="15" name="Slide Number Placeholder 14"/>
          <p:cNvSpPr>
            <a:spLocks noGrp="1"/>
          </p:cNvSpPr>
          <p:nvPr>
            <p:ph type="sldNum" sz="quarter" idx="15"/>
          </p:nvPr>
        </p:nvSpPr>
        <p:spPr/>
        <p:txBody>
          <a:bodyPr/>
          <a:lstStyle>
            <a:lvl1pPr algn="ctr">
              <a:defRPr/>
            </a:lvl1pPr>
          </a:lstStyle>
          <a:p>
            <a:fld id="{F277B8EA-0BA3-486B-B0E7-CB752E312D99}" type="slidenum">
              <a:rPr lang="en-IN" smtClean="0"/>
              <a:t>‹#›</a:t>
            </a:fld>
            <a:endParaRPr lang="en-IN"/>
          </a:p>
        </p:txBody>
      </p:sp>
      <p:sp>
        <p:nvSpPr>
          <p:cNvPr id="16" name="Footer Placeholder 15"/>
          <p:cNvSpPr>
            <a:spLocks noGrp="1"/>
          </p:cNvSpPr>
          <p:nvPr>
            <p:ph type="ftr" sz="quarter" idx="16"/>
          </p:nvPr>
        </p:nvSpPr>
        <p:spPr/>
        <p:txBody>
          <a:bodyPr/>
          <a:lstStyle/>
          <a:p>
            <a:endParaRPr lang="en-IN"/>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C97E14-5AB2-43A2-AC1C-787907A398F8}" type="datetimeFigureOut">
              <a:rPr lang="en-IN" smtClean="0"/>
              <a:t>05-10-2019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77B8EA-0BA3-486B-B0E7-CB752E312D99}" type="slidenum">
              <a:rPr lang="en-IN" smtClean="0"/>
              <a:t>‹#›</a:t>
            </a:fld>
            <a:endParaRPr lang="en-IN"/>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2C97E14-5AB2-43A2-AC1C-787907A398F8}" type="datetimeFigureOut">
              <a:rPr lang="en-IN" smtClean="0"/>
              <a:t>05-10-2019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77B8EA-0BA3-486B-B0E7-CB752E312D99}" type="slidenum">
              <a:rPr lang="en-IN" smtClean="0"/>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F277B8EA-0BA3-486B-B0E7-CB752E312D99}" type="slidenum">
              <a:rPr lang="en-IN" smtClean="0"/>
              <a:t>‹#›</a:t>
            </a:fld>
            <a:endParaRPr lang="en-IN"/>
          </a:p>
        </p:txBody>
      </p:sp>
      <p:sp>
        <p:nvSpPr>
          <p:cNvPr id="8" name="Footer Placeholder 7"/>
          <p:cNvSpPr>
            <a:spLocks noGrp="1"/>
          </p:cNvSpPr>
          <p:nvPr>
            <p:ph type="ftr" sz="quarter" idx="11"/>
          </p:nvPr>
        </p:nvSpPr>
        <p:spPr/>
        <p:txBody>
          <a:bodyPr/>
          <a:lstStyle/>
          <a:p>
            <a:endParaRPr lang="en-IN"/>
          </a:p>
        </p:txBody>
      </p:sp>
      <p:sp>
        <p:nvSpPr>
          <p:cNvPr id="7" name="Date Placeholder 6"/>
          <p:cNvSpPr>
            <a:spLocks noGrp="1"/>
          </p:cNvSpPr>
          <p:nvPr>
            <p:ph type="dt" sz="half" idx="10"/>
          </p:nvPr>
        </p:nvSpPr>
        <p:spPr/>
        <p:txBody>
          <a:bodyPr/>
          <a:lstStyle/>
          <a:p>
            <a:fld id="{42C97E14-5AB2-43A2-AC1C-787907A398F8}" type="datetimeFigureOut">
              <a:rPr lang="en-IN" smtClean="0"/>
              <a:t>05-10-2019</a:t>
            </a:fld>
            <a:endParaRPr lang="en-IN"/>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2C97E14-5AB2-43A2-AC1C-787907A398F8}" type="datetimeFigureOut">
              <a:rPr lang="en-IN" smtClean="0"/>
              <a:t>05-10-2019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77B8EA-0BA3-486B-B0E7-CB752E312D99}" type="slidenum">
              <a:rPr lang="en-IN" smtClean="0"/>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C97E14-5AB2-43A2-AC1C-787907A398F8}" type="datetimeFigureOut">
              <a:rPr lang="en-IN" smtClean="0"/>
              <a:t>05-10-2019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277B8EA-0BA3-486B-B0E7-CB752E312D9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42C97E14-5AB2-43A2-AC1C-787907A398F8}" type="datetimeFigureOut">
              <a:rPr lang="en-IN" smtClean="0"/>
              <a:t>05-10-2019</a:t>
            </a:fld>
            <a:endParaRPr lang="en-IN"/>
          </a:p>
        </p:txBody>
      </p:sp>
      <p:sp>
        <p:nvSpPr>
          <p:cNvPr id="9" name="Slide Number Placeholder 8"/>
          <p:cNvSpPr>
            <a:spLocks noGrp="1"/>
          </p:cNvSpPr>
          <p:nvPr>
            <p:ph type="sldNum" sz="quarter" idx="15"/>
          </p:nvPr>
        </p:nvSpPr>
        <p:spPr/>
        <p:txBody>
          <a:bodyPr/>
          <a:lstStyle/>
          <a:p>
            <a:fld id="{F277B8EA-0BA3-486B-B0E7-CB752E312D99}" type="slidenum">
              <a:rPr lang="en-IN" smtClean="0"/>
              <a:t>‹#›</a:t>
            </a:fld>
            <a:endParaRPr lang="en-IN"/>
          </a:p>
        </p:txBody>
      </p:sp>
      <p:sp>
        <p:nvSpPr>
          <p:cNvPr id="10" name="Footer Placeholder 9"/>
          <p:cNvSpPr>
            <a:spLocks noGrp="1"/>
          </p:cNvSpPr>
          <p:nvPr>
            <p:ph type="ftr" sz="quarter" idx="16"/>
          </p:nvPr>
        </p:nvSpPr>
        <p:spPr/>
        <p:txBody>
          <a:body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42C97E14-5AB2-43A2-AC1C-787907A398F8}" type="datetimeFigureOut">
              <a:rPr lang="en-IN" smtClean="0"/>
              <a:t>05-10-2019</a:t>
            </a:fld>
            <a:endParaRPr lang="en-IN"/>
          </a:p>
        </p:txBody>
      </p:sp>
      <p:sp>
        <p:nvSpPr>
          <p:cNvPr id="9" name="Slide Number Placeholder 8"/>
          <p:cNvSpPr>
            <a:spLocks noGrp="1"/>
          </p:cNvSpPr>
          <p:nvPr>
            <p:ph type="sldNum" sz="quarter" idx="11"/>
          </p:nvPr>
        </p:nvSpPr>
        <p:spPr/>
        <p:txBody>
          <a:bodyPr/>
          <a:lstStyle/>
          <a:p>
            <a:fld id="{F277B8EA-0BA3-486B-B0E7-CB752E312D99}"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42C97E14-5AB2-43A2-AC1C-787907A398F8}" type="datetimeFigureOut">
              <a:rPr lang="en-IN" smtClean="0"/>
              <a:t>05-10-2019</a:t>
            </a:fld>
            <a:endParaRPr lang="en-IN"/>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IN"/>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F277B8EA-0BA3-486B-B0E7-CB752E312D99}" type="slidenum">
              <a:rPr lang="en-IN" smtClean="0"/>
              <a:t>‹#›</a:t>
            </a:fld>
            <a:endParaRPr lang="en-IN"/>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2348880"/>
            <a:ext cx="8305800" cy="4032448"/>
          </a:xfrm>
        </p:spPr>
        <p:txBody>
          <a:bodyPr/>
          <a:lstStyle/>
          <a:p>
            <a:pPr algn="l"/>
            <a:endParaRPr lang="en-US" sz="2000" b="1" dirty="0" smtClean="0">
              <a:solidFill>
                <a:schemeClr val="tx1"/>
              </a:solidFill>
              <a:latin typeface="Algerian" pitchFamily="82" charset="0"/>
            </a:endParaRPr>
          </a:p>
          <a:p>
            <a:pPr algn="l"/>
            <a:r>
              <a:rPr lang="en-US" sz="2400" b="1" dirty="0" smtClean="0">
                <a:solidFill>
                  <a:schemeClr val="tx1"/>
                </a:solidFill>
                <a:latin typeface="Algerian" pitchFamily="82" charset="0"/>
              </a:rPr>
              <a:t>GROUP </a:t>
            </a:r>
            <a:r>
              <a:rPr lang="en-US" sz="2400" b="1" dirty="0">
                <a:solidFill>
                  <a:schemeClr val="tx1"/>
                </a:solidFill>
                <a:latin typeface="Algerian" pitchFamily="82" charset="0"/>
              </a:rPr>
              <a:t>MEMBERS</a:t>
            </a:r>
            <a:r>
              <a:rPr lang="en-US" sz="2400" b="1" dirty="0" smtClean="0">
                <a:solidFill>
                  <a:schemeClr val="tx1"/>
                </a:solidFill>
                <a:latin typeface="Algerian" pitchFamily="82" charset="0"/>
              </a:rPr>
              <a:t>:-</a:t>
            </a:r>
          </a:p>
          <a:p>
            <a:pPr algn="l"/>
            <a:endParaRPr lang="en-US" sz="2400" b="1" dirty="0">
              <a:solidFill>
                <a:schemeClr val="tx1"/>
              </a:solidFill>
              <a:latin typeface="Algerian" pitchFamily="82" charset="0"/>
            </a:endParaRPr>
          </a:p>
          <a:p>
            <a:pPr algn="l">
              <a:buFont typeface="Arial" pitchFamily="34" charset="0"/>
              <a:buChar char="•"/>
            </a:pPr>
            <a:r>
              <a:rPr lang="en-US" sz="2400" b="1" dirty="0" smtClean="0">
                <a:solidFill>
                  <a:schemeClr val="tx1"/>
                </a:solidFill>
                <a:latin typeface="Algerian" pitchFamily="82" charset="0"/>
              </a:rPr>
              <a:t> SRISHTI </a:t>
            </a:r>
            <a:r>
              <a:rPr lang="en-US" sz="2400" b="1" dirty="0">
                <a:solidFill>
                  <a:schemeClr val="tx1"/>
                </a:solidFill>
                <a:latin typeface="Algerian" pitchFamily="82" charset="0"/>
              </a:rPr>
              <a:t>PANDIT   (1AT16CS103)</a:t>
            </a:r>
          </a:p>
          <a:p>
            <a:pPr algn="l">
              <a:buFont typeface="Arial" pitchFamily="34" charset="0"/>
              <a:buChar char="•"/>
            </a:pPr>
            <a:r>
              <a:rPr lang="en-US" sz="2400" b="1" dirty="0" smtClean="0">
                <a:solidFill>
                  <a:schemeClr val="tx1"/>
                </a:solidFill>
                <a:latin typeface="Algerian" pitchFamily="82" charset="0"/>
              </a:rPr>
              <a:t> TEJAS</a:t>
            </a:r>
            <a:r>
              <a:rPr lang="en-US" sz="2400" b="1" dirty="0">
                <a:solidFill>
                  <a:schemeClr val="tx1"/>
                </a:solidFill>
                <a:latin typeface="Algerian" pitchFamily="82" charset="0"/>
              </a:rPr>
              <a:t>. R. JOSHI  (1AT16CS113)</a:t>
            </a:r>
          </a:p>
          <a:p>
            <a:pPr algn="l">
              <a:buFont typeface="Arial" pitchFamily="34" charset="0"/>
              <a:buChar char="•"/>
            </a:pPr>
            <a:r>
              <a:rPr lang="en-US" sz="2400" b="1" dirty="0" smtClean="0">
                <a:solidFill>
                  <a:schemeClr val="tx1"/>
                </a:solidFill>
                <a:latin typeface="Algerian" pitchFamily="82" charset="0"/>
              </a:rPr>
              <a:t> RAKSHITHA</a:t>
            </a:r>
            <a:r>
              <a:rPr lang="en-US" sz="2400" b="1" dirty="0">
                <a:solidFill>
                  <a:schemeClr val="tx1"/>
                </a:solidFill>
                <a:latin typeface="Algerian" pitchFamily="82" charset="0"/>
              </a:rPr>
              <a:t>. S     (1AT16CS081)</a:t>
            </a:r>
          </a:p>
          <a:p>
            <a:pPr algn="l">
              <a:buFont typeface="Arial" pitchFamily="34" charset="0"/>
              <a:buChar char="•"/>
            </a:pPr>
            <a:endParaRPr lang="en-US" sz="2400" b="1" dirty="0">
              <a:solidFill>
                <a:schemeClr val="tx1"/>
              </a:solidFill>
              <a:latin typeface="Algerian" pitchFamily="82" charset="0"/>
            </a:endParaRPr>
          </a:p>
          <a:p>
            <a:pPr algn="l">
              <a:buFont typeface="Arial" pitchFamily="34" charset="0"/>
              <a:buChar char="•"/>
            </a:pPr>
            <a:endParaRPr lang="en-US" sz="2400" b="1" dirty="0">
              <a:solidFill>
                <a:schemeClr val="tx1"/>
              </a:solidFill>
              <a:latin typeface="Algerian" pitchFamily="82" charset="0"/>
            </a:endParaRPr>
          </a:p>
          <a:p>
            <a:pPr algn="r"/>
            <a:r>
              <a:rPr lang="en-US" sz="2400" b="1" dirty="0">
                <a:solidFill>
                  <a:schemeClr val="tx1"/>
                </a:solidFill>
                <a:latin typeface="Algerian" pitchFamily="82" charset="0"/>
              </a:rPr>
              <a:t>GUIDE:-CHANDINI UNNIKRISHNAN</a:t>
            </a:r>
          </a:p>
          <a:p>
            <a:r>
              <a:rPr lang="en-IN" sz="2400" dirty="0" smtClean="0"/>
              <a:t> </a:t>
            </a:r>
            <a:endParaRPr lang="en-IN" sz="2400" dirty="0"/>
          </a:p>
        </p:txBody>
      </p:sp>
      <p:sp>
        <p:nvSpPr>
          <p:cNvPr id="2" name="Title 1"/>
          <p:cNvSpPr>
            <a:spLocks noGrp="1"/>
          </p:cNvSpPr>
          <p:nvPr>
            <p:ph type="ctrTitle"/>
          </p:nvPr>
        </p:nvSpPr>
        <p:spPr>
          <a:xfrm>
            <a:off x="323528" y="-387424"/>
            <a:ext cx="8305800" cy="2664296"/>
          </a:xfrm>
        </p:spPr>
        <p:txBody>
          <a:bodyPr/>
          <a:lstStyle/>
          <a:p>
            <a:r>
              <a:rPr lang="en-US" sz="3600" b="1" dirty="0" smtClean="0">
                <a:latin typeface="Algerian" pitchFamily="82" charset="0"/>
                <a:cs typeface="Arial" pitchFamily="34" charset="0"/>
              </a:rPr>
              <a:t>IOT  </a:t>
            </a:r>
            <a:r>
              <a:rPr lang="en-US" sz="3600" b="1" dirty="0">
                <a:latin typeface="Algerian" pitchFamily="82" charset="0"/>
                <a:cs typeface="Arial" pitchFamily="34" charset="0"/>
              </a:rPr>
              <a:t>BASED </a:t>
            </a:r>
            <a:r>
              <a:rPr lang="en-US" sz="3600" b="1" dirty="0" smtClean="0">
                <a:latin typeface="Algerian" pitchFamily="82" charset="0"/>
                <a:cs typeface="Arial" pitchFamily="34" charset="0"/>
              </a:rPr>
              <a:t> ANTI </a:t>
            </a:r>
            <a:r>
              <a:rPr lang="en-US" sz="3600" b="1" dirty="0">
                <a:latin typeface="Algerian" pitchFamily="82" charset="0"/>
                <a:cs typeface="Arial" pitchFamily="34" charset="0"/>
              </a:rPr>
              <a:t>POACHING </a:t>
            </a:r>
            <a:r>
              <a:rPr lang="en-US" sz="3600" b="1" dirty="0" smtClean="0">
                <a:latin typeface="Algerian" pitchFamily="82" charset="0"/>
                <a:cs typeface="Arial" pitchFamily="34" charset="0"/>
              </a:rPr>
              <a:t>-ALARM </a:t>
            </a:r>
            <a:r>
              <a:rPr lang="en-US" sz="3600" b="1" dirty="0">
                <a:latin typeface="Algerian" pitchFamily="82" charset="0"/>
                <a:cs typeface="Arial" pitchFamily="34" charset="0"/>
              </a:rPr>
              <a:t>SYSTEM </a:t>
            </a:r>
            <a:r>
              <a:rPr lang="en-US" sz="3600" b="1" dirty="0" smtClean="0">
                <a:latin typeface="Algerian" pitchFamily="82" charset="0"/>
                <a:cs typeface="Arial" pitchFamily="34" charset="0"/>
              </a:rPr>
              <a:t> FOR  TREES  IN  FOREST  </a:t>
            </a:r>
            <a:r>
              <a:rPr lang="en-US" sz="3600" b="1" dirty="0">
                <a:latin typeface="Algerian" pitchFamily="82" charset="0"/>
                <a:cs typeface="Arial" pitchFamily="34" charset="0"/>
              </a:rPr>
              <a:t>USING WIRELESS </a:t>
            </a:r>
            <a:r>
              <a:rPr lang="en-US" sz="3600" b="1" dirty="0" smtClean="0">
                <a:latin typeface="Algerian" pitchFamily="82" charset="0"/>
                <a:cs typeface="Arial" pitchFamily="34" charset="0"/>
              </a:rPr>
              <a:t> SENSOR  </a:t>
            </a:r>
            <a:r>
              <a:rPr lang="en-US" sz="3600" b="1" dirty="0">
                <a:latin typeface="Algerian" pitchFamily="82" charset="0"/>
                <a:cs typeface="Arial" pitchFamily="34" charset="0"/>
              </a:rPr>
              <a:t>NETWORK</a:t>
            </a:r>
            <a:endParaRPr lang="en-IN" sz="3600" dirty="0"/>
          </a:p>
        </p:txBody>
      </p:sp>
    </p:spTree>
    <p:extLst>
      <p:ext uri="{BB962C8B-B14F-4D97-AF65-F5344CB8AC3E}">
        <p14:creationId xmlns:p14="http://schemas.microsoft.com/office/powerpoint/2010/main" val="50727212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96752"/>
            <a:ext cx="8229600" cy="5256584"/>
          </a:xfrm>
        </p:spPr>
        <p:txBody>
          <a:bodyPr>
            <a:normAutofit fontScale="92500" lnSpcReduction="20000"/>
          </a:bodyPr>
          <a:lstStyle/>
          <a:p>
            <a:r>
              <a:rPr lang="en-IN" dirty="0" smtClean="0"/>
              <a:t>Existing system has more disadvantages such as,</a:t>
            </a:r>
          </a:p>
          <a:p>
            <a:pPr marL="514350" indent="-514350">
              <a:buAutoNum type="arabicPeriod"/>
            </a:pPr>
            <a:r>
              <a:rPr lang="en-IN" dirty="0" smtClean="0"/>
              <a:t>Protection of entire forest through solar and electrical fencing which is of nearly waste because, </a:t>
            </a:r>
            <a:r>
              <a:rPr lang="en-IN" b="1" u="sng" dirty="0" smtClean="0"/>
              <a:t>as the land increases proportionally.</a:t>
            </a:r>
          </a:p>
          <a:p>
            <a:pPr marL="514350" indent="-514350">
              <a:buAutoNum type="arabicPeriod"/>
            </a:pPr>
            <a:endParaRPr lang="en-IN" b="1" dirty="0" smtClean="0"/>
          </a:p>
          <a:p>
            <a:pPr marL="514350" indent="-514350">
              <a:buAutoNum type="arabicPeriod" startAt="2"/>
            </a:pPr>
            <a:r>
              <a:rPr lang="en-IN" dirty="0" smtClean="0"/>
              <a:t>There </a:t>
            </a:r>
            <a:r>
              <a:rPr lang="en-IN" dirty="0"/>
              <a:t>is another method by using software </a:t>
            </a:r>
            <a:r>
              <a:rPr lang="en-IN" dirty="0" smtClean="0"/>
              <a:t>controlled devices </a:t>
            </a:r>
            <a:r>
              <a:rPr lang="en-IN" dirty="0"/>
              <a:t>to notice any breakage in continuities of </a:t>
            </a:r>
            <a:r>
              <a:rPr lang="en-IN" dirty="0" smtClean="0"/>
              <a:t>any parameter. </a:t>
            </a:r>
            <a:r>
              <a:rPr lang="en-IN" dirty="0"/>
              <a:t>For example, by sensing heat of </a:t>
            </a:r>
            <a:r>
              <a:rPr lang="en-IN" dirty="0" smtClean="0"/>
              <a:t>human body</a:t>
            </a:r>
            <a:r>
              <a:rPr lang="en-IN" dirty="0"/>
              <a:t>. This technique is more suitable </a:t>
            </a:r>
            <a:r>
              <a:rPr lang="en-IN" dirty="0" smtClean="0"/>
              <a:t>for conservation </a:t>
            </a:r>
            <a:r>
              <a:rPr lang="en-IN" dirty="0"/>
              <a:t>of Trees in farms no other Animals </a:t>
            </a:r>
            <a:r>
              <a:rPr lang="en-IN" dirty="0" smtClean="0"/>
              <a:t>are likely </a:t>
            </a:r>
            <a:r>
              <a:rPr lang="en-IN" dirty="0"/>
              <a:t>to enter other than Human beings and </a:t>
            </a:r>
            <a:r>
              <a:rPr lang="en-IN" dirty="0" smtClean="0"/>
              <a:t>also where </a:t>
            </a:r>
            <a:r>
              <a:rPr lang="en-IN" dirty="0"/>
              <a:t>the area to be considered for preservation </a:t>
            </a:r>
            <a:r>
              <a:rPr lang="en-IN" dirty="0" smtClean="0"/>
              <a:t>area is </a:t>
            </a:r>
            <a:r>
              <a:rPr lang="en-IN" dirty="0"/>
              <a:t>small as possible. </a:t>
            </a:r>
            <a:r>
              <a:rPr lang="en-IN" b="1" u="sng" dirty="0"/>
              <a:t>However, this method </a:t>
            </a:r>
            <a:r>
              <a:rPr lang="en-IN" b="1" u="sng" dirty="0" smtClean="0"/>
              <a:t>is inadequate </a:t>
            </a:r>
            <a:r>
              <a:rPr lang="en-IN" b="1" u="sng" dirty="0"/>
              <a:t>for poaching control in Wild forest as </a:t>
            </a:r>
            <a:r>
              <a:rPr lang="en-IN" b="1" u="sng" dirty="0" smtClean="0"/>
              <a:t>the forests </a:t>
            </a:r>
            <a:r>
              <a:rPr lang="en-IN" b="1" u="sng" dirty="0"/>
              <a:t>are marked with presence of creatures </a:t>
            </a:r>
            <a:r>
              <a:rPr lang="en-IN" b="1" u="sng" dirty="0" smtClean="0"/>
              <a:t>other than </a:t>
            </a:r>
            <a:r>
              <a:rPr lang="en-IN" b="1" u="sng" dirty="0"/>
              <a:t>Human-being</a:t>
            </a:r>
            <a:r>
              <a:rPr lang="en-IN" b="1" dirty="0" smtClean="0"/>
              <a:t>.</a:t>
            </a:r>
          </a:p>
          <a:p>
            <a:pPr marL="514350" indent="-514350">
              <a:buAutoNum type="arabicPeriod" startAt="2"/>
            </a:pPr>
            <a:endParaRPr lang="en-IN" dirty="0" smtClean="0"/>
          </a:p>
          <a:p>
            <a:pPr marL="514350" indent="-514350">
              <a:buAutoNum type="arabicPeriod" startAt="2"/>
            </a:pPr>
            <a:endParaRPr lang="en-IN" dirty="0"/>
          </a:p>
        </p:txBody>
      </p:sp>
      <p:sp>
        <p:nvSpPr>
          <p:cNvPr id="3" name="Title 2"/>
          <p:cNvSpPr>
            <a:spLocks noGrp="1"/>
          </p:cNvSpPr>
          <p:nvPr>
            <p:ph type="title"/>
          </p:nvPr>
        </p:nvSpPr>
        <p:spPr>
          <a:xfrm>
            <a:off x="457200" y="152400"/>
            <a:ext cx="8229600" cy="900336"/>
          </a:xfrm>
        </p:spPr>
        <p:txBody>
          <a:bodyPr>
            <a:noAutofit/>
          </a:bodyPr>
          <a:lstStyle/>
          <a:p>
            <a:pPr algn="ctr"/>
            <a:r>
              <a:rPr lang="en-IN" sz="2800" b="1" dirty="0" smtClean="0"/>
              <a:t>WHY THE PROPOSED SYSTEM IS BETTER THAN EXISTING ONE!</a:t>
            </a:r>
            <a:endParaRPr lang="en-IN" sz="2800" b="1" dirty="0"/>
          </a:p>
        </p:txBody>
      </p:sp>
    </p:spTree>
    <p:extLst>
      <p:ext uri="{BB962C8B-B14F-4D97-AF65-F5344CB8AC3E}">
        <p14:creationId xmlns:p14="http://schemas.microsoft.com/office/powerpoint/2010/main" val="172783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ircle(in)">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circle(in)">
                                      <p:cBhvr>
                                        <p:cTn id="17"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260648"/>
            <a:ext cx="8229600" cy="6264696"/>
          </a:xfrm>
        </p:spPr>
        <p:txBody>
          <a:bodyPr>
            <a:normAutofit fontScale="92500"/>
          </a:bodyPr>
          <a:lstStyle/>
          <a:p>
            <a:pPr marL="514350" indent="-514350">
              <a:buAutoNum type="arabicPeriod" startAt="3"/>
            </a:pPr>
            <a:r>
              <a:rPr lang="en-IN" dirty="0" smtClean="0"/>
              <a:t>To </a:t>
            </a:r>
            <a:r>
              <a:rPr lang="en-IN" dirty="0"/>
              <a:t>control against poaching there is another </a:t>
            </a:r>
            <a:r>
              <a:rPr lang="en-IN" dirty="0" smtClean="0"/>
              <a:t>method   hiring </a:t>
            </a:r>
            <a:r>
              <a:rPr lang="en-IN" dirty="0"/>
              <a:t>Security personal for monitoring the </a:t>
            </a:r>
            <a:r>
              <a:rPr lang="en-IN" dirty="0" smtClean="0"/>
              <a:t>entire area </a:t>
            </a:r>
            <a:r>
              <a:rPr lang="en-IN" dirty="0"/>
              <a:t>for suspicious Activity. This method is exiting </a:t>
            </a:r>
            <a:r>
              <a:rPr lang="en-IN" dirty="0" smtClean="0"/>
              <a:t>to control </a:t>
            </a:r>
            <a:r>
              <a:rPr lang="en-IN" dirty="0"/>
              <a:t>poaching. </a:t>
            </a:r>
            <a:r>
              <a:rPr lang="en-IN" b="1" u="sng" dirty="0"/>
              <a:t>But there is physical limitations </a:t>
            </a:r>
            <a:r>
              <a:rPr lang="en-IN" b="1" u="sng" dirty="0" smtClean="0"/>
              <a:t>in Human </a:t>
            </a:r>
            <a:r>
              <a:rPr lang="en-IN" b="1" u="sng" dirty="0"/>
              <a:t>it is hard to monitor the entire </a:t>
            </a:r>
            <a:r>
              <a:rPr lang="en-IN" b="1" u="sng" dirty="0" smtClean="0"/>
              <a:t>area continuously</a:t>
            </a:r>
            <a:r>
              <a:rPr lang="en-IN" b="1" u="sng" dirty="0"/>
              <a:t>, this method is failure for the larger </a:t>
            </a:r>
            <a:r>
              <a:rPr lang="en-IN" b="1" u="sng" dirty="0" smtClean="0"/>
              <a:t>area thus </a:t>
            </a:r>
            <a:r>
              <a:rPr lang="en-IN" b="1" u="sng" dirty="0"/>
              <a:t>the hiring of guards proves unreliable </a:t>
            </a:r>
            <a:r>
              <a:rPr lang="en-IN" b="1" u="sng" dirty="0" smtClean="0"/>
              <a:t>and</a:t>
            </a:r>
            <a:r>
              <a:rPr lang="en-IN" b="1" u="sng" dirty="0"/>
              <a:t> </a:t>
            </a:r>
            <a:r>
              <a:rPr lang="en-IN" b="1" u="sng" dirty="0" smtClean="0"/>
              <a:t>inadequate.</a:t>
            </a:r>
          </a:p>
          <a:p>
            <a:pPr marL="514350" indent="-514350">
              <a:buAutoNum type="arabicPeriod" startAt="3"/>
            </a:pPr>
            <a:r>
              <a:rPr lang="en-IN" dirty="0" smtClean="0"/>
              <a:t>For </a:t>
            </a:r>
            <a:r>
              <a:rPr lang="en-IN" dirty="0"/>
              <a:t>the larger area installation of CCTV </a:t>
            </a:r>
            <a:r>
              <a:rPr lang="en-IN" dirty="0" smtClean="0"/>
              <a:t>cameras proves </a:t>
            </a:r>
            <a:r>
              <a:rPr lang="en-IN" dirty="0"/>
              <a:t>very costly and is hard to implement due </a:t>
            </a:r>
            <a:r>
              <a:rPr lang="en-IN" dirty="0" smtClean="0"/>
              <a:t>to </a:t>
            </a:r>
            <a:r>
              <a:rPr lang="en-IN" b="1" u="sng" dirty="0" smtClean="0"/>
              <a:t>limitation </a:t>
            </a:r>
            <a:r>
              <a:rPr lang="en-IN" b="1" u="sng" dirty="0"/>
              <a:t>of power supply in deep forest </a:t>
            </a:r>
            <a:r>
              <a:rPr lang="en-IN" b="1" u="sng" dirty="0" smtClean="0"/>
              <a:t>areas.</a:t>
            </a:r>
          </a:p>
          <a:p>
            <a:pPr marL="514350" indent="-514350">
              <a:buAutoNum type="arabicPeriod" startAt="3"/>
            </a:pPr>
            <a:r>
              <a:rPr lang="en-IN" dirty="0" smtClean="0"/>
              <a:t>By </a:t>
            </a:r>
            <a:r>
              <a:rPr lang="en-IN" dirty="0"/>
              <a:t>using RF-ID is latest trend for conservation </a:t>
            </a:r>
            <a:r>
              <a:rPr lang="en-IN" dirty="0" smtClean="0"/>
              <a:t>of trees</a:t>
            </a:r>
            <a:r>
              <a:rPr lang="en-IN" dirty="0"/>
              <a:t>. It is to tag an RF-ID to trees just like tagging </a:t>
            </a:r>
            <a:r>
              <a:rPr lang="en-IN" dirty="0" smtClean="0"/>
              <a:t>an Animal </a:t>
            </a:r>
            <a:r>
              <a:rPr lang="en-IN" dirty="0"/>
              <a:t>for knowing</a:t>
            </a:r>
            <a:r>
              <a:rPr lang="en-IN" b="1" u="sng" dirty="0"/>
              <a:t>. However, this </a:t>
            </a:r>
            <a:r>
              <a:rPr lang="en-IN" b="1" u="sng" dirty="0" smtClean="0"/>
              <a:t>technology doesn’t </a:t>
            </a:r>
            <a:r>
              <a:rPr lang="en-IN" b="1" u="sng" dirty="0"/>
              <a:t>give Real Time Information while the </a:t>
            </a:r>
            <a:r>
              <a:rPr lang="en-IN" b="1" u="sng" dirty="0" smtClean="0"/>
              <a:t>activity is </a:t>
            </a:r>
            <a:r>
              <a:rPr lang="en-IN" b="1" u="sng" dirty="0"/>
              <a:t>happening. Activity is detected only when the </a:t>
            </a:r>
            <a:r>
              <a:rPr lang="en-IN" b="1" u="sng" dirty="0" smtClean="0"/>
              <a:t>Tree leaves </a:t>
            </a:r>
            <a:r>
              <a:rPr lang="en-IN" b="1" u="sng" dirty="0"/>
              <a:t>its Initial position</a:t>
            </a:r>
            <a:endParaRPr lang="en-IN" b="1" u="sng" dirty="0" smtClean="0"/>
          </a:p>
          <a:p>
            <a:pPr marL="0" indent="0">
              <a:buNone/>
            </a:pPr>
            <a:endParaRPr lang="en-IN" dirty="0" smtClean="0"/>
          </a:p>
          <a:p>
            <a:endParaRPr lang="en-IN" dirty="0"/>
          </a:p>
        </p:txBody>
      </p:sp>
    </p:spTree>
    <p:extLst>
      <p:ext uri="{BB962C8B-B14F-4D97-AF65-F5344CB8AC3E}">
        <p14:creationId xmlns:p14="http://schemas.microsoft.com/office/powerpoint/2010/main" val="9626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ircle(in)">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circle(in)">
                                      <p:cBhvr>
                                        <p:cTn id="17"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04664"/>
            <a:ext cx="8229600" cy="5976664"/>
          </a:xfrm>
        </p:spPr>
        <p:txBody>
          <a:bodyPr/>
          <a:lstStyle/>
          <a:p>
            <a:r>
              <a:rPr lang="en-IN" b="1" i="1" u="sng" dirty="0" smtClean="0"/>
              <a:t>“This </a:t>
            </a:r>
            <a:r>
              <a:rPr lang="en-IN" b="1" i="1" u="sng" dirty="0"/>
              <a:t>undertaking presents a Microcontroller, sound sensor and IOT based WSN hub to distinguish robbery/sneaking adding to the insurance of vital and expensive types of tree. Reproductions and trial results have been contrasted with approve the proposed structure. The shared correspondence between the hub and the PC is </a:t>
            </a:r>
            <a:r>
              <a:rPr lang="en-IN" b="1" u="sng" dirty="0"/>
              <a:t>executed</a:t>
            </a:r>
            <a:r>
              <a:rPr lang="en-IN" b="1" i="1" u="sng" dirty="0"/>
              <a:t> here. </a:t>
            </a:r>
            <a:r>
              <a:rPr lang="en-IN" b="1" i="1" u="sng" dirty="0" smtClean="0"/>
              <a:t>“</a:t>
            </a:r>
          </a:p>
          <a:p>
            <a:r>
              <a:rPr lang="en-IN" b="1" i="1" u="sng" dirty="0" smtClean="0"/>
              <a:t>The </a:t>
            </a:r>
            <a:r>
              <a:rPr lang="en-IN" b="1" i="1" u="sng" dirty="0"/>
              <a:t>future extent of work is execution of Multi-hub system and fuse of mouthpiece, movement identifier sensor and temperature sensor to make frameworks increasingly powerful to obtain information such human or creature obstruction, fire location.</a:t>
            </a:r>
          </a:p>
        </p:txBody>
      </p:sp>
    </p:spTree>
    <p:extLst>
      <p:ext uri="{BB962C8B-B14F-4D97-AF65-F5344CB8AC3E}">
        <p14:creationId xmlns:p14="http://schemas.microsoft.com/office/powerpoint/2010/main" val="3638019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ircle(in)">
                                      <p:cBhvr>
                                        <p:cTn id="12"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52736"/>
            <a:ext cx="8229600" cy="5328592"/>
          </a:xfrm>
        </p:spPr>
        <p:txBody>
          <a:bodyPr>
            <a:normAutofit fontScale="70000" lnSpcReduction="20000"/>
          </a:bodyPr>
          <a:lstStyle/>
          <a:p>
            <a:r>
              <a:rPr lang="en-US" sz="2800" b="1" dirty="0"/>
              <a:t>This system will consists of two modules one involving sensors and controller module which will be at tree spot and another one is at the android phone.</a:t>
            </a:r>
          </a:p>
          <a:p>
            <a:r>
              <a:rPr lang="en-US" sz="2800" b="1" dirty="0"/>
              <a:t>The BLYNK application will continuously receive sensor data.</a:t>
            </a:r>
          </a:p>
          <a:p>
            <a:r>
              <a:rPr lang="en-US" sz="2800" b="1" dirty="0"/>
              <a:t>This is an IOT based project where the sensor data is continuously uploaded to the cloud(BLYNK server) over a WIFI module.</a:t>
            </a:r>
          </a:p>
          <a:p>
            <a:r>
              <a:rPr lang="en-US" sz="2800" b="1" dirty="0"/>
              <a:t>Tilt sensors and the buzzer turns on when the trees bends and for the temperature sensor water pump is turned on in case of forest fire through relay switch.</a:t>
            </a:r>
          </a:p>
          <a:p>
            <a:pPr>
              <a:buNone/>
            </a:pPr>
            <a:endParaRPr lang="en-US" sz="2800" b="1" dirty="0"/>
          </a:p>
          <a:p>
            <a:pPr>
              <a:buNone/>
            </a:pPr>
            <a:r>
              <a:rPr lang="en-US" sz="2800" b="1" dirty="0" smtClean="0">
                <a:solidFill>
                  <a:srgbClr val="C00000"/>
                </a:solidFill>
              </a:rPr>
              <a:t>     ARDUINO </a:t>
            </a:r>
            <a:r>
              <a:rPr lang="en-US" sz="2800" b="1" dirty="0">
                <a:solidFill>
                  <a:srgbClr val="C00000"/>
                </a:solidFill>
              </a:rPr>
              <a:t>UNO</a:t>
            </a:r>
            <a:r>
              <a:rPr lang="en-US" sz="2800" b="1" dirty="0" smtClean="0">
                <a:solidFill>
                  <a:srgbClr val="C00000"/>
                </a:solidFill>
              </a:rPr>
              <a:t>, TILT </a:t>
            </a:r>
            <a:r>
              <a:rPr lang="en-US" sz="2800" b="1" dirty="0">
                <a:solidFill>
                  <a:srgbClr val="C00000"/>
                </a:solidFill>
              </a:rPr>
              <a:t>SENSORS</a:t>
            </a:r>
            <a:r>
              <a:rPr lang="en-US" sz="2800" b="1" dirty="0" smtClean="0">
                <a:solidFill>
                  <a:srgbClr val="C00000"/>
                </a:solidFill>
              </a:rPr>
              <a:t>, RELAY </a:t>
            </a:r>
            <a:r>
              <a:rPr lang="en-US" sz="2800" b="1" dirty="0">
                <a:solidFill>
                  <a:srgbClr val="C00000"/>
                </a:solidFill>
              </a:rPr>
              <a:t>SWITCHES, </a:t>
            </a:r>
            <a:r>
              <a:rPr lang="en-US" sz="2800" b="1" dirty="0" smtClean="0">
                <a:solidFill>
                  <a:srgbClr val="C00000"/>
                </a:solidFill>
              </a:rPr>
              <a:t> WIFI </a:t>
            </a:r>
            <a:r>
              <a:rPr lang="en-US" sz="2800" b="1" dirty="0">
                <a:solidFill>
                  <a:srgbClr val="C00000"/>
                </a:solidFill>
              </a:rPr>
              <a:t>MODULE</a:t>
            </a:r>
            <a:r>
              <a:rPr lang="en-US" sz="2800" b="1" dirty="0" smtClean="0">
                <a:solidFill>
                  <a:srgbClr val="C00000"/>
                </a:solidFill>
              </a:rPr>
              <a:t>, TEMPERATURE </a:t>
            </a:r>
            <a:r>
              <a:rPr lang="en-US" sz="2800" b="1" dirty="0">
                <a:solidFill>
                  <a:srgbClr val="C00000"/>
                </a:solidFill>
              </a:rPr>
              <a:t>SENSORS, SOUND SENSORS</a:t>
            </a:r>
          </a:p>
          <a:p>
            <a:pPr>
              <a:buNone/>
            </a:pPr>
            <a:r>
              <a:rPr lang="en-US" sz="2800" b="1" dirty="0" smtClean="0"/>
              <a:t>    All </a:t>
            </a:r>
            <a:r>
              <a:rPr lang="en-US" sz="2800" b="1" dirty="0"/>
              <a:t>the sensors and the controller will be set up at the  tree. When logging occurs , the sound generated due to axing the tree is sensed by the sound sensor. </a:t>
            </a:r>
            <a:r>
              <a:rPr lang="en-US" sz="2800" b="1" dirty="0" err="1" smtClean="0"/>
              <a:t>Aurdino</a:t>
            </a:r>
            <a:r>
              <a:rPr lang="en-US" sz="2800" b="1" dirty="0" smtClean="0"/>
              <a:t> </a:t>
            </a:r>
            <a:r>
              <a:rPr lang="en-US" sz="2800" b="1" dirty="0"/>
              <a:t>through the relay switch  activities the buzzer notifying the security personnel. Also if the tree bends beyond threshold angle, the buzzer is activated.</a:t>
            </a:r>
          </a:p>
          <a:p>
            <a:endParaRPr lang="en-IN" dirty="0"/>
          </a:p>
        </p:txBody>
      </p:sp>
      <p:sp>
        <p:nvSpPr>
          <p:cNvPr id="3" name="Title 2"/>
          <p:cNvSpPr>
            <a:spLocks noGrp="1"/>
          </p:cNvSpPr>
          <p:nvPr>
            <p:ph type="title"/>
          </p:nvPr>
        </p:nvSpPr>
        <p:spPr>
          <a:xfrm>
            <a:off x="457200" y="152400"/>
            <a:ext cx="8229600" cy="828328"/>
          </a:xfrm>
        </p:spPr>
        <p:txBody>
          <a:bodyPr/>
          <a:lstStyle/>
          <a:p>
            <a:r>
              <a:rPr lang="en-IN" dirty="0" smtClean="0"/>
              <a:t>		METHODOLOGY</a:t>
            </a:r>
            <a:endParaRPr lang="en-IN" dirty="0"/>
          </a:p>
        </p:txBody>
      </p:sp>
    </p:spTree>
    <p:extLst>
      <p:ext uri="{BB962C8B-B14F-4D97-AF65-F5344CB8AC3E}">
        <p14:creationId xmlns:p14="http://schemas.microsoft.com/office/powerpoint/2010/main" val="127720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2000"/>
                                        <p:tgtEl>
                                          <p:spTgt spid="2">
                                            <p:txEl>
                                              <p:pRg st="0" end="0"/>
                                            </p:txEl>
                                          </p:spTgt>
                                        </p:tgtEl>
                                      </p:cBhvr>
                                    </p:animEffect>
                                    <p:anim calcmode="lin" valueType="num">
                                      <p:cBhvr>
                                        <p:cTn id="13" dur="2000" fill="hold"/>
                                        <p:tgtEl>
                                          <p:spTgt spid="2">
                                            <p:txEl>
                                              <p:pRg st="0" end="0"/>
                                            </p:txEl>
                                          </p:spTgt>
                                        </p:tgtEl>
                                        <p:attrNameLst>
                                          <p:attrName>ppt_w</p:attrName>
                                        </p:attrNameLst>
                                      </p:cBhvr>
                                      <p:tavLst>
                                        <p:tav tm="0" fmla="#ppt_w*sin(2.5*pi*$)">
                                          <p:val>
                                            <p:fltVal val="0"/>
                                          </p:val>
                                        </p:tav>
                                        <p:tav tm="100000">
                                          <p:val>
                                            <p:fltVal val="1"/>
                                          </p:val>
                                        </p:tav>
                                      </p:tavLst>
                                    </p:anim>
                                    <p:anim calcmode="lin" valueType="num">
                                      <p:cBhvr>
                                        <p:cTn id="14" dur="20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2000"/>
                                        <p:tgtEl>
                                          <p:spTgt spid="2">
                                            <p:txEl>
                                              <p:pRg st="1" end="1"/>
                                            </p:txEl>
                                          </p:spTgt>
                                        </p:tgtEl>
                                      </p:cBhvr>
                                    </p:animEffect>
                                    <p:anim calcmode="lin" valueType="num">
                                      <p:cBhvr>
                                        <p:cTn id="20" dur="2000" fill="hold"/>
                                        <p:tgtEl>
                                          <p:spTgt spid="2">
                                            <p:txEl>
                                              <p:pRg st="1" end="1"/>
                                            </p:txEl>
                                          </p:spTgt>
                                        </p:tgtEl>
                                        <p:attrNameLst>
                                          <p:attrName>ppt_w</p:attrName>
                                        </p:attrNameLst>
                                      </p:cBhvr>
                                      <p:tavLst>
                                        <p:tav tm="0" fmla="#ppt_w*sin(2.5*pi*$)">
                                          <p:val>
                                            <p:fltVal val="0"/>
                                          </p:val>
                                        </p:tav>
                                        <p:tav tm="100000">
                                          <p:val>
                                            <p:fltVal val="1"/>
                                          </p:val>
                                        </p:tav>
                                      </p:tavLst>
                                    </p:anim>
                                    <p:anim calcmode="lin" valueType="num">
                                      <p:cBhvr>
                                        <p:cTn id="21" dur="20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45" presetClass="entr" presetSubtype="0" fill="hold" grpId="0" nodeType="click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2000"/>
                                        <p:tgtEl>
                                          <p:spTgt spid="2">
                                            <p:txEl>
                                              <p:pRg st="2" end="2"/>
                                            </p:txEl>
                                          </p:spTgt>
                                        </p:tgtEl>
                                      </p:cBhvr>
                                    </p:animEffect>
                                    <p:anim calcmode="lin" valueType="num">
                                      <p:cBhvr>
                                        <p:cTn id="27" dur="2000" fill="hold"/>
                                        <p:tgtEl>
                                          <p:spTgt spid="2">
                                            <p:txEl>
                                              <p:pRg st="2" end="2"/>
                                            </p:txEl>
                                          </p:spTgt>
                                        </p:tgtEl>
                                        <p:attrNameLst>
                                          <p:attrName>ppt_w</p:attrName>
                                        </p:attrNameLst>
                                      </p:cBhvr>
                                      <p:tavLst>
                                        <p:tav tm="0" fmla="#ppt_w*sin(2.5*pi*$)">
                                          <p:val>
                                            <p:fltVal val="0"/>
                                          </p:val>
                                        </p:tav>
                                        <p:tav tm="100000">
                                          <p:val>
                                            <p:fltVal val="1"/>
                                          </p:val>
                                        </p:tav>
                                      </p:tavLst>
                                    </p:anim>
                                    <p:anim calcmode="lin" valueType="num">
                                      <p:cBhvr>
                                        <p:cTn id="28" dur="20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45" presetClass="entr" presetSubtype="0" fill="hold" grpId="0" nodeType="click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animEffect transition="in" filter="fade">
                                      <p:cBhvr>
                                        <p:cTn id="33" dur="2000"/>
                                        <p:tgtEl>
                                          <p:spTgt spid="2">
                                            <p:txEl>
                                              <p:pRg st="3" end="3"/>
                                            </p:txEl>
                                          </p:spTgt>
                                        </p:tgtEl>
                                      </p:cBhvr>
                                    </p:animEffect>
                                    <p:anim calcmode="lin" valueType="num">
                                      <p:cBhvr>
                                        <p:cTn id="34" dur="2000" fill="hold"/>
                                        <p:tgtEl>
                                          <p:spTgt spid="2">
                                            <p:txEl>
                                              <p:pRg st="3" end="3"/>
                                            </p:txEl>
                                          </p:spTgt>
                                        </p:tgtEl>
                                        <p:attrNameLst>
                                          <p:attrName>ppt_w</p:attrName>
                                        </p:attrNameLst>
                                      </p:cBhvr>
                                      <p:tavLst>
                                        <p:tav tm="0" fmla="#ppt_w*sin(2.5*pi*$)">
                                          <p:val>
                                            <p:fltVal val="0"/>
                                          </p:val>
                                        </p:tav>
                                        <p:tav tm="100000">
                                          <p:val>
                                            <p:fltVal val="1"/>
                                          </p:val>
                                        </p:tav>
                                      </p:tavLst>
                                    </p:anim>
                                    <p:anim calcmode="lin" valueType="num">
                                      <p:cBhvr>
                                        <p:cTn id="35" dur="20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45" presetClass="entr" presetSubtype="0" fill="hold" grpId="0" nodeType="clickEffect">
                                  <p:stCondLst>
                                    <p:cond delay="0"/>
                                  </p:stCondLst>
                                  <p:childTnLst>
                                    <p:set>
                                      <p:cBhvr>
                                        <p:cTn id="39" dur="1" fill="hold">
                                          <p:stCondLst>
                                            <p:cond delay="0"/>
                                          </p:stCondLst>
                                        </p:cTn>
                                        <p:tgtEl>
                                          <p:spTgt spid="2">
                                            <p:txEl>
                                              <p:pRg st="5" end="5"/>
                                            </p:txEl>
                                          </p:spTgt>
                                        </p:tgtEl>
                                        <p:attrNameLst>
                                          <p:attrName>style.visibility</p:attrName>
                                        </p:attrNameLst>
                                      </p:cBhvr>
                                      <p:to>
                                        <p:strVal val="visible"/>
                                      </p:to>
                                    </p:set>
                                    <p:animEffect transition="in" filter="fade">
                                      <p:cBhvr>
                                        <p:cTn id="40" dur="2000"/>
                                        <p:tgtEl>
                                          <p:spTgt spid="2">
                                            <p:txEl>
                                              <p:pRg st="5" end="5"/>
                                            </p:txEl>
                                          </p:spTgt>
                                        </p:tgtEl>
                                      </p:cBhvr>
                                    </p:animEffect>
                                    <p:anim calcmode="lin" valueType="num">
                                      <p:cBhvr>
                                        <p:cTn id="41" dur="2000" fill="hold"/>
                                        <p:tgtEl>
                                          <p:spTgt spid="2">
                                            <p:txEl>
                                              <p:pRg st="5" end="5"/>
                                            </p:txEl>
                                          </p:spTgt>
                                        </p:tgtEl>
                                        <p:attrNameLst>
                                          <p:attrName>ppt_w</p:attrName>
                                        </p:attrNameLst>
                                      </p:cBhvr>
                                      <p:tavLst>
                                        <p:tav tm="0" fmla="#ppt_w*sin(2.5*pi*$)">
                                          <p:val>
                                            <p:fltVal val="0"/>
                                          </p:val>
                                        </p:tav>
                                        <p:tav tm="100000">
                                          <p:val>
                                            <p:fltVal val="1"/>
                                          </p:val>
                                        </p:tav>
                                      </p:tavLst>
                                    </p:anim>
                                    <p:anim calcmode="lin" valueType="num">
                                      <p:cBhvr>
                                        <p:cTn id="42" dur="2000" fill="hold"/>
                                        <p:tgtEl>
                                          <p:spTgt spid="2">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45" presetClass="entr" presetSubtype="0" fill="hold" grpId="0" nodeType="clickEffect">
                                  <p:stCondLst>
                                    <p:cond delay="0"/>
                                  </p:stCondLst>
                                  <p:childTnLst>
                                    <p:set>
                                      <p:cBhvr>
                                        <p:cTn id="46" dur="1" fill="hold">
                                          <p:stCondLst>
                                            <p:cond delay="0"/>
                                          </p:stCondLst>
                                        </p:cTn>
                                        <p:tgtEl>
                                          <p:spTgt spid="2">
                                            <p:txEl>
                                              <p:pRg st="6" end="6"/>
                                            </p:txEl>
                                          </p:spTgt>
                                        </p:tgtEl>
                                        <p:attrNameLst>
                                          <p:attrName>style.visibility</p:attrName>
                                        </p:attrNameLst>
                                      </p:cBhvr>
                                      <p:to>
                                        <p:strVal val="visible"/>
                                      </p:to>
                                    </p:set>
                                    <p:animEffect transition="in" filter="fade">
                                      <p:cBhvr>
                                        <p:cTn id="47" dur="2000"/>
                                        <p:tgtEl>
                                          <p:spTgt spid="2">
                                            <p:txEl>
                                              <p:pRg st="6" end="6"/>
                                            </p:txEl>
                                          </p:spTgt>
                                        </p:tgtEl>
                                      </p:cBhvr>
                                    </p:animEffect>
                                    <p:anim calcmode="lin" valueType="num">
                                      <p:cBhvr>
                                        <p:cTn id="48" dur="2000" fill="hold"/>
                                        <p:tgtEl>
                                          <p:spTgt spid="2">
                                            <p:txEl>
                                              <p:pRg st="6" end="6"/>
                                            </p:txEl>
                                          </p:spTgt>
                                        </p:tgtEl>
                                        <p:attrNameLst>
                                          <p:attrName>ppt_w</p:attrName>
                                        </p:attrNameLst>
                                      </p:cBhvr>
                                      <p:tavLst>
                                        <p:tav tm="0" fmla="#ppt_w*sin(2.5*pi*$)">
                                          <p:val>
                                            <p:fltVal val="0"/>
                                          </p:val>
                                        </p:tav>
                                        <p:tav tm="100000">
                                          <p:val>
                                            <p:fltVal val="1"/>
                                          </p:val>
                                        </p:tav>
                                      </p:tavLst>
                                    </p:anim>
                                    <p:anim calcmode="lin" valueType="num">
                                      <p:cBhvr>
                                        <p:cTn id="49" dur="2000" fill="hold"/>
                                        <p:tgtEl>
                                          <p:spTgt spid="2">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Representation:</a:t>
            </a:r>
            <a:endParaRPr lang="en-IN" dirty="0"/>
          </a:p>
        </p:txBody>
      </p:sp>
      <p:pic>
        <p:nvPicPr>
          <p:cNvPr id="3075" name="Picture 3" descr="C:\Users\Windows 8.1\Desktop\Captur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1985708"/>
            <a:ext cx="6840759" cy="4179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46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fade">
                                      <p:cBhvr>
                                        <p:cTn id="12" dur="2000"/>
                                        <p:tgtEl>
                                          <p:spTgt spid="3075"/>
                                        </p:tgtEl>
                                      </p:cBhvr>
                                    </p:animEffect>
                                    <p:anim calcmode="lin" valueType="num">
                                      <p:cBhvr>
                                        <p:cTn id="13" dur="2000" fill="hold"/>
                                        <p:tgtEl>
                                          <p:spTgt spid="3075"/>
                                        </p:tgtEl>
                                        <p:attrNameLst>
                                          <p:attrName>ppt_w</p:attrName>
                                        </p:attrNameLst>
                                      </p:cBhvr>
                                      <p:tavLst>
                                        <p:tav tm="0" fmla="#ppt_w*sin(2.5*pi*$)">
                                          <p:val>
                                            <p:fltVal val="0"/>
                                          </p:val>
                                        </p:tav>
                                        <p:tav tm="100000">
                                          <p:val>
                                            <p:fltVal val="1"/>
                                          </p:val>
                                        </p:tav>
                                      </p:tavLst>
                                    </p:anim>
                                    <p:anim calcmode="lin" valueType="num">
                                      <p:cBhvr>
                                        <p:cTn id="14" dur="2000" fill="hold"/>
                                        <p:tgtEl>
                                          <p:spTgt spid="307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smtClean="0"/>
              <a:t>THANK YOU!!!!!!!!</a:t>
            </a:r>
            <a:endParaRPr lang="en-IN" dirty="0"/>
          </a:p>
        </p:txBody>
      </p:sp>
      <p:pic>
        <p:nvPicPr>
          <p:cNvPr id="4098" name="Picture 2" descr="C:\Users\Windows 8.1\Desktop\save-forest-woman-stand-behind-give-hug-to-old-tree-tropical-14649463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700808"/>
            <a:ext cx="7632848" cy="4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631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098"/>
                                        </p:tgtEl>
                                        <p:attrNameLst>
                                          <p:attrName>style.visibility</p:attrName>
                                        </p:attrNameLst>
                                      </p:cBhvr>
                                      <p:to>
                                        <p:strVal val="visible"/>
                                      </p:to>
                                    </p:set>
                                    <p:anim calcmode="lin" valueType="num">
                                      <p:cBhvr>
                                        <p:cTn id="14" dur="500" fill="hold"/>
                                        <p:tgtEl>
                                          <p:spTgt spid="4098"/>
                                        </p:tgtEl>
                                        <p:attrNameLst>
                                          <p:attrName>ppt_w</p:attrName>
                                        </p:attrNameLst>
                                      </p:cBhvr>
                                      <p:tavLst>
                                        <p:tav tm="0">
                                          <p:val>
                                            <p:fltVal val="0"/>
                                          </p:val>
                                        </p:tav>
                                        <p:tav tm="100000">
                                          <p:val>
                                            <p:strVal val="#ppt_w"/>
                                          </p:val>
                                        </p:tav>
                                      </p:tavLst>
                                    </p:anim>
                                    <p:anim calcmode="lin" valueType="num">
                                      <p:cBhvr>
                                        <p:cTn id="15" dur="500" fill="hold"/>
                                        <p:tgtEl>
                                          <p:spTgt spid="4098"/>
                                        </p:tgtEl>
                                        <p:attrNameLst>
                                          <p:attrName>ppt_h</p:attrName>
                                        </p:attrNameLst>
                                      </p:cBhvr>
                                      <p:tavLst>
                                        <p:tav tm="0">
                                          <p:val>
                                            <p:fltVal val="0"/>
                                          </p:val>
                                        </p:tav>
                                        <p:tav tm="100000">
                                          <p:val>
                                            <p:strVal val="#ppt_h"/>
                                          </p:val>
                                        </p:tav>
                                      </p:tavLst>
                                    </p:anim>
                                    <p:animEffect transition="in" filter="fade">
                                      <p:cBhvr>
                                        <p:cTn id="16"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24744"/>
            <a:ext cx="8229600" cy="5328592"/>
          </a:xfrm>
        </p:spPr>
        <p:txBody>
          <a:bodyPr>
            <a:normAutofit/>
          </a:bodyPr>
          <a:lstStyle/>
          <a:p>
            <a:r>
              <a:rPr lang="en-IN" sz="2400" b="1" dirty="0">
                <a:latin typeface="Baskerville Old Face" pitchFamily="18" charset="0"/>
              </a:rPr>
              <a:t>For many days we are reading in the newspapers about smuggling of the tress. These trees are very costly. These are mostly useful in the medical sciences as well as cosmetics. Because of huge amount of money involved in selling of such tree woods and lots of incidents are happening of cutting of tree and </a:t>
            </a:r>
            <a:r>
              <a:rPr lang="en-IN" sz="2400" b="1" dirty="0" smtClean="0">
                <a:latin typeface="Baskerville Old Face" pitchFamily="18" charset="0"/>
              </a:rPr>
              <a:t>their </a:t>
            </a:r>
            <a:r>
              <a:rPr lang="en-IN" sz="2400" b="1" dirty="0">
                <a:latin typeface="Baskerville Old Face" pitchFamily="18" charset="0"/>
              </a:rPr>
              <a:t>smuggling</a:t>
            </a:r>
            <a:r>
              <a:rPr lang="en-IN" b="1" dirty="0">
                <a:latin typeface="Baskerville Old Face" pitchFamily="18" charset="0"/>
              </a:rPr>
              <a:t>. </a:t>
            </a:r>
            <a:endParaRPr lang="en-IN" b="1" dirty="0" smtClean="0">
              <a:latin typeface="Baskerville Old Face" pitchFamily="18" charset="0"/>
            </a:endParaRPr>
          </a:p>
          <a:p>
            <a:r>
              <a:rPr lang="en-US" sz="2400" b="1" dirty="0">
                <a:latin typeface="Baskerville Old Face" pitchFamily="18" charset="0"/>
              </a:rPr>
              <a:t>Nowadays, there are many incidents about smuggling of trees like </a:t>
            </a:r>
            <a:r>
              <a:rPr lang="en-US" sz="2400" b="1" dirty="0" smtClean="0">
                <a:latin typeface="Baskerville Old Face" pitchFamily="18" charset="0"/>
              </a:rPr>
              <a:t>Sandalwood</a:t>
            </a:r>
            <a:r>
              <a:rPr lang="en-US" sz="2400" b="1" dirty="0">
                <a:latin typeface="Baskerville Old Face" pitchFamily="18" charset="0"/>
              </a:rPr>
              <a:t>,  </a:t>
            </a:r>
            <a:r>
              <a:rPr lang="en-US" sz="2400" b="1" dirty="0" err="1" smtClean="0">
                <a:latin typeface="Baskerville Old Face" pitchFamily="18" charset="0"/>
              </a:rPr>
              <a:t>Sagwan</a:t>
            </a:r>
            <a:r>
              <a:rPr lang="en-US" sz="2400" b="1" dirty="0" smtClean="0">
                <a:latin typeface="Baskerville Old Face" pitchFamily="18" charset="0"/>
              </a:rPr>
              <a:t> </a:t>
            </a:r>
            <a:r>
              <a:rPr lang="en-US" sz="2400" b="1" dirty="0">
                <a:latin typeface="Baskerville Old Face" pitchFamily="18" charset="0"/>
              </a:rPr>
              <a:t>etc.  These trees are very costly and </a:t>
            </a:r>
            <a:r>
              <a:rPr lang="en-US" sz="2400" b="1" dirty="0" err="1">
                <a:latin typeface="Baskerville Old Face" pitchFamily="18" charset="0"/>
              </a:rPr>
              <a:t>meagre</a:t>
            </a:r>
            <a:r>
              <a:rPr lang="en-US" sz="2400" b="1" dirty="0">
                <a:latin typeface="Baskerville Old Face" pitchFamily="18" charset="0"/>
              </a:rPr>
              <a:t>. </a:t>
            </a:r>
            <a:r>
              <a:rPr lang="en-US" sz="2400" b="1" dirty="0" smtClean="0">
                <a:latin typeface="Baskerville Old Face" pitchFamily="18" charset="0"/>
              </a:rPr>
              <a:t>To </a:t>
            </a:r>
            <a:r>
              <a:rPr lang="en-US" sz="2400" b="1" dirty="0">
                <a:latin typeface="Baskerville Old Face" pitchFamily="18" charset="0"/>
              </a:rPr>
              <a:t>restrict their smuggling and to save forests around the globe some preventive measures needs to be displayed.</a:t>
            </a:r>
          </a:p>
          <a:p>
            <a:r>
              <a:rPr lang="en-IN" sz="2400" b="1" dirty="0">
                <a:latin typeface="Baskerville Old Face" pitchFamily="18" charset="0"/>
              </a:rPr>
              <a:t>To limit their sneaking and to spare woodlands around the world some preventive estimates should be conveyed. We have built up a framework which can be utilized to limit sneaking.</a:t>
            </a:r>
          </a:p>
        </p:txBody>
      </p:sp>
      <p:sp>
        <p:nvSpPr>
          <p:cNvPr id="3" name="Title 2"/>
          <p:cNvSpPr>
            <a:spLocks noGrp="1"/>
          </p:cNvSpPr>
          <p:nvPr>
            <p:ph type="title"/>
          </p:nvPr>
        </p:nvSpPr>
        <p:spPr>
          <a:xfrm>
            <a:off x="457200" y="152400"/>
            <a:ext cx="8229600" cy="828328"/>
          </a:xfrm>
        </p:spPr>
        <p:txBody>
          <a:bodyPr/>
          <a:lstStyle/>
          <a:p>
            <a:r>
              <a:rPr lang="en-IN" dirty="0" smtClean="0"/>
              <a:t>	</a:t>
            </a:r>
            <a:r>
              <a:rPr lang="en-IN" b="1" dirty="0" smtClean="0"/>
              <a:t>PROBLEM STATEMENT</a:t>
            </a:r>
            <a:endParaRPr lang="en-IN" b="1" dirty="0"/>
          </a:p>
        </p:txBody>
      </p:sp>
    </p:spTree>
    <p:extLst>
      <p:ext uri="{BB962C8B-B14F-4D97-AF65-F5344CB8AC3E}">
        <p14:creationId xmlns:p14="http://schemas.microsoft.com/office/powerpoint/2010/main" val="329179248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down)">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wipe(down)">
                                      <p:cBhvr>
                                        <p:cTn id="2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0648"/>
            <a:ext cx="8229600" cy="6120680"/>
          </a:xfrm>
        </p:spPr>
        <p:txBody>
          <a:bodyPr/>
          <a:lstStyle/>
          <a:p>
            <a:r>
              <a:rPr lang="en-IN" dirty="0"/>
              <a:t>However, there is many of the actions have </a:t>
            </a:r>
            <a:r>
              <a:rPr lang="en-IN" dirty="0" smtClean="0"/>
              <a:t>remained largely </a:t>
            </a:r>
            <a:r>
              <a:rPr lang="en-IN" dirty="0"/>
              <a:t>ineffective. There is hopeful solution for the </a:t>
            </a:r>
            <a:r>
              <a:rPr lang="en-IN" dirty="0" smtClean="0"/>
              <a:t>prevention of poaching of forest </a:t>
            </a:r>
            <a:r>
              <a:rPr lang="en-IN" dirty="0"/>
              <a:t>tress is –“the implementation of Wireless </a:t>
            </a:r>
            <a:r>
              <a:rPr lang="en-IN" dirty="0" smtClean="0"/>
              <a:t>Sensor through IOT.</a:t>
            </a:r>
          </a:p>
          <a:p>
            <a:pPr lvl="1"/>
            <a:endParaRPr lang="en-IN" dirty="0" smtClean="0"/>
          </a:p>
          <a:p>
            <a:pPr marL="0" indent="0">
              <a:buNone/>
            </a:pPr>
            <a:endParaRPr lang="en-IN" dirty="0" smtClean="0"/>
          </a:p>
          <a:p>
            <a:endParaRPr lang="en-IN" dirty="0" smtClean="0"/>
          </a:p>
          <a:p>
            <a:endParaRPr lang="en-IN" dirty="0" smtClean="0"/>
          </a:p>
          <a:p>
            <a:endParaRPr lang="en-IN" dirty="0"/>
          </a:p>
        </p:txBody>
      </p:sp>
      <p:pic>
        <p:nvPicPr>
          <p:cNvPr id="1026" name="Picture 2" descr="C:\Users\Windows 8.1\Desktop\finalyear_projec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420888"/>
            <a:ext cx="3744416" cy="331236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Windows 8.1\Desktop\tre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2420889"/>
            <a:ext cx="3744415" cy="3312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40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28800"/>
            <a:ext cx="8229600" cy="4467200"/>
          </a:xfrm>
        </p:spPr>
        <p:txBody>
          <a:bodyPr/>
          <a:lstStyle/>
          <a:p>
            <a:r>
              <a:rPr lang="en-US" sz="2800" b="1" dirty="0"/>
              <a:t>The existing solution was designed by using flex sensors and </a:t>
            </a:r>
            <a:r>
              <a:rPr lang="en-US" sz="2800" b="1" dirty="0" err="1"/>
              <a:t>ZigBee</a:t>
            </a:r>
            <a:r>
              <a:rPr lang="en-US" sz="2800" b="1" dirty="0"/>
              <a:t>.</a:t>
            </a:r>
            <a:endParaRPr lang="en-US" sz="2800" b="1" dirty="0">
              <a:solidFill>
                <a:schemeClr val="bg1">
                  <a:lumMod val="95000"/>
                  <a:lumOff val="5000"/>
                </a:schemeClr>
              </a:solidFill>
            </a:endParaRPr>
          </a:p>
          <a:p>
            <a:r>
              <a:rPr lang="en-US" sz="2800" b="1" dirty="0"/>
              <a:t>Wireless communication in this system used by the </a:t>
            </a:r>
            <a:r>
              <a:rPr lang="en-US" sz="2800" b="1" dirty="0" err="1"/>
              <a:t>ZigBee</a:t>
            </a:r>
            <a:r>
              <a:rPr lang="en-US" sz="2800" b="1" dirty="0"/>
              <a:t> module which is very slow and has a lesser range than  WI-FI module </a:t>
            </a:r>
            <a:r>
              <a:rPr lang="en-US" sz="2800" b="1" dirty="0" smtClean="0"/>
              <a:t>.</a:t>
            </a:r>
          </a:p>
          <a:p>
            <a:r>
              <a:rPr lang="en-US" sz="2800" b="1" dirty="0" smtClean="0"/>
              <a:t>Flex </a:t>
            </a:r>
            <a:r>
              <a:rPr lang="en-US" sz="2800" b="1" dirty="0"/>
              <a:t>sensors are </a:t>
            </a:r>
            <a:r>
              <a:rPr lang="en-US" sz="2800" b="1" dirty="0" smtClean="0"/>
              <a:t>merely used </a:t>
            </a:r>
            <a:r>
              <a:rPr lang="en-US" sz="2800" b="1" dirty="0"/>
              <a:t>sensors but tilt sensors are used to measure the slope or elevation and readouts apart from just signals.</a:t>
            </a:r>
          </a:p>
          <a:p>
            <a:pPr>
              <a:buNone/>
            </a:pPr>
            <a:r>
              <a:rPr lang="en-US" sz="2800" b="1" dirty="0"/>
              <a:t>	 	 </a:t>
            </a:r>
          </a:p>
          <a:p>
            <a:endParaRPr lang="en-IN" dirty="0"/>
          </a:p>
        </p:txBody>
      </p:sp>
      <p:sp>
        <p:nvSpPr>
          <p:cNvPr id="3" name="Title 2"/>
          <p:cNvSpPr>
            <a:spLocks noGrp="1"/>
          </p:cNvSpPr>
          <p:nvPr>
            <p:ph type="title"/>
          </p:nvPr>
        </p:nvSpPr>
        <p:spPr>
          <a:xfrm>
            <a:off x="457200" y="152400"/>
            <a:ext cx="8229600" cy="1188368"/>
          </a:xfrm>
        </p:spPr>
        <p:txBody>
          <a:bodyPr/>
          <a:lstStyle/>
          <a:p>
            <a:r>
              <a:rPr lang="en-IN" dirty="0" smtClean="0"/>
              <a:t>	</a:t>
            </a:r>
            <a:r>
              <a:rPr lang="en-IN" b="1" dirty="0" smtClean="0"/>
              <a:t>EXISITING SOLUTION</a:t>
            </a:r>
            <a:endParaRPr lang="en-IN" b="1" dirty="0"/>
          </a:p>
        </p:txBody>
      </p:sp>
    </p:spTree>
    <p:extLst>
      <p:ext uri="{BB962C8B-B14F-4D97-AF65-F5344CB8AC3E}">
        <p14:creationId xmlns:p14="http://schemas.microsoft.com/office/powerpoint/2010/main" val="188127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down)">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wipe(down)">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wipe(down)">
                                      <p:cBhvr>
                                        <p:cTn id="2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96752"/>
            <a:ext cx="8229600" cy="4899248"/>
          </a:xfrm>
        </p:spPr>
        <p:txBody>
          <a:bodyPr>
            <a:noAutofit/>
          </a:bodyPr>
          <a:lstStyle/>
          <a:p>
            <a:r>
              <a:rPr lang="en-US" sz="1800" b="1" dirty="0">
                <a:latin typeface="+mj-lt"/>
              </a:rPr>
              <a:t>Here there is many of the actions have remained largely ineffective. There is hopeful solution for the prevention of forest trees- THE IMPLEMENTATION OF WIRELESS SENDOR NETWORKS(WSNs),which is a robust, effective and most developing technology for monitoring and controlling.</a:t>
            </a:r>
          </a:p>
          <a:p>
            <a:r>
              <a:rPr lang="en-US" sz="1800" b="1" dirty="0">
                <a:latin typeface="+mj-lt"/>
              </a:rPr>
              <a:t>There are several features of wireless networking technology as protocol routing, power management, network structure and hierarchical networks.</a:t>
            </a:r>
          </a:p>
          <a:p>
            <a:r>
              <a:rPr lang="en-US" sz="1800" b="1" dirty="0">
                <a:latin typeface="+mj-lt"/>
              </a:rPr>
              <a:t>In a network, the cluster of a nodes is around 5-10 trees. This can be formed a cluster with a master node having extra properties and to communicate with central base station.</a:t>
            </a:r>
          </a:p>
          <a:p>
            <a:r>
              <a:rPr lang="en-US" sz="1800" b="1" dirty="0">
                <a:latin typeface="+mj-lt"/>
              </a:rPr>
              <a:t>There are four components in the sensor node are as:-</a:t>
            </a:r>
          </a:p>
          <a:p>
            <a:r>
              <a:rPr lang="en-IN" sz="1800" dirty="0" smtClean="0">
                <a:latin typeface="+mj-lt"/>
              </a:rPr>
              <a:t>1.  Sensing Modules</a:t>
            </a:r>
          </a:p>
          <a:p>
            <a:r>
              <a:rPr lang="en-IN" sz="1800" dirty="0" smtClean="0">
                <a:latin typeface="+mj-lt"/>
              </a:rPr>
              <a:t>2. Controlling processor unit</a:t>
            </a:r>
          </a:p>
          <a:p>
            <a:r>
              <a:rPr lang="en-IN" sz="1800" dirty="0" smtClean="0">
                <a:latin typeface="+mj-lt"/>
              </a:rPr>
              <a:t>3.  A trans receiver unit</a:t>
            </a:r>
          </a:p>
          <a:p>
            <a:r>
              <a:rPr lang="en-IN" sz="1800" dirty="0" smtClean="0">
                <a:latin typeface="+mj-lt"/>
              </a:rPr>
              <a:t>4.  Power Unit.</a:t>
            </a:r>
          </a:p>
          <a:p>
            <a:endParaRPr lang="en-IN" sz="1200" dirty="0"/>
          </a:p>
        </p:txBody>
      </p:sp>
      <p:sp>
        <p:nvSpPr>
          <p:cNvPr id="3" name="Title 2"/>
          <p:cNvSpPr>
            <a:spLocks noGrp="1"/>
          </p:cNvSpPr>
          <p:nvPr>
            <p:ph type="title"/>
          </p:nvPr>
        </p:nvSpPr>
        <p:spPr>
          <a:xfrm>
            <a:off x="457200" y="152400"/>
            <a:ext cx="8229600" cy="828328"/>
          </a:xfrm>
        </p:spPr>
        <p:txBody>
          <a:bodyPr/>
          <a:lstStyle/>
          <a:p>
            <a:r>
              <a:rPr lang="en-IN" dirty="0" smtClean="0"/>
              <a:t>LITERATURE SURVEY 1           :-&gt;</a:t>
            </a:r>
            <a:endParaRPr lang="en-IN" dirty="0"/>
          </a:p>
        </p:txBody>
      </p:sp>
    </p:spTree>
    <p:extLst>
      <p:ext uri="{BB962C8B-B14F-4D97-AF65-F5344CB8AC3E}">
        <p14:creationId xmlns:p14="http://schemas.microsoft.com/office/powerpoint/2010/main" val="3234454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down)">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wipe(down)">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wipe(down)">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wipe(down)">
                                      <p:cBhvr>
                                        <p:cTn id="32" dur="500"/>
                                        <p:tgtEl>
                                          <p:spTgt spid="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wipe(down)">
                                      <p:cBhvr>
                                        <p:cTn id="37" dur="500"/>
                                        <p:tgtEl>
                                          <p:spTgt spid="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Effect transition="in" filter="wipe(down)">
                                      <p:cBhvr>
                                        <p:cTn id="42" dur="500"/>
                                        <p:tgtEl>
                                          <p:spTgt spid="2">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
                                            <p:txEl>
                                              <p:pRg st="7" end="7"/>
                                            </p:txEl>
                                          </p:spTgt>
                                        </p:tgtEl>
                                        <p:attrNameLst>
                                          <p:attrName>style.visibility</p:attrName>
                                        </p:attrNameLst>
                                      </p:cBhvr>
                                      <p:to>
                                        <p:strVal val="visible"/>
                                      </p:to>
                                    </p:set>
                                    <p:animEffect transition="in" filter="wipe(down)">
                                      <p:cBhvr>
                                        <p:cTn id="4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sz="1800" b="1" dirty="0"/>
              <a:t>Wireless Sensor Networks is the most evolving technology and is used to various applications. WSN consists of nodes integrated with sensors, communication module</a:t>
            </a:r>
            <a:r>
              <a:rPr lang="en-US" sz="1800" b="1" dirty="0" smtClean="0"/>
              <a:t>, powering </a:t>
            </a:r>
            <a:r>
              <a:rPr lang="en-US" sz="1800" b="1" dirty="0"/>
              <a:t>unit interfaced with and controlled by a low power microprocessor.</a:t>
            </a:r>
          </a:p>
          <a:p>
            <a:r>
              <a:rPr lang="en-US" sz="1800" b="1" dirty="0"/>
              <a:t>Poaching of economically valuable trees such as sandalwood, teakwood ,rosewood and pinewood have increased tremendously due to man’s selfish needs, therefore it is necessary to take measures which can help in preserving our natural </a:t>
            </a:r>
            <a:r>
              <a:rPr lang="en-US" sz="1800" b="1" dirty="0" smtClean="0"/>
              <a:t>resources</a:t>
            </a:r>
            <a:r>
              <a:rPr lang="en-US" sz="1800" b="1" dirty="0"/>
              <a:t>.</a:t>
            </a:r>
          </a:p>
          <a:p>
            <a:r>
              <a:rPr lang="en-US" sz="1800" b="1" dirty="0"/>
              <a:t>The most promising solution in such a scenario is “IMPLEMENTATION OF WIRELESS SENSOR NETWORK” to monitor the poaching activity. </a:t>
            </a:r>
          </a:p>
          <a:p>
            <a:r>
              <a:rPr lang="en-US" sz="1800" b="1" dirty="0"/>
              <a:t> The wireless sensor node designed to prevent the poaching of trees consists of the following modules</a:t>
            </a:r>
            <a:r>
              <a:rPr lang="en-US" sz="1800" b="1" dirty="0" smtClean="0"/>
              <a:t>:-</a:t>
            </a:r>
          </a:p>
          <a:p>
            <a:pPr marL="274320" lvl="1">
              <a:spcBef>
                <a:spcPts val="600"/>
              </a:spcBef>
              <a:buClr>
                <a:schemeClr val="accent2"/>
              </a:buClr>
            </a:pPr>
            <a:r>
              <a:rPr lang="en-US" sz="1800" b="1" dirty="0" smtClean="0"/>
              <a:t>1. </a:t>
            </a:r>
            <a:r>
              <a:rPr lang="en-US" sz="1800" b="1" dirty="0"/>
              <a:t>Processing unit:MSP430F5528 </a:t>
            </a:r>
            <a:r>
              <a:rPr lang="en-US" sz="1800" b="1" dirty="0" smtClean="0"/>
              <a:t>microcontroller</a:t>
            </a:r>
          </a:p>
          <a:p>
            <a:pPr marL="274320" lvl="1">
              <a:spcBef>
                <a:spcPts val="600"/>
              </a:spcBef>
              <a:buClr>
                <a:schemeClr val="accent2"/>
              </a:buClr>
            </a:pPr>
            <a:r>
              <a:rPr lang="en-US" sz="1800" b="1" dirty="0" smtClean="0"/>
              <a:t>2. </a:t>
            </a:r>
            <a:r>
              <a:rPr lang="en-US" sz="1800" b="1" dirty="0"/>
              <a:t>Sensing unit:ADXL362 accelerometer</a:t>
            </a:r>
            <a:endParaRPr lang="en-US" sz="1800" b="1" dirty="0" smtClean="0"/>
          </a:p>
          <a:p>
            <a:pPr marL="274320" lvl="1">
              <a:spcBef>
                <a:spcPts val="600"/>
              </a:spcBef>
              <a:buClr>
                <a:schemeClr val="accent2"/>
              </a:buClr>
            </a:pPr>
            <a:r>
              <a:rPr lang="en-US" sz="1800" b="1" dirty="0" smtClean="0"/>
              <a:t>3. </a:t>
            </a:r>
            <a:r>
              <a:rPr lang="en-US" sz="1800" b="1" dirty="0"/>
              <a:t>Communication unit:CC2500 trans </a:t>
            </a:r>
            <a:r>
              <a:rPr lang="en-US" sz="1800" b="1" dirty="0" smtClean="0"/>
              <a:t>receiver</a:t>
            </a:r>
          </a:p>
          <a:p>
            <a:pPr marL="274320" lvl="1">
              <a:spcBef>
                <a:spcPts val="600"/>
              </a:spcBef>
              <a:buClr>
                <a:schemeClr val="accent2"/>
              </a:buClr>
            </a:pPr>
            <a:r>
              <a:rPr lang="en-US" sz="1800" b="1" dirty="0" smtClean="0"/>
              <a:t>4. </a:t>
            </a:r>
            <a:r>
              <a:rPr lang="en-US" sz="1800" b="1" dirty="0"/>
              <a:t>Power supply unit</a:t>
            </a:r>
          </a:p>
          <a:p>
            <a:endParaRPr lang="en-US" sz="1800" b="1" dirty="0"/>
          </a:p>
          <a:p>
            <a:endParaRPr lang="en-IN" sz="1800" dirty="0"/>
          </a:p>
        </p:txBody>
      </p:sp>
      <p:sp>
        <p:nvSpPr>
          <p:cNvPr id="3" name="Title 2"/>
          <p:cNvSpPr>
            <a:spLocks noGrp="1"/>
          </p:cNvSpPr>
          <p:nvPr>
            <p:ph type="title"/>
          </p:nvPr>
        </p:nvSpPr>
        <p:spPr>
          <a:xfrm>
            <a:off x="457200" y="152400"/>
            <a:ext cx="8229600" cy="1116360"/>
          </a:xfrm>
        </p:spPr>
        <p:txBody>
          <a:bodyPr/>
          <a:lstStyle/>
          <a:p>
            <a:r>
              <a:rPr lang="en-IN" dirty="0" smtClean="0"/>
              <a:t>LITERATURE SURVEY 2   :-&gt;</a:t>
            </a:r>
            <a:endParaRPr lang="en-IN" dirty="0"/>
          </a:p>
        </p:txBody>
      </p:sp>
    </p:spTree>
    <p:extLst>
      <p:ext uri="{BB962C8B-B14F-4D97-AF65-F5344CB8AC3E}">
        <p14:creationId xmlns:p14="http://schemas.microsoft.com/office/powerpoint/2010/main" val="19476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down)">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wipe(down)">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wipe(down)">
                                      <p:cBhvr>
                                        <p:cTn id="27" dur="500"/>
                                        <p:tgtEl>
                                          <p:spTgt spid="2">
                                            <p:txEl>
                                              <p:pRg st="3" end="3"/>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wipe(down)">
                                      <p:cBhvr>
                                        <p:cTn id="30" dur="500"/>
                                        <p:tgtEl>
                                          <p:spTgt spid="2">
                                            <p:txEl>
                                              <p:pRg st="4" end="4"/>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Effect transition="in" filter="wipe(down)">
                                      <p:cBhvr>
                                        <p:cTn id="33" dur="500"/>
                                        <p:tgtEl>
                                          <p:spTgt spid="2">
                                            <p:txEl>
                                              <p:pRg st="5" end="5"/>
                                            </p:txEl>
                                          </p:spTgt>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
                                            <p:txEl>
                                              <p:pRg st="6" end="6"/>
                                            </p:txEl>
                                          </p:spTgt>
                                        </p:tgtEl>
                                        <p:attrNameLst>
                                          <p:attrName>style.visibility</p:attrName>
                                        </p:attrNameLst>
                                      </p:cBhvr>
                                      <p:to>
                                        <p:strVal val="visible"/>
                                      </p:to>
                                    </p:set>
                                    <p:animEffect transition="in" filter="wipe(down)">
                                      <p:cBhvr>
                                        <p:cTn id="36" dur="500"/>
                                        <p:tgtEl>
                                          <p:spTgt spid="2">
                                            <p:txEl>
                                              <p:pRg st="6" end="6"/>
                                            </p:txEl>
                                          </p:spTgt>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Effect transition="in" filter="wipe(down)">
                                      <p:cBhvr>
                                        <p:cTn id="39"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40768"/>
            <a:ext cx="8229600" cy="4755232"/>
          </a:xfrm>
        </p:spPr>
        <p:txBody>
          <a:bodyPr>
            <a:normAutofit/>
          </a:bodyPr>
          <a:lstStyle/>
          <a:p>
            <a:r>
              <a:rPr lang="en-US" sz="2000" b="1" dirty="0"/>
              <a:t>The main idea in this paper is to design a portable wireless sensor node which is a part of wireless sensor network. It will be mounted on trunk of each tree, capable of detecting theft as well as automatically initiate and send alarm signals if any to remote terminal through the wireless media.</a:t>
            </a:r>
          </a:p>
          <a:p>
            <a:r>
              <a:rPr lang="en-US" sz="2000" b="1" dirty="0"/>
              <a:t>A network interface used here is  RF module standard or </a:t>
            </a:r>
            <a:r>
              <a:rPr lang="en-US" sz="2000" b="1" dirty="0" err="1"/>
              <a:t>ZigBee</a:t>
            </a:r>
            <a:r>
              <a:rPr lang="en-US" sz="2000" b="1" dirty="0"/>
              <a:t> which is developed as an open global standard for wireless technology and supports basic communication interface of low-cost, low-power wireless sensor networks.</a:t>
            </a:r>
          </a:p>
          <a:p>
            <a:r>
              <a:rPr lang="en-US" sz="2000" b="1" dirty="0"/>
              <a:t>In a network, a cluster of 15-20 trees node can be formed with a master node having additional resources and intelligence to communicate with the base station.</a:t>
            </a:r>
          </a:p>
          <a:p>
            <a:r>
              <a:rPr lang="en-US" sz="2000" b="1" dirty="0"/>
              <a:t>The base station is located at the entrance of the forest</a:t>
            </a:r>
            <a:endParaRPr lang="en-IN" sz="2000" dirty="0"/>
          </a:p>
        </p:txBody>
      </p:sp>
      <p:sp>
        <p:nvSpPr>
          <p:cNvPr id="3" name="Title 2"/>
          <p:cNvSpPr>
            <a:spLocks noGrp="1"/>
          </p:cNvSpPr>
          <p:nvPr>
            <p:ph type="title"/>
          </p:nvPr>
        </p:nvSpPr>
        <p:spPr>
          <a:xfrm>
            <a:off x="457200" y="152400"/>
            <a:ext cx="8229600" cy="972344"/>
          </a:xfrm>
        </p:spPr>
        <p:txBody>
          <a:bodyPr/>
          <a:lstStyle/>
          <a:p>
            <a:r>
              <a:rPr lang="en-IN" dirty="0" smtClean="0"/>
              <a:t>LITERATURE SURVEY 3  :-&gt;</a:t>
            </a:r>
            <a:endParaRPr lang="en-IN" dirty="0"/>
          </a:p>
        </p:txBody>
      </p:sp>
    </p:spTree>
    <p:extLst>
      <p:ext uri="{BB962C8B-B14F-4D97-AF65-F5344CB8AC3E}">
        <p14:creationId xmlns:p14="http://schemas.microsoft.com/office/powerpoint/2010/main" val="386408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down)">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wipe(down)">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wipe(down)">
                                      <p:cBhvr>
                                        <p:cTn id="2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29600" cy="5544616"/>
          </a:xfrm>
        </p:spPr>
        <p:txBody>
          <a:bodyPr>
            <a:normAutofit/>
          </a:bodyPr>
          <a:lstStyle/>
          <a:p>
            <a:r>
              <a:rPr lang="en-IN" sz="1800" dirty="0" smtClean="0"/>
              <a:t>To keep abreast of home living environment, a home environment monitoring device based on </a:t>
            </a:r>
            <a:r>
              <a:rPr lang="en-IN" sz="1800" dirty="0" err="1" smtClean="0"/>
              <a:t>aurdino</a:t>
            </a:r>
            <a:r>
              <a:rPr lang="en-IN" sz="1800" dirty="0" smtClean="0"/>
              <a:t> was designed. With </a:t>
            </a:r>
            <a:r>
              <a:rPr lang="en-IN" sz="1800" dirty="0" err="1" smtClean="0"/>
              <a:t>Aurdino</a:t>
            </a:r>
            <a:r>
              <a:rPr lang="en-IN" sz="1800" dirty="0" smtClean="0"/>
              <a:t> UNO hardware platform and various sensors to acquire the indoor temperature, humidity, light and combustible gas changes in real-time, then upload this to the monitoring platform, according to the collected data to adjust the surrounding environment.</a:t>
            </a:r>
          </a:p>
          <a:p>
            <a:r>
              <a:rPr lang="en-IN" sz="1800" dirty="0" smtClean="0"/>
              <a:t> </a:t>
            </a:r>
            <a:r>
              <a:rPr lang="en-IN" sz="1800" dirty="0"/>
              <a:t>The test results show that the design can achieve the collection and stably upload of home environment data, and meet the design requirements of remotely monitoring the living environment conditions. </a:t>
            </a:r>
            <a:endParaRPr lang="en-IN" sz="1800" dirty="0" smtClean="0"/>
          </a:p>
          <a:p>
            <a:r>
              <a:rPr lang="en-IN" sz="1800" dirty="0" smtClean="0"/>
              <a:t>The </a:t>
            </a:r>
            <a:r>
              <a:rPr lang="en-IN" sz="1800" dirty="0"/>
              <a:t>invention has follow advantages: low cost, small power consumption, simple structure and convenient installation</a:t>
            </a:r>
            <a:r>
              <a:rPr lang="en-IN" sz="1800" dirty="0" smtClean="0"/>
              <a:t>.. </a:t>
            </a:r>
            <a:r>
              <a:rPr lang="en-IN" sz="1800" dirty="0"/>
              <a:t>Here, we proposed wireless </a:t>
            </a:r>
            <a:r>
              <a:rPr lang="en-IN" sz="1800" dirty="0" smtClean="0"/>
              <a:t>controlled </a:t>
            </a:r>
            <a:r>
              <a:rPr lang="en-IN" sz="1800" dirty="0"/>
              <a:t>system for </a:t>
            </a:r>
            <a:r>
              <a:rPr lang="en-IN" sz="1800" dirty="0" smtClean="0"/>
              <a:t>poaching of tress. In </a:t>
            </a:r>
            <a:r>
              <a:rPr lang="en-IN" sz="1800" dirty="0"/>
              <a:t>this, we use three different </a:t>
            </a:r>
            <a:r>
              <a:rPr lang="en-IN" sz="1800" dirty="0" smtClean="0"/>
              <a:t>sensors.</a:t>
            </a:r>
          </a:p>
          <a:p>
            <a:r>
              <a:rPr lang="en-US" sz="1800" dirty="0"/>
              <a:t>NODE DEVELOPMENT-  There will be multiple area field based on RSSI of the sensor node to cover the entire farm</a:t>
            </a:r>
          </a:p>
          <a:p>
            <a:r>
              <a:rPr lang="en-IN" sz="1800" dirty="0" smtClean="0"/>
              <a:t>The important role in this project is played by 3 useful sensors called,</a:t>
            </a:r>
          </a:p>
          <a:p>
            <a:pPr marL="0" indent="0">
              <a:buNone/>
            </a:pPr>
            <a:r>
              <a:rPr lang="en-IN" sz="1800" dirty="0"/>
              <a:t> </a:t>
            </a:r>
            <a:r>
              <a:rPr lang="en-IN" sz="1800" dirty="0" smtClean="0"/>
              <a:t>    Tilt sensors, temperature sensors, sound sensors. </a:t>
            </a:r>
            <a:endParaRPr lang="en-IN" sz="1800" dirty="0"/>
          </a:p>
        </p:txBody>
      </p:sp>
      <p:sp>
        <p:nvSpPr>
          <p:cNvPr id="3" name="Title 2"/>
          <p:cNvSpPr>
            <a:spLocks noGrp="1"/>
          </p:cNvSpPr>
          <p:nvPr>
            <p:ph type="title"/>
          </p:nvPr>
        </p:nvSpPr>
        <p:spPr>
          <a:xfrm>
            <a:off x="457200" y="152400"/>
            <a:ext cx="8229600" cy="612304"/>
          </a:xfrm>
        </p:spPr>
        <p:txBody>
          <a:bodyPr>
            <a:normAutofit fontScale="90000"/>
          </a:bodyPr>
          <a:lstStyle/>
          <a:p>
            <a:r>
              <a:rPr lang="en-IN" dirty="0" smtClean="0"/>
              <a:t>SOLUTION DESCRIPTION:</a:t>
            </a:r>
            <a:endParaRPr lang="en-IN" dirty="0"/>
          </a:p>
        </p:txBody>
      </p:sp>
    </p:spTree>
    <p:extLst>
      <p:ext uri="{BB962C8B-B14F-4D97-AF65-F5344CB8AC3E}">
        <p14:creationId xmlns:p14="http://schemas.microsoft.com/office/powerpoint/2010/main" val="357948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down)">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wipe(down)">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wipe(down)">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wipe(down)">
                                      <p:cBhvr>
                                        <p:cTn id="32" dur="500"/>
                                        <p:tgtEl>
                                          <p:spTgt spid="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wipe(down)">
                                      <p:cBhvr>
                                        <p:cTn id="3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Representation:</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19678" y="1524000"/>
            <a:ext cx="6504643"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419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wipe(down)">
                                      <p:cBhvr>
                                        <p:cTn id="1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109</TotalTime>
  <Words>1414</Words>
  <Application>Microsoft Office PowerPoint</Application>
  <PresentationFormat>On-screen Show (4:3)</PresentationFormat>
  <Paragraphs>75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Paper</vt:lpstr>
      <vt:lpstr>IOT  BASED  ANTI POACHING -ALARM SYSTEM  FOR  TREES  IN  FOREST  USING WIRELESS  SENSOR  NETWORK</vt:lpstr>
      <vt:lpstr> PROBLEM STATEMENT</vt:lpstr>
      <vt:lpstr>PowerPoint Presentation</vt:lpstr>
      <vt:lpstr> EXISITING SOLUTION</vt:lpstr>
      <vt:lpstr>LITERATURE SURVEY 1           :-&gt;</vt:lpstr>
      <vt:lpstr>LITERATURE SURVEY 2   :-&gt;</vt:lpstr>
      <vt:lpstr>LITERATURE SURVEY 3  :-&gt;</vt:lpstr>
      <vt:lpstr>SOLUTION DESCRIPTION:</vt:lpstr>
      <vt:lpstr>Representation:</vt:lpstr>
      <vt:lpstr>WHY THE PROPOSED SYSTEM IS BETTER THAN EXISTING ONE!</vt:lpstr>
      <vt:lpstr>PowerPoint Presentation</vt:lpstr>
      <vt:lpstr>PowerPoint Presentation</vt:lpstr>
      <vt:lpstr>  METHODOLOGY</vt:lpstr>
      <vt:lpstr>Representation: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ANTI POACHING -ALARM SYSTEM  FOR  TREES  IN  FOREST  USING WIRELESS  SENSOR  NETWORK</dc:title>
  <dc:creator>Windows 8.1</dc:creator>
  <cp:lastModifiedBy>Windows 8.1</cp:lastModifiedBy>
  <cp:revision>10</cp:revision>
  <dcterms:created xsi:type="dcterms:W3CDTF">2019-10-04T18:53:07Z</dcterms:created>
  <dcterms:modified xsi:type="dcterms:W3CDTF">2019-10-04T20:42:55Z</dcterms:modified>
</cp:coreProperties>
</file>