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Software Engineering Introduction</a:t>
            </a:r>
            <a:br>
              <a:rPr lang="en-IN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Computer software is a product or program code developed by software engineers.</a:t>
            </a:r>
          </a:p>
          <a:p>
            <a:pPr algn="just"/>
            <a:r>
              <a:rPr lang="en-IN" dirty="0" smtClean="0"/>
              <a:t>The applications of computer software are: Telecommunication, military, medical sciences, online shopping, office products, IT industry etc.</a:t>
            </a:r>
          </a:p>
          <a:p>
            <a:pPr algn="just"/>
            <a:r>
              <a:rPr lang="en-IN" dirty="0" smtClean="0"/>
              <a:t>A Software consists of data and the related documents.</a:t>
            </a:r>
          </a:p>
          <a:p>
            <a:pPr algn="just"/>
            <a:r>
              <a:rPr lang="en-IN" dirty="0" smtClean="0"/>
              <a:t>The software is the key element in all computer based systems and products.</a:t>
            </a:r>
          </a:p>
          <a:p>
            <a:pPr algn="just"/>
            <a:r>
              <a:rPr lang="en-IN" dirty="0" smtClean="0"/>
              <a:t>The main purpose behind software engineering is to give a framework for building a software with best quality.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Umbrella activities</a:t>
            </a:r>
            <a:br>
              <a:rPr lang="en-IN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IN" b="1" dirty="0" smtClean="0">
                <a:solidFill>
                  <a:srgbClr val="FF0000"/>
                </a:solidFill>
              </a:rPr>
              <a:t>Typical umbrella activities </a:t>
            </a:r>
            <a:r>
              <a:rPr lang="en-IN" b="1" dirty="0" smtClean="0"/>
              <a:t>are:</a:t>
            </a:r>
          </a:p>
          <a:p>
            <a:pPr algn="just">
              <a:buNone/>
            </a:pPr>
            <a:r>
              <a:rPr lang="en-IN" b="1" dirty="0" smtClean="0"/>
              <a:t>1. </a:t>
            </a:r>
            <a:r>
              <a:rPr lang="en-IN" b="1" dirty="0" smtClean="0">
                <a:solidFill>
                  <a:srgbClr val="FF0000"/>
                </a:solidFill>
              </a:rPr>
              <a:t>Software project tracking and control </a:t>
            </a:r>
            <a:r>
              <a:rPr lang="en-IN" dirty="0" smtClean="0"/>
              <a:t>In this activity, the developing team accesses project plan and compares it with the predefined schedule.</a:t>
            </a:r>
          </a:p>
          <a:p>
            <a:pPr algn="just">
              <a:buNone/>
            </a:pPr>
            <a:r>
              <a:rPr lang="en-IN" dirty="0" smtClean="0"/>
              <a:t>	If these project plans do not match with the predefined schedule, then the required actions are taken to maintain the schedule.</a:t>
            </a:r>
          </a:p>
          <a:p>
            <a:pPr algn="just">
              <a:buNone/>
            </a:pPr>
            <a:r>
              <a:rPr lang="en-IN" b="1" dirty="0" smtClean="0"/>
              <a:t>2. </a:t>
            </a:r>
            <a:r>
              <a:rPr lang="en-IN" b="1" dirty="0" smtClean="0">
                <a:solidFill>
                  <a:srgbClr val="FF0000"/>
                </a:solidFill>
              </a:rPr>
              <a:t>Risk management </a:t>
            </a:r>
            <a:r>
              <a:rPr lang="en-IN" dirty="0" smtClean="0"/>
              <a:t>Risk is an event that may or may not occur.</a:t>
            </a:r>
          </a:p>
          <a:p>
            <a:pPr algn="just">
              <a:buNone/>
            </a:pPr>
            <a:r>
              <a:rPr lang="en-IN" dirty="0" smtClean="0"/>
              <a:t>	If the event occurs, then it causes some unwanted outcome. Hence, proper risk management is required.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IN" b="1" dirty="0" smtClean="0"/>
              <a:t>3. </a:t>
            </a:r>
            <a:r>
              <a:rPr lang="en-IN" b="1" dirty="0" smtClean="0">
                <a:solidFill>
                  <a:srgbClr val="FF0000"/>
                </a:solidFill>
              </a:rPr>
              <a:t>Software Quality Assurance </a:t>
            </a:r>
            <a:r>
              <a:rPr lang="en-IN" b="1" dirty="0" smtClean="0"/>
              <a:t>(SQA) </a:t>
            </a:r>
            <a:r>
              <a:rPr lang="en-IN" dirty="0" smtClean="0"/>
              <a:t>SQA is the planned and systematic pattern of activities which are required to give a guarantee of software quality.</a:t>
            </a:r>
            <a:br>
              <a:rPr lang="en-IN" dirty="0" smtClean="0"/>
            </a:br>
            <a:r>
              <a:rPr lang="en-IN" b="1" dirty="0" smtClean="0"/>
              <a:t>For example,</a:t>
            </a:r>
            <a:r>
              <a:rPr lang="en-IN" dirty="0" smtClean="0"/>
              <a:t> during the software development meetings are conducted at every stage of development to find out the defects and suggest improvements to produce good quality software.</a:t>
            </a:r>
          </a:p>
          <a:p>
            <a:pPr algn="just">
              <a:buNone/>
            </a:pPr>
            <a:r>
              <a:rPr lang="en-IN" b="1" dirty="0" smtClean="0"/>
              <a:t>4. </a:t>
            </a:r>
            <a:r>
              <a:rPr lang="en-IN" b="1" dirty="0" smtClean="0">
                <a:solidFill>
                  <a:srgbClr val="FF0000"/>
                </a:solidFill>
              </a:rPr>
              <a:t>Formal Technical Reviews </a:t>
            </a:r>
            <a:r>
              <a:rPr lang="en-IN" b="1" dirty="0" smtClean="0"/>
              <a:t>(FTR) </a:t>
            </a:r>
            <a:r>
              <a:rPr lang="en-IN" dirty="0" smtClean="0"/>
              <a:t>FTR is a meeting conducted by the technical staff.</a:t>
            </a:r>
          </a:p>
          <a:p>
            <a:pPr algn="just">
              <a:buNone/>
            </a:pPr>
            <a:r>
              <a:rPr lang="en-IN" dirty="0" smtClean="0"/>
              <a:t>	The motive of the meeting is to detect quality problems and suggest improvements.</a:t>
            </a:r>
          </a:p>
          <a:p>
            <a:pPr algn="just">
              <a:buNone/>
            </a:pPr>
            <a:r>
              <a:rPr lang="en-IN" dirty="0" smtClean="0"/>
              <a:t>	The technical person focuses on the quality of the software from the customer point of view.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05800" cy="48006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IN" b="1" dirty="0" smtClean="0"/>
              <a:t>5. </a:t>
            </a:r>
            <a:r>
              <a:rPr lang="en-IN" b="1" dirty="0" smtClean="0">
                <a:solidFill>
                  <a:srgbClr val="FF0000"/>
                </a:solidFill>
              </a:rPr>
              <a:t>Measurement</a:t>
            </a:r>
            <a:r>
              <a:rPr lang="en-IN" b="1" dirty="0" smtClean="0"/>
              <a:t> </a:t>
            </a:r>
            <a:r>
              <a:rPr lang="en-IN" dirty="0" smtClean="0"/>
              <a:t> It consists of the effort required to measure the software.</a:t>
            </a:r>
          </a:p>
          <a:p>
            <a:pPr algn="just">
              <a:buNone/>
            </a:pPr>
            <a:r>
              <a:rPr lang="en-IN" dirty="0" smtClean="0"/>
              <a:t>	The software cannot be measured directly. It is measured by direct and indirect measures.</a:t>
            </a:r>
          </a:p>
          <a:p>
            <a:pPr algn="just">
              <a:buNone/>
            </a:pPr>
            <a:r>
              <a:rPr lang="en-IN" dirty="0" smtClean="0"/>
              <a:t>	Direct measures like cost, lines of code, size of software etc.</a:t>
            </a:r>
          </a:p>
          <a:p>
            <a:pPr algn="just">
              <a:buNone/>
            </a:pPr>
            <a:r>
              <a:rPr lang="en-IN" dirty="0" smtClean="0"/>
              <a:t>	Indirect measures such as quality of software which is measured by some other factor. Hence, it is an indirect measure of software.</a:t>
            </a:r>
          </a:p>
          <a:p>
            <a:pPr algn="just">
              <a:buNone/>
            </a:pPr>
            <a:r>
              <a:rPr lang="en-IN" b="1" dirty="0" smtClean="0"/>
              <a:t>6. </a:t>
            </a:r>
            <a:r>
              <a:rPr lang="en-IN" b="1" dirty="0" smtClean="0">
                <a:solidFill>
                  <a:srgbClr val="FF0000"/>
                </a:solidFill>
              </a:rPr>
              <a:t>Software Configuration Management </a:t>
            </a:r>
            <a:r>
              <a:rPr lang="en-IN" b="1" dirty="0" smtClean="0"/>
              <a:t>(SCM)</a:t>
            </a:r>
            <a:r>
              <a:rPr lang="en-IN" dirty="0" smtClean="0"/>
              <a:t>It manages the effect of change throughout the software process.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b="1" dirty="0" smtClean="0"/>
              <a:t>7. </a:t>
            </a:r>
            <a:r>
              <a:rPr lang="en-IN" b="1" dirty="0" smtClean="0">
                <a:solidFill>
                  <a:srgbClr val="FF0000"/>
                </a:solidFill>
              </a:rPr>
              <a:t>Reusability management  </a:t>
            </a:r>
            <a:r>
              <a:rPr lang="en-IN" dirty="0" smtClean="0"/>
              <a:t>It defines the</a:t>
            </a:r>
          </a:p>
          <a:p>
            <a:pPr algn="just">
              <a:buNone/>
            </a:pPr>
            <a:r>
              <a:rPr lang="en-IN" dirty="0" smtClean="0"/>
              <a:t> 	criteria for reuse the product.</a:t>
            </a:r>
          </a:p>
          <a:p>
            <a:pPr algn="just">
              <a:buNone/>
            </a:pPr>
            <a:r>
              <a:rPr lang="en-IN" dirty="0" smtClean="0"/>
              <a:t>    The quality of software is good when the components of the software are developed for certain application and are useful for developing other applications.</a:t>
            </a:r>
          </a:p>
          <a:p>
            <a:pPr algn="just">
              <a:buNone/>
            </a:pPr>
            <a:r>
              <a:rPr lang="en-IN" b="1" dirty="0" smtClean="0"/>
              <a:t>8. </a:t>
            </a:r>
            <a:r>
              <a:rPr lang="en-IN" b="1" dirty="0" smtClean="0">
                <a:solidFill>
                  <a:srgbClr val="FF0000"/>
                </a:solidFill>
              </a:rPr>
              <a:t>Work product preparation and production </a:t>
            </a:r>
            <a:r>
              <a:rPr lang="en-IN" b="1" dirty="0" smtClean="0"/>
              <a:t>It</a:t>
            </a:r>
            <a:r>
              <a:rPr lang="en-IN" dirty="0" smtClean="0"/>
              <a:t> consists of the activities that are needed to create the documents, forms, lists, logs and user manuals for developing a software.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Generic Process Model</a:t>
            </a:r>
            <a:br>
              <a:rPr lang="en-IN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A software process is a collection of various activities.</a:t>
            </a:r>
          </a:p>
          <a:p>
            <a:pPr>
              <a:buNone/>
            </a:pPr>
            <a:r>
              <a:rPr lang="en-IN" b="1" dirty="0" smtClean="0"/>
              <a:t>There are five generic process framework activities:</a:t>
            </a:r>
          </a:p>
          <a:p>
            <a:pPr marL="514350" indent="-51435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1.Communication:</a:t>
            </a: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The software development starts with the communication between customer and developer.</a:t>
            </a:r>
          </a:p>
          <a:p>
            <a:pPr marL="514350" indent="-51435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2. Planning:</a:t>
            </a:r>
          </a:p>
          <a:p>
            <a:pPr marL="514350" indent="-514350">
              <a:buNone/>
            </a:pPr>
            <a:r>
              <a:rPr lang="en-IN" dirty="0" smtClean="0"/>
              <a:t>It consists of complete estimation, scheduling for project development and tracking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1"/>
            <a:ext cx="7620000" cy="42672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3. Modelling</a:t>
            </a:r>
            <a:r>
              <a:rPr lang="en-IN" sz="1800" b="1" dirty="0" smtClean="0"/>
              <a:t>: Modelling </a:t>
            </a:r>
            <a:r>
              <a:rPr lang="en-IN" sz="1800" dirty="0" smtClean="0"/>
              <a:t>consists of complete requirement analysis and the design of the project like algorithm, flowchart etc.</a:t>
            </a:r>
          </a:p>
          <a:p>
            <a:pPr>
              <a:buNone/>
            </a:pPr>
            <a:r>
              <a:rPr lang="en-IN" sz="1800" dirty="0" smtClean="0"/>
              <a:t>        The algorithm is the step-by-step solution of the problem and the flow chart shows a complete flow diagram of a program.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4. Construction</a:t>
            </a:r>
            <a:r>
              <a:rPr lang="en-IN" sz="1800" b="1" dirty="0" smtClean="0"/>
              <a:t>: Construction</a:t>
            </a:r>
            <a:r>
              <a:rPr lang="en-IN" sz="1800" dirty="0" smtClean="0"/>
              <a:t> consists of code generation and the testing part.</a:t>
            </a:r>
          </a:p>
          <a:p>
            <a:pPr>
              <a:buNone/>
            </a:pPr>
            <a:r>
              <a:rPr lang="en-IN" sz="1800" dirty="0" smtClean="0"/>
              <a:t>	Coding part implements the design details using an appropriate programming language.</a:t>
            </a:r>
          </a:p>
          <a:p>
            <a:pPr>
              <a:buNone/>
            </a:pPr>
            <a:r>
              <a:rPr lang="en-IN" sz="1800" dirty="0" smtClean="0"/>
              <a:t>	Testing is to check whether the flow of coding is correct or not.</a:t>
            </a:r>
          </a:p>
          <a:p>
            <a:pPr>
              <a:buNone/>
            </a:pPr>
            <a:r>
              <a:rPr lang="en-IN" sz="1800" dirty="0" smtClean="0"/>
              <a:t>	Testing also check that the program provides desired output.</a:t>
            </a:r>
          </a:p>
          <a:p>
            <a:pPr>
              <a:buNone/>
            </a:pPr>
            <a:r>
              <a:rPr lang="en-IN" sz="1800" b="1" dirty="0" smtClean="0"/>
              <a:t>5. </a:t>
            </a:r>
            <a:r>
              <a:rPr lang="en-IN" sz="1800" b="1" dirty="0" smtClean="0">
                <a:solidFill>
                  <a:srgbClr val="C00000"/>
                </a:solidFill>
              </a:rPr>
              <a:t>Deployment: </a:t>
            </a:r>
            <a:r>
              <a:rPr lang="en-IN" sz="1800" b="1" dirty="0" smtClean="0"/>
              <a:t>Deployment</a:t>
            </a:r>
            <a:r>
              <a:rPr lang="en-IN" sz="1800" dirty="0" smtClean="0"/>
              <a:t> step consists of delivering the product to the customer and take feedback from them.</a:t>
            </a:r>
          </a:p>
          <a:p>
            <a:pPr>
              <a:buNone/>
            </a:pPr>
            <a:r>
              <a:rPr lang="en-IN" sz="1800" dirty="0" smtClean="0"/>
              <a:t>	If the customer wants some corrections or demands for the additional capabilities,  then the change is required for improvement in the quality of the software.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Prescriptive Process Models</a:t>
            </a:r>
            <a:br>
              <a:rPr lang="en-IN" dirty="0" smtClean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The following framework activities are carried out irrespective of the process model chosen by the organization.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 Communication</a:t>
            </a:r>
            <a:br>
              <a:rPr lang="en-IN" dirty="0" smtClean="0"/>
            </a:br>
            <a:r>
              <a:rPr lang="en-IN" dirty="0" smtClean="0"/>
              <a:t>2. Planning</a:t>
            </a:r>
            <a:br>
              <a:rPr lang="en-IN" dirty="0" smtClean="0"/>
            </a:br>
            <a:r>
              <a:rPr lang="en-IN" dirty="0" smtClean="0"/>
              <a:t>3. </a:t>
            </a:r>
            <a:r>
              <a:rPr lang="en-IN" dirty="0" err="1" smtClean="0"/>
              <a:t>Modeling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4. Construction</a:t>
            </a:r>
            <a:br>
              <a:rPr lang="en-IN" dirty="0" smtClean="0"/>
            </a:br>
            <a:r>
              <a:rPr lang="en-IN" dirty="0" smtClean="0"/>
              <a:t>5. Deployment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name 'prescriptive' is given because the model prescribes a set of activities, actions, tasks, quality assurance and change the mechanism for every project.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IN" b="1" dirty="0" smtClean="0"/>
              <a:t>There are </a:t>
            </a:r>
            <a:r>
              <a:rPr lang="en-IN" b="1" dirty="0" smtClean="0">
                <a:solidFill>
                  <a:srgbClr val="C00000"/>
                </a:solidFill>
              </a:rPr>
              <a:t>three types of prescriptive process models.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 The Waterfall Model</a:t>
            </a:r>
            <a:br>
              <a:rPr lang="en-IN" dirty="0" smtClean="0"/>
            </a:br>
            <a:r>
              <a:rPr lang="en-IN" dirty="0" smtClean="0"/>
              <a:t>2. Incremental Process model</a:t>
            </a:r>
            <a:br>
              <a:rPr lang="en-IN" dirty="0" smtClean="0"/>
            </a:br>
            <a:r>
              <a:rPr lang="en-IN" dirty="0" smtClean="0"/>
              <a:t>3. RAD model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1. </a:t>
            </a:r>
            <a:r>
              <a:rPr lang="en-IN" dirty="0" smtClean="0">
                <a:solidFill>
                  <a:srgbClr val="C00000"/>
                </a:solidFill>
              </a:rPr>
              <a:t>The Waterfall Model</a:t>
            </a:r>
          </a:p>
          <a:p>
            <a:r>
              <a:rPr lang="en-IN" dirty="0" smtClean="0"/>
              <a:t>The waterfall model is also called as </a:t>
            </a:r>
            <a:r>
              <a:rPr lang="en-IN" b="1" dirty="0" smtClean="0"/>
              <a:t>'Linear sequential model'</a:t>
            </a:r>
            <a:r>
              <a:rPr lang="en-IN" dirty="0" smtClean="0"/>
              <a:t> or </a:t>
            </a:r>
            <a:r>
              <a:rPr lang="en-IN" b="1" dirty="0" smtClean="0"/>
              <a:t>'Classic life cycle model'.</a:t>
            </a:r>
            <a:endParaRPr lang="en-IN" dirty="0" smtClean="0"/>
          </a:p>
          <a:p>
            <a:r>
              <a:rPr lang="en-IN" dirty="0" smtClean="0"/>
              <a:t>In this model, each phase is fully completed before the beginning of the next phase.</a:t>
            </a:r>
          </a:p>
          <a:p>
            <a:r>
              <a:rPr lang="en-IN" dirty="0" smtClean="0"/>
              <a:t>This model is used for the small projects.</a:t>
            </a:r>
          </a:p>
          <a:p>
            <a:r>
              <a:rPr lang="en-IN" dirty="0" smtClean="0"/>
              <a:t>In this model, feedback is taken after each phase to ensure that the project is on the right path.</a:t>
            </a:r>
          </a:p>
          <a:p>
            <a:r>
              <a:rPr lang="en-IN" dirty="0" smtClean="0"/>
              <a:t>Testing part starts only after the development is complete.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aterfall model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67818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51054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NOTE:</a:t>
            </a:r>
            <a:r>
              <a:rPr lang="en-IN" dirty="0" smtClean="0"/>
              <a:t> The description of the phases of the waterfall model is same as that of the process model.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Software engineering definitions</a:t>
            </a:r>
            <a:br>
              <a:rPr lang="en-IN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The establishment and use of sound engineering principles in order to obtain economical software that is reliable and works efficiently on real machines.</a:t>
            </a:r>
          </a:p>
          <a:p>
            <a:pPr algn="just"/>
            <a:r>
              <a:rPr lang="en-IN" dirty="0" smtClean="0"/>
              <a:t>Software engineering is a systematic and disciplined approach towards the development of the software operation and maintenance.</a:t>
            </a:r>
          </a:p>
          <a:p>
            <a:pPr algn="just"/>
            <a:r>
              <a:rPr lang="en-IN" dirty="0" smtClean="0"/>
              <a:t>Software engineering is an engineering branch associated with the development of software product using well-defined scientific principles, methods and procedures.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77200" cy="4906963"/>
          </a:xfrm>
        </p:spPr>
        <p:txBody>
          <a:bodyPr/>
          <a:lstStyle/>
          <a:p>
            <a:r>
              <a:rPr lang="en-IN" b="1" dirty="0" smtClean="0"/>
              <a:t>An alternative design for </a:t>
            </a:r>
            <a:r>
              <a:rPr lang="en-IN" b="1" dirty="0" smtClean="0">
                <a:solidFill>
                  <a:srgbClr val="C00000"/>
                </a:solidFill>
              </a:rPr>
              <a:t>'linear sequential model'</a:t>
            </a:r>
            <a:r>
              <a:rPr lang="en-IN" b="1" dirty="0" smtClean="0"/>
              <a:t> is as follows:</a:t>
            </a:r>
            <a:endParaRPr lang="en-IN" dirty="0"/>
          </a:p>
        </p:txBody>
      </p:sp>
      <p:pic>
        <p:nvPicPr>
          <p:cNvPr id="4" name="Picture 3" descr="linear sequential mode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09874"/>
            <a:ext cx="7010399" cy="267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Advantages of waterfall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The waterfall model is simple and easy to understand, implement, and use.</a:t>
            </a:r>
          </a:p>
          <a:p>
            <a:pPr algn="just"/>
            <a:r>
              <a:rPr lang="en-IN" dirty="0" smtClean="0"/>
              <a:t>All the requirements are known at the beginning of the project, hence it is easy to manage.</a:t>
            </a:r>
          </a:p>
          <a:p>
            <a:pPr algn="just"/>
            <a:r>
              <a:rPr lang="en-IN" dirty="0" smtClean="0"/>
              <a:t>It avoids overlapping of phases because each phase is completed at once.</a:t>
            </a:r>
          </a:p>
          <a:p>
            <a:pPr algn="just"/>
            <a:r>
              <a:rPr lang="en-IN" dirty="0" smtClean="0"/>
              <a:t>This model works for small projects because the requirements are understood very well.</a:t>
            </a:r>
          </a:p>
          <a:p>
            <a:pPr algn="just"/>
            <a:r>
              <a:rPr lang="en-IN" dirty="0" smtClean="0"/>
              <a:t>This model is preferred for those projects where the quality is more important as compared to the cost of the project.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Disadvantages of the waterfall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IN" dirty="0" smtClean="0"/>
              <a:t>This model is not good for complex and object oriented projects.</a:t>
            </a:r>
          </a:p>
          <a:p>
            <a:r>
              <a:rPr lang="en-IN" dirty="0" smtClean="0"/>
              <a:t>It is a poor model for long projects.</a:t>
            </a:r>
          </a:p>
          <a:p>
            <a:r>
              <a:rPr lang="en-IN" dirty="0" smtClean="0"/>
              <a:t>The problems with this model are uncovered, until the software testing.</a:t>
            </a:r>
          </a:p>
          <a:p>
            <a:r>
              <a:rPr lang="en-IN" dirty="0" smtClean="0"/>
              <a:t>The amount of risk is high.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2. Incremental Process model</a:t>
            </a:r>
            <a:br>
              <a:rPr lang="en-IN" dirty="0" smtClean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The incremental model combines the elements of waterfall model and they are applied in an iterative fashion.</a:t>
            </a:r>
          </a:p>
          <a:p>
            <a:r>
              <a:rPr lang="en-IN" dirty="0" smtClean="0"/>
              <a:t>The first increment in this model is generally a core product.</a:t>
            </a:r>
          </a:p>
          <a:p>
            <a:r>
              <a:rPr lang="en-IN" dirty="0" smtClean="0"/>
              <a:t>Each increment builds the product and submits it to the customer for any suggested modifications.</a:t>
            </a:r>
          </a:p>
          <a:p>
            <a:r>
              <a:rPr lang="en-IN" dirty="0" smtClean="0"/>
              <a:t>The next increment implements on the customer's suggestions and add additional requirements in the previous increment.</a:t>
            </a:r>
          </a:p>
          <a:p>
            <a:r>
              <a:rPr lang="en-IN" dirty="0" smtClean="0"/>
              <a:t>This process is repeated until the product is finished.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For example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 the word-processing software is developed using the incremental model.</a:t>
            </a:r>
          </a:p>
          <a:p>
            <a:endParaRPr lang="en-IN" dirty="0"/>
          </a:p>
        </p:txBody>
      </p:sp>
      <p:pic>
        <p:nvPicPr>
          <p:cNvPr id="4" name="Picture 3" descr="incremental mode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19400"/>
            <a:ext cx="6096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Advantages of incremental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This model is flexible because the cost of development is low and initial product delivery is faster.</a:t>
            </a:r>
          </a:p>
          <a:p>
            <a:pPr algn="just"/>
            <a:r>
              <a:rPr lang="en-IN" dirty="0" smtClean="0"/>
              <a:t>It is easier to test and debug during the smaller iteration.</a:t>
            </a:r>
          </a:p>
          <a:p>
            <a:pPr algn="just"/>
            <a:r>
              <a:rPr lang="en-IN" dirty="0" smtClean="0"/>
              <a:t>The working software generates quickly and early during the software life cycle.</a:t>
            </a:r>
          </a:p>
          <a:p>
            <a:pPr algn="just"/>
            <a:r>
              <a:rPr lang="en-IN" dirty="0" smtClean="0"/>
              <a:t>The customers can respond to its functionalities after every increment.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Disadvantages of the incremental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cost of the final product may cross the cost estimated initially.</a:t>
            </a:r>
          </a:p>
          <a:p>
            <a:r>
              <a:rPr lang="en-IN" dirty="0" smtClean="0"/>
              <a:t>This model requires a very clear and complete planning.</a:t>
            </a:r>
          </a:p>
          <a:p>
            <a:r>
              <a:rPr lang="en-IN" dirty="0" smtClean="0"/>
              <a:t>The planning of design is required before the whole system is broken into small increments.</a:t>
            </a:r>
          </a:p>
          <a:p>
            <a:r>
              <a:rPr lang="en-IN" dirty="0" smtClean="0"/>
              <a:t>The demands of customer for the additional functionalities after every increment causes problem during the system architecture.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>
                <a:solidFill>
                  <a:srgbClr val="C00000"/>
                </a:solidFill>
              </a:rPr>
              <a:t>RAD model</a:t>
            </a:r>
            <a:br>
              <a:rPr lang="en-IN" dirty="0" smtClean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RAD is a Rapid Application Development model.</a:t>
            </a:r>
          </a:p>
          <a:p>
            <a:pPr algn="just"/>
            <a:r>
              <a:rPr lang="en-IN" dirty="0" smtClean="0"/>
              <a:t>Using the RAD model, software product is developed in a short period of time.</a:t>
            </a:r>
          </a:p>
          <a:p>
            <a:pPr algn="just"/>
            <a:r>
              <a:rPr lang="en-IN" dirty="0" smtClean="0"/>
              <a:t>The initial activity starts with the communication between customer and developer.</a:t>
            </a:r>
          </a:p>
          <a:p>
            <a:pPr algn="just"/>
            <a:r>
              <a:rPr lang="en-IN" dirty="0" smtClean="0"/>
              <a:t>Planning depends upon the initial requirements and then the requirements are divided into groups.</a:t>
            </a:r>
          </a:p>
          <a:p>
            <a:pPr algn="just"/>
            <a:r>
              <a:rPr lang="en-IN" dirty="0" smtClean="0"/>
              <a:t>Planning is more important to work together on different modules.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>
                <a:solidFill>
                  <a:srgbClr val="C00000"/>
                </a:solidFill>
              </a:rPr>
              <a:t>The RAD model phases:</a:t>
            </a:r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1. </a:t>
            </a:r>
            <a:r>
              <a:rPr lang="en-IN" b="1" dirty="0" smtClean="0">
                <a:solidFill>
                  <a:srgbClr val="C00000"/>
                </a:solidFill>
              </a:rPr>
              <a:t>Business </a:t>
            </a:r>
            <a:r>
              <a:rPr lang="en-IN" b="1" dirty="0" err="1" smtClean="0">
                <a:solidFill>
                  <a:srgbClr val="C00000"/>
                </a:solidFill>
              </a:rPr>
              <a:t>Modeling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Business </a:t>
            </a:r>
            <a:r>
              <a:rPr lang="en-IN" dirty="0" err="1" smtClean="0"/>
              <a:t>modeling</a:t>
            </a:r>
            <a:r>
              <a:rPr lang="en-IN" dirty="0" smtClean="0"/>
              <a:t> consist of  the flow of information between various functions in the project.</a:t>
            </a:r>
          </a:p>
          <a:p>
            <a:pPr>
              <a:buNone/>
            </a:pPr>
            <a:r>
              <a:rPr lang="en-IN" dirty="0" smtClean="0"/>
              <a:t>	For example what type of information is produced by every function and which are the functions to handle that information.</a:t>
            </a:r>
          </a:p>
          <a:p>
            <a:pPr>
              <a:buNone/>
            </a:pPr>
            <a:r>
              <a:rPr lang="en-IN" dirty="0" smtClean="0"/>
              <a:t>	A complete business analysis should be performed to get the essential business information.</a:t>
            </a:r>
          </a:p>
          <a:p>
            <a:pPr>
              <a:buNone/>
            </a:pPr>
            <a:r>
              <a:rPr lang="en-IN" b="1" dirty="0" smtClean="0"/>
              <a:t>2. </a:t>
            </a:r>
            <a:r>
              <a:rPr lang="en-IN" b="1" dirty="0" smtClean="0">
                <a:solidFill>
                  <a:srgbClr val="C00000"/>
                </a:solidFill>
              </a:rPr>
              <a:t>Data </a:t>
            </a:r>
            <a:r>
              <a:rPr lang="en-IN" b="1" dirty="0" err="1" smtClean="0">
                <a:solidFill>
                  <a:srgbClr val="C00000"/>
                </a:solidFill>
              </a:rPr>
              <a:t>modeling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The information in the business </a:t>
            </a:r>
            <a:r>
              <a:rPr lang="en-IN" dirty="0" err="1" smtClean="0"/>
              <a:t>modeling</a:t>
            </a:r>
            <a:r>
              <a:rPr lang="en-IN" dirty="0" smtClean="0"/>
              <a:t> phase is refined into the set of objects and it is essential for the business.</a:t>
            </a:r>
          </a:p>
          <a:p>
            <a:pPr>
              <a:buNone/>
            </a:pPr>
            <a:r>
              <a:rPr lang="en-IN" dirty="0" smtClean="0"/>
              <a:t>	The attributes of each object are identified and define the relationship between objects.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28796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IN" b="1" dirty="0" smtClean="0"/>
              <a:t>3. </a:t>
            </a:r>
            <a:r>
              <a:rPr lang="en-IN" b="1" dirty="0" smtClean="0">
                <a:solidFill>
                  <a:srgbClr val="C00000"/>
                </a:solidFill>
              </a:rPr>
              <a:t>Process </a:t>
            </a:r>
            <a:r>
              <a:rPr lang="en-IN" b="1" dirty="0" err="1" smtClean="0">
                <a:solidFill>
                  <a:srgbClr val="C00000"/>
                </a:solidFill>
              </a:rPr>
              <a:t>modeling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The data objects defined in the data </a:t>
            </a:r>
            <a:r>
              <a:rPr lang="en-IN" dirty="0" err="1" smtClean="0"/>
              <a:t>modeling</a:t>
            </a:r>
            <a:r>
              <a:rPr lang="en-IN" dirty="0" smtClean="0"/>
              <a:t> phase are changed to fulfil the information flow to implement the business model.</a:t>
            </a:r>
          </a:p>
          <a:p>
            <a:pPr algn="just">
              <a:buNone/>
            </a:pPr>
            <a:r>
              <a:rPr lang="en-IN" dirty="0" smtClean="0"/>
              <a:t>	The process description is created for adding, modifying, deleting or retrieving a data object.</a:t>
            </a:r>
          </a:p>
          <a:p>
            <a:pPr algn="just">
              <a:buNone/>
            </a:pPr>
            <a:r>
              <a:rPr lang="en-IN" b="1" dirty="0" smtClean="0"/>
              <a:t>4. </a:t>
            </a:r>
            <a:r>
              <a:rPr lang="en-IN" b="1" dirty="0" smtClean="0">
                <a:solidFill>
                  <a:srgbClr val="C00000"/>
                </a:solidFill>
              </a:rPr>
              <a:t>Application generation </a:t>
            </a:r>
            <a:r>
              <a:rPr lang="en-IN" dirty="0" smtClean="0"/>
              <a:t>In the application generation phase, the actual system is built.</a:t>
            </a:r>
          </a:p>
          <a:p>
            <a:pPr algn="just">
              <a:buNone/>
            </a:pPr>
            <a:r>
              <a:rPr lang="en-IN" dirty="0" smtClean="0"/>
              <a:t>	To construct the software the automated tools are used.</a:t>
            </a:r>
          </a:p>
          <a:p>
            <a:pPr algn="just">
              <a:buNone/>
            </a:pPr>
            <a:r>
              <a:rPr lang="en-IN" b="1" dirty="0" smtClean="0"/>
              <a:t>5. </a:t>
            </a:r>
            <a:r>
              <a:rPr lang="en-IN" b="1" dirty="0" smtClean="0">
                <a:solidFill>
                  <a:srgbClr val="C00000"/>
                </a:solidFill>
              </a:rPr>
              <a:t>Testing and turnover </a:t>
            </a:r>
            <a:r>
              <a:rPr lang="en-IN" dirty="0" smtClean="0"/>
              <a:t>The prototypes are independently tested after each iteration so that the overall testing time is reduced.</a:t>
            </a:r>
          </a:p>
          <a:p>
            <a:pPr algn="just">
              <a:buNone/>
            </a:pPr>
            <a:r>
              <a:rPr lang="en-IN" dirty="0" smtClean="0"/>
              <a:t>	The data flow and the interfaces between all the components are Fully tested.</a:t>
            </a:r>
          </a:p>
          <a:p>
            <a:pPr algn="just">
              <a:buNone/>
            </a:pPr>
            <a:r>
              <a:rPr lang="en-IN" dirty="0" smtClean="0"/>
              <a:t> Hence, most of the programming components are already tested.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Characteristics of a software</a:t>
            </a:r>
            <a:br>
              <a:rPr lang="en-IN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Software should achieve a good quality in design and meet all the specifications of the customer.</a:t>
            </a:r>
          </a:p>
          <a:p>
            <a:pPr algn="just"/>
            <a:r>
              <a:rPr lang="en-IN" dirty="0" smtClean="0"/>
              <a:t>Software does not wear out i.e. it does not lose the material.</a:t>
            </a:r>
          </a:p>
          <a:p>
            <a:pPr algn="just"/>
            <a:r>
              <a:rPr lang="en-IN" dirty="0" smtClean="0"/>
              <a:t>Software should be inherently complex.</a:t>
            </a:r>
          </a:p>
          <a:p>
            <a:pPr algn="just"/>
            <a:r>
              <a:rPr lang="en-IN" dirty="0" smtClean="0"/>
              <a:t>Software must be efficient i.e. the ability of the software to use system resources in an effective and efficient manner.</a:t>
            </a:r>
          </a:p>
          <a:p>
            <a:pPr algn="just"/>
            <a:r>
              <a:rPr lang="en-IN" dirty="0" smtClean="0"/>
              <a:t>Software must be integral i.e. it must prevent from unauthorized access to the software or data.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d model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66800"/>
            <a:ext cx="67817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Evolutionary Process Models in Software Engineering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Evolutionary models are iterative type models.</a:t>
            </a:r>
          </a:p>
          <a:p>
            <a:r>
              <a:rPr lang="en-IN" dirty="0" smtClean="0"/>
              <a:t>They allow to develop more complete versions of the software.</a:t>
            </a:r>
          </a:p>
          <a:p>
            <a:r>
              <a:rPr lang="en-IN" b="1" dirty="0" smtClean="0"/>
              <a:t>Following are the evolutionary process models.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 The prototyping model</a:t>
            </a:r>
            <a:br>
              <a:rPr lang="en-IN" dirty="0" smtClean="0"/>
            </a:br>
            <a:r>
              <a:rPr lang="en-IN" dirty="0" smtClean="0"/>
              <a:t>2. The spiral model</a:t>
            </a:r>
            <a:br>
              <a:rPr lang="en-IN" dirty="0" smtClean="0"/>
            </a:br>
            <a:r>
              <a:rPr lang="en-IN" dirty="0" smtClean="0"/>
              <a:t>3. Concurrent development model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 The Prototyping model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Prototype is defined as first or preliminary form using which other forms are copied or derived.</a:t>
            </a:r>
          </a:p>
          <a:p>
            <a:r>
              <a:rPr lang="en-IN" dirty="0" smtClean="0"/>
              <a:t>Prototype model is a set of general objectives for software.</a:t>
            </a:r>
          </a:p>
          <a:p>
            <a:r>
              <a:rPr lang="en-IN" dirty="0" smtClean="0"/>
              <a:t>It does not identify the requirements like detailed input, output.</a:t>
            </a:r>
          </a:p>
          <a:p>
            <a:r>
              <a:rPr lang="en-IN" dirty="0" smtClean="0"/>
              <a:t>It is software working model of limited functionality.</a:t>
            </a:r>
          </a:p>
          <a:p>
            <a:r>
              <a:rPr lang="en-IN" dirty="0" smtClean="0"/>
              <a:t>In this model, working programs are quickly produced.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rototyping model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752600"/>
            <a:ext cx="50292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The different phases of Prototyping model are: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1. Communication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 this phase, developer and customer meet and discuss the overall objectives of the software.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2. Quick </a:t>
            </a:r>
            <a:r>
              <a:rPr lang="en-IN" b="1" dirty="0" err="1" smtClean="0"/>
              <a:t>design</a:t>
            </a:r>
            <a:r>
              <a:rPr lang="en-IN" dirty="0" err="1" smtClean="0"/>
              <a:t>Quick</a:t>
            </a:r>
            <a:r>
              <a:rPr lang="en-IN" dirty="0" smtClean="0"/>
              <a:t> design is implemented when requirements are known.</a:t>
            </a:r>
          </a:p>
          <a:p>
            <a:r>
              <a:rPr lang="en-IN" dirty="0" smtClean="0"/>
              <a:t>It includes only the important aspects like input and output format of the software.</a:t>
            </a:r>
          </a:p>
          <a:p>
            <a:r>
              <a:rPr lang="en-IN" dirty="0" smtClean="0"/>
              <a:t>It focuses on those aspects which are visible to the user rather than the detailed plan.</a:t>
            </a:r>
          </a:p>
          <a:p>
            <a:r>
              <a:rPr lang="en-IN" dirty="0" smtClean="0"/>
              <a:t>It helps to construct a prototype.</a:t>
            </a:r>
          </a:p>
          <a:p>
            <a:r>
              <a:rPr lang="en-IN" b="1" dirty="0" smtClean="0"/>
              <a:t>3. </a:t>
            </a:r>
            <a:r>
              <a:rPr lang="en-IN" b="1" dirty="0" err="1" smtClean="0"/>
              <a:t>Modeling</a:t>
            </a:r>
            <a:r>
              <a:rPr lang="en-IN" b="1" dirty="0" smtClean="0"/>
              <a:t> quick </a:t>
            </a:r>
            <a:r>
              <a:rPr lang="en-IN" b="1" dirty="0" err="1" smtClean="0"/>
              <a:t>design</a:t>
            </a:r>
            <a:r>
              <a:rPr lang="en-IN" dirty="0" err="1" smtClean="0"/>
              <a:t>This</a:t>
            </a:r>
            <a:r>
              <a:rPr lang="en-IN" dirty="0" smtClean="0"/>
              <a:t> phase gives the clear idea about the development of software because the software is now built.</a:t>
            </a:r>
          </a:p>
          <a:p>
            <a:r>
              <a:rPr lang="en-IN" dirty="0" smtClean="0"/>
              <a:t>It allows the developer to better understand the exact requirements.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4. Construction of prototype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prototype is evaluated by the customer itself.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5. Deployment, delivery, </a:t>
            </a:r>
            <a:r>
              <a:rPr lang="en-IN" b="1" dirty="0" err="1" smtClean="0"/>
              <a:t>feedback</a:t>
            </a:r>
            <a:r>
              <a:rPr lang="en-IN" dirty="0" err="1" smtClean="0"/>
              <a:t>If</a:t>
            </a:r>
            <a:r>
              <a:rPr lang="en-IN" dirty="0" smtClean="0"/>
              <a:t> the user is not satisfied with current prototype then it refines according to the requirements of the user.</a:t>
            </a:r>
          </a:p>
          <a:p>
            <a:r>
              <a:rPr lang="en-IN" dirty="0" smtClean="0"/>
              <a:t>The process of refining the prototype is repeated until all the  requirements of users are met.</a:t>
            </a:r>
          </a:p>
          <a:p>
            <a:r>
              <a:rPr lang="en-IN" dirty="0" smtClean="0"/>
              <a:t>When the users are satisfied with the developed prototype then the system is developed on the basis of final prototype.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Prototyping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Prototype model need not know the detailed input, output, processes, adaptability of operating system and full machine interaction.</a:t>
            </a:r>
          </a:p>
          <a:p>
            <a:r>
              <a:rPr lang="en-IN" dirty="0" smtClean="0"/>
              <a:t>In the development process of this model users are actively involved.</a:t>
            </a:r>
          </a:p>
          <a:p>
            <a:r>
              <a:rPr lang="en-IN" dirty="0" smtClean="0"/>
              <a:t>The development process is the best platform to understand the system by the user.</a:t>
            </a:r>
          </a:p>
          <a:p>
            <a:r>
              <a:rPr lang="en-IN" dirty="0" smtClean="0"/>
              <a:t>Errors are detected much earlier.</a:t>
            </a:r>
          </a:p>
          <a:p>
            <a:r>
              <a:rPr lang="en-IN" dirty="0" smtClean="0"/>
              <a:t>Gives quick user feedback for better solutions.</a:t>
            </a:r>
          </a:p>
          <a:p>
            <a:r>
              <a:rPr lang="en-IN" dirty="0" smtClean="0"/>
              <a:t>It identifies the missing functionality easily. It also identifies the confusing or difficult functions.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Disadvantages of Prototyping Model: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client involvement is more and it is not always considered by the developer.</a:t>
            </a:r>
          </a:p>
          <a:p>
            <a:r>
              <a:rPr lang="en-IN" dirty="0" smtClean="0"/>
              <a:t>It is a slow process because it takes more time for development.</a:t>
            </a:r>
          </a:p>
          <a:p>
            <a:r>
              <a:rPr lang="en-IN" dirty="0" smtClean="0"/>
              <a:t>Many changes can disturb the rhythm of the development team.</a:t>
            </a:r>
          </a:p>
          <a:p>
            <a:r>
              <a:rPr lang="en-IN" dirty="0" smtClean="0"/>
              <a:t>It is a thrown away prototype when the users are confused with it.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2. The Spiral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Spiral model is a risk driven process model.</a:t>
            </a:r>
          </a:p>
          <a:p>
            <a:r>
              <a:rPr lang="en-IN" dirty="0" smtClean="0"/>
              <a:t>It is used for generating the software projects.</a:t>
            </a:r>
          </a:p>
          <a:p>
            <a:r>
              <a:rPr lang="en-IN" dirty="0" smtClean="0"/>
              <a:t>In spiral model, an alternate solution is provided if the risk is found in the risk analysis, then alternate solutions are suggested and implemented.</a:t>
            </a:r>
          </a:p>
          <a:p>
            <a:r>
              <a:rPr lang="en-IN" dirty="0" smtClean="0"/>
              <a:t>It is a combination of prototype and sequential model or waterfall model.</a:t>
            </a:r>
          </a:p>
          <a:p>
            <a:r>
              <a:rPr lang="en-IN" dirty="0" smtClean="0"/>
              <a:t>In one iteration all activities are done, for large project's the output is small.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The framework activities of the spiral model are as shown in the following figure.</a:t>
            </a:r>
            <a:endParaRPr lang="en-IN" sz="2800" dirty="0"/>
          </a:p>
        </p:txBody>
      </p:sp>
      <p:pic>
        <p:nvPicPr>
          <p:cNvPr id="4" name="Content Placeholder 3" descr="spiral model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2209801"/>
            <a:ext cx="4953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05000" y="54864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NOTE:</a:t>
            </a:r>
            <a:r>
              <a:rPr lang="en-IN" dirty="0" smtClean="0"/>
              <a:t> The description of the phases of the spiral model is same as that of the process model.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Software engineering - Layered technology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 engineering is a fully layered technology.</a:t>
            </a:r>
          </a:p>
          <a:p>
            <a:r>
              <a:rPr lang="en-IN" dirty="0" smtClean="0"/>
              <a:t>To develop a software, we need to go from one layer to another.</a:t>
            </a:r>
          </a:p>
          <a:p>
            <a:r>
              <a:rPr lang="en-IN" dirty="0" smtClean="0"/>
              <a:t>All these layers are related to each other and each layer demands the fulfilment of the previous layer.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Spiral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It reduces high amount of risk.</a:t>
            </a:r>
          </a:p>
          <a:p>
            <a:r>
              <a:rPr lang="en-IN" dirty="0" smtClean="0"/>
              <a:t>It is good for large and critical projects.</a:t>
            </a:r>
          </a:p>
          <a:p>
            <a:r>
              <a:rPr lang="en-IN" dirty="0" smtClean="0"/>
              <a:t>It gives strong approval and documentation control.</a:t>
            </a:r>
          </a:p>
          <a:p>
            <a:r>
              <a:rPr lang="en-IN" dirty="0" smtClean="0"/>
              <a:t>In spiral model, the software is produced early in the life cycle process.</a:t>
            </a:r>
          </a:p>
          <a:p>
            <a:r>
              <a:rPr lang="en-IN" b="1" dirty="0" smtClean="0"/>
              <a:t>Disadvantages of Spiral </a:t>
            </a:r>
            <a:r>
              <a:rPr lang="en-IN" b="1" dirty="0" err="1" smtClean="0"/>
              <a:t>Model</a:t>
            </a:r>
            <a:r>
              <a:rPr lang="en-IN" dirty="0" err="1" smtClean="0"/>
              <a:t>It</a:t>
            </a:r>
            <a:r>
              <a:rPr lang="en-IN" dirty="0" smtClean="0"/>
              <a:t> can be costly to develop a software model.</a:t>
            </a:r>
          </a:p>
          <a:p>
            <a:r>
              <a:rPr lang="en-IN" dirty="0" smtClean="0"/>
              <a:t>It is not used for small projects.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3. The concurrent development model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The concurrent development model is called as concurrent model.</a:t>
            </a:r>
          </a:p>
          <a:p>
            <a:r>
              <a:rPr lang="en-IN" dirty="0" smtClean="0"/>
              <a:t>The communication activity has completed in the first iteration and exits in the awaiting changes state.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modeling</a:t>
            </a:r>
            <a:r>
              <a:rPr lang="en-IN" dirty="0" smtClean="0"/>
              <a:t> activity completed its initial communication and then go to the underdevelopment state.</a:t>
            </a:r>
          </a:p>
          <a:p>
            <a:r>
              <a:rPr lang="en-IN" dirty="0" smtClean="0"/>
              <a:t>If the customer specifies the change in the requirement, then the </a:t>
            </a:r>
            <a:r>
              <a:rPr lang="en-IN" dirty="0" err="1" smtClean="0"/>
              <a:t>modeling</a:t>
            </a:r>
            <a:r>
              <a:rPr lang="en-IN" dirty="0" smtClean="0"/>
              <a:t> activity moves from the under development state into the awaiting change state.</a:t>
            </a:r>
          </a:p>
          <a:p>
            <a:r>
              <a:rPr lang="en-IN" dirty="0" smtClean="0"/>
              <a:t>The concurrent process model activities moving from one state to another state.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Concurrent Process Model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concurrent model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1"/>
            <a:ext cx="662939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Advantages of the concurrent development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This </a:t>
            </a:r>
            <a:r>
              <a:rPr lang="en-IN" dirty="0" smtClean="0"/>
              <a:t>model is applicable to all types of software development processes.</a:t>
            </a:r>
          </a:p>
          <a:p>
            <a:pPr algn="just"/>
            <a:r>
              <a:rPr lang="en-IN" dirty="0" smtClean="0"/>
              <a:t>It is easy for understanding and use.</a:t>
            </a:r>
          </a:p>
          <a:p>
            <a:pPr algn="just"/>
            <a:r>
              <a:rPr lang="en-IN" dirty="0" smtClean="0"/>
              <a:t>It gives immediate feedback from testing.</a:t>
            </a:r>
          </a:p>
          <a:p>
            <a:pPr algn="just"/>
            <a:r>
              <a:rPr lang="en-IN" dirty="0" smtClean="0"/>
              <a:t>It provides an accurate picture of the current state of a project.</a:t>
            </a:r>
          </a:p>
          <a:p>
            <a:pPr algn="just"/>
            <a:r>
              <a:rPr lang="en-IN" b="1" dirty="0" smtClean="0"/>
              <a:t>Disadvantages of the concurrent development </a:t>
            </a:r>
            <a:r>
              <a:rPr lang="en-IN" b="1" dirty="0" err="1" smtClean="0"/>
              <a:t>model</a:t>
            </a:r>
            <a:r>
              <a:rPr lang="en-IN" dirty="0" err="1" smtClean="0"/>
              <a:t>It</a:t>
            </a:r>
            <a:r>
              <a:rPr lang="en-IN" dirty="0" smtClean="0"/>
              <a:t> needs better communication between the team members. This may not be achieved all the time.</a:t>
            </a:r>
          </a:p>
          <a:p>
            <a:pPr algn="just"/>
            <a:r>
              <a:rPr lang="en-IN" dirty="0" smtClean="0"/>
              <a:t>It requires to remember the status of the different activities.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Software Engineering Layers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e layers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43200"/>
            <a:ext cx="5791200" cy="261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>
                <a:solidFill>
                  <a:srgbClr val="FF0000"/>
                </a:solidFill>
              </a:rPr>
              <a:t>The layered technology consists of:</a:t>
            </a:r>
            <a:br>
              <a:rPr lang="en-IN" b="1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1. </a:t>
            </a:r>
            <a:r>
              <a:rPr lang="en-IN" b="1" dirty="0" smtClean="0">
                <a:solidFill>
                  <a:srgbClr val="FF0000"/>
                </a:solidFill>
              </a:rPr>
              <a:t>Quality focus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b="1" dirty="0" smtClean="0"/>
              <a:t>The characteristics of good quality software are: Correctness</a:t>
            </a:r>
            <a:r>
              <a:rPr lang="en-IN" dirty="0" smtClean="0"/>
              <a:t> of the functions required to be performed by the software.</a:t>
            </a:r>
          </a:p>
          <a:p>
            <a:pPr>
              <a:buNone/>
            </a:pPr>
            <a:r>
              <a:rPr lang="en-IN" dirty="0" smtClean="0"/>
              <a:t>	Maintainability of the software</a:t>
            </a:r>
          </a:p>
          <a:p>
            <a:pPr>
              <a:buNone/>
            </a:pPr>
            <a:r>
              <a:rPr lang="en-IN" dirty="0" smtClean="0"/>
              <a:t>	Integrity i.e. providing security so that the unauthorized user cannot access information or data.</a:t>
            </a:r>
          </a:p>
          <a:p>
            <a:pPr>
              <a:buNone/>
            </a:pPr>
            <a:r>
              <a:rPr lang="en-IN" dirty="0" smtClean="0"/>
              <a:t>	Usability i.e. the efforts required to use or operate the software.</a:t>
            </a:r>
          </a:p>
          <a:p>
            <a:pPr>
              <a:buNone/>
            </a:pPr>
            <a:r>
              <a:rPr lang="en-IN" b="1" dirty="0" smtClean="0"/>
              <a:t>2</a:t>
            </a:r>
            <a:r>
              <a:rPr lang="en-IN" b="1" dirty="0" smtClean="0">
                <a:solidFill>
                  <a:srgbClr val="FF0000"/>
                </a:solidFill>
              </a:rPr>
              <a:t>.  Process  </a:t>
            </a:r>
            <a:r>
              <a:rPr lang="en-IN" b="1" dirty="0" smtClean="0"/>
              <a:t>It</a:t>
            </a:r>
            <a:r>
              <a:rPr lang="en-IN" dirty="0" smtClean="0"/>
              <a:t> is the base layer or foundation layer for the software engineering.</a:t>
            </a:r>
          </a:p>
          <a:p>
            <a:pPr>
              <a:buNone/>
            </a:pPr>
            <a:r>
              <a:rPr lang="en-IN" dirty="0" smtClean="0"/>
              <a:t>	The software process is the key to keep all levels together.</a:t>
            </a:r>
          </a:p>
          <a:p>
            <a:pPr>
              <a:buNone/>
            </a:pPr>
            <a:r>
              <a:rPr lang="en-IN" dirty="0" smtClean="0"/>
              <a:t>	It defines a framework that includes different activities and tasks.</a:t>
            </a:r>
          </a:p>
          <a:p>
            <a:pPr>
              <a:buNone/>
            </a:pPr>
            <a:r>
              <a:rPr lang="en-IN" dirty="0" smtClean="0"/>
              <a:t>	In short, it covers all  activities, actions and tasks required to be carried out for software development.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IN" b="1" dirty="0" smtClean="0"/>
              <a:t>3. </a:t>
            </a:r>
            <a:r>
              <a:rPr lang="en-IN" b="1" dirty="0" smtClean="0">
                <a:solidFill>
                  <a:srgbClr val="FF0000"/>
                </a:solidFill>
              </a:rPr>
              <a:t>Methods </a:t>
            </a:r>
            <a:r>
              <a:rPr lang="en-IN" b="1" dirty="0" smtClean="0"/>
              <a:t> </a:t>
            </a:r>
            <a:r>
              <a:rPr lang="en-IN" dirty="0" smtClean="0"/>
              <a:t>The method provides the answers of all 'how-to' that are asked during the process.</a:t>
            </a:r>
          </a:p>
          <a:p>
            <a:pPr algn="just">
              <a:buNone/>
            </a:pPr>
            <a:r>
              <a:rPr lang="en-IN" dirty="0" smtClean="0"/>
              <a:t>	It provides the technical way to implement the software.</a:t>
            </a:r>
          </a:p>
          <a:p>
            <a:pPr algn="just">
              <a:buNone/>
            </a:pPr>
            <a:r>
              <a:rPr lang="en-IN" dirty="0" smtClean="0"/>
              <a:t>	It includes collection of tasks starting from communication, requirement analysis, analysis and design modelling, program construction, testing and support.</a:t>
            </a:r>
          </a:p>
          <a:p>
            <a:pPr algn="just"/>
            <a:endParaRPr lang="en-IN" b="1" dirty="0" smtClean="0"/>
          </a:p>
          <a:p>
            <a:pPr algn="just">
              <a:buNone/>
            </a:pPr>
            <a:r>
              <a:rPr lang="en-IN" b="1" dirty="0" smtClean="0"/>
              <a:t>4. </a:t>
            </a:r>
            <a:r>
              <a:rPr lang="en-IN" b="1" dirty="0" smtClean="0">
                <a:solidFill>
                  <a:srgbClr val="FF0000"/>
                </a:solidFill>
              </a:rPr>
              <a:t>Tools </a:t>
            </a:r>
            <a:r>
              <a:rPr lang="en-IN" dirty="0" smtClean="0"/>
              <a:t>The software engineering tool is an automated support for the software development.</a:t>
            </a:r>
          </a:p>
          <a:p>
            <a:pPr algn="just">
              <a:buNone/>
            </a:pPr>
            <a:r>
              <a:rPr lang="en-IN" dirty="0" smtClean="0"/>
              <a:t>     The tools are integrated </a:t>
            </a:r>
            <a:r>
              <a:rPr lang="en-IN" dirty="0" err="1" smtClean="0"/>
              <a:t>i.e</a:t>
            </a:r>
            <a:r>
              <a:rPr lang="en-IN" dirty="0" smtClean="0"/>
              <a:t> the information created by one tool can be used by the other tool.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FF0000"/>
                </a:solidFill>
              </a:rPr>
              <a:t>For example:</a:t>
            </a:r>
            <a:r>
              <a:rPr lang="en-IN" dirty="0" smtClean="0"/>
              <a:t> The Microsoft publisher can be used as a web designing tool.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Software Process Framework</a:t>
            </a:r>
            <a:br>
              <a:rPr lang="en-IN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process of framework defines a small set of activities that are applicable to all types of projects.</a:t>
            </a:r>
          </a:p>
          <a:p>
            <a:pPr algn="just"/>
            <a:r>
              <a:rPr lang="en-IN" dirty="0" smtClean="0"/>
              <a:t>The software process framework is a collection of task sets.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Task sets </a:t>
            </a:r>
            <a:r>
              <a:rPr lang="en-IN" dirty="0" smtClean="0"/>
              <a:t>consist of a collection of small work tasks, project milestones, work productivity and software quality assurance points.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ftware process framework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0"/>
            <a:ext cx="7086600" cy="535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1575</Words>
  <Application>Microsoft Office PowerPoint</Application>
  <PresentationFormat>On-screen Show (4:3)</PresentationFormat>
  <Paragraphs>197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 Software Engineering Introduction </vt:lpstr>
      <vt:lpstr> Software engineering definitions </vt:lpstr>
      <vt:lpstr> Characteristics of a software </vt:lpstr>
      <vt:lpstr> Software engineering - Layered technology </vt:lpstr>
      <vt:lpstr>Software Engineering Layers </vt:lpstr>
      <vt:lpstr> The layered technology consists of: </vt:lpstr>
      <vt:lpstr>Slide 7</vt:lpstr>
      <vt:lpstr> Software Process Framework </vt:lpstr>
      <vt:lpstr>Slide 9</vt:lpstr>
      <vt:lpstr> Umbrella activities </vt:lpstr>
      <vt:lpstr>Slide 11</vt:lpstr>
      <vt:lpstr>Slide 12</vt:lpstr>
      <vt:lpstr>Slide 13</vt:lpstr>
      <vt:lpstr> Generic Process Model </vt:lpstr>
      <vt:lpstr>Slide 15</vt:lpstr>
      <vt:lpstr> Prescriptive Process Models </vt:lpstr>
      <vt:lpstr>Slide 17</vt:lpstr>
      <vt:lpstr>Slide 18</vt:lpstr>
      <vt:lpstr>Slide 19</vt:lpstr>
      <vt:lpstr>Slide 20</vt:lpstr>
      <vt:lpstr>Advantages of waterfall model</vt:lpstr>
      <vt:lpstr>Disadvantages of the waterfall model</vt:lpstr>
      <vt:lpstr> 2. Incremental Process model </vt:lpstr>
      <vt:lpstr>For example</vt:lpstr>
      <vt:lpstr>Advantages of incremental model</vt:lpstr>
      <vt:lpstr>Disadvantages of the incremental model</vt:lpstr>
      <vt:lpstr>  RAD model </vt:lpstr>
      <vt:lpstr> The RAD model phases: </vt:lpstr>
      <vt:lpstr>Slide 29</vt:lpstr>
      <vt:lpstr>Slide 30</vt:lpstr>
      <vt:lpstr> Evolutionary Process Models in Software Engineering </vt:lpstr>
      <vt:lpstr> 1. The Prototyping model </vt:lpstr>
      <vt:lpstr>Slide 33</vt:lpstr>
      <vt:lpstr>The different phases of Prototyping model are:</vt:lpstr>
      <vt:lpstr>Slide 35</vt:lpstr>
      <vt:lpstr>Advantages of Prototyping Model</vt:lpstr>
      <vt:lpstr>Disadvantages of Prototyping Model:</vt:lpstr>
      <vt:lpstr>2. The Spiral model</vt:lpstr>
      <vt:lpstr>The framework activities of the spiral model are as shown in the following figure.</vt:lpstr>
      <vt:lpstr>Advantages of Spiral Model</vt:lpstr>
      <vt:lpstr>3. The concurrent development model </vt:lpstr>
      <vt:lpstr>Concurrent Process Model</vt:lpstr>
      <vt:lpstr>Advantages of the concurrent development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</dc:title>
  <dc:creator>HOD</dc:creator>
  <cp:lastModifiedBy>HOD</cp:lastModifiedBy>
  <cp:revision>75</cp:revision>
  <dcterms:created xsi:type="dcterms:W3CDTF">2006-08-16T00:00:00Z</dcterms:created>
  <dcterms:modified xsi:type="dcterms:W3CDTF">2021-10-11T08:56:34Z</dcterms:modified>
</cp:coreProperties>
</file>