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603" y="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CB1EF09-AA6C-4634-9649-0E429DED7C80}" type="datetimeFigureOut">
              <a:rPr lang="en-IN" smtClean="0"/>
              <a:t>02-12-2021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E8ADA6-209E-4BC8-93B0-6069D16035C1}" type="slidenum">
              <a:rPr lang="en-IN" smtClean="0"/>
              <a:t>‹#›</a:t>
            </a:fld>
            <a:endParaRPr lang="en-IN"/>
          </a:p>
        </p:txBody>
      </p:sp>
    </p:spTree>
    <p:extLst>
      <p:ext uri="{BB962C8B-B14F-4D97-AF65-F5344CB8AC3E}">
        <p14:creationId xmlns:p14="http://schemas.microsoft.com/office/powerpoint/2010/main" val="3180129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CB1EF09-AA6C-4634-9649-0E429DED7C80}" type="datetimeFigureOut">
              <a:rPr lang="en-IN" smtClean="0"/>
              <a:t>02-12-2021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E8ADA6-209E-4BC8-93B0-6069D16035C1}" type="slidenum">
              <a:rPr lang="en-IN" smtClean="0"/>
              <a:t>‹#›</a:t>
            </a:fld>
            <a:endParaRPr lang="en-IN"/>
          </a:p>
        </p:txBody>
      </p:sp>
    </p:spTree>
    <p:extLst>
      <p:ext uri="{BB962C8B-B14F-4D97-AF65-F5344CB8AC3E}">
        <p14:creationId xmlns:p14="http://schemas.microsoft.com/office/powerpoint/2010/main" val="1531819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CB1EF09-AA6C-4634-9649-0E429DED7C80}" type="datetimeFigureOut">
              <a:rPr lang="en-IN" smtClean="0"/>
              <a:t>02-12-2021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E8ADA6-209E-4BC8-93B0-6069D16035C1}" type="slidenum">
              <a:rPr lang="en-IN" smtClean="0"/>
              <a:t>‹#›</a:t>
            </a:fld>
            <a:endParaRPr lang="en-IN"/>
          </a:p>
        </p:txBody>
      </p:sp>
    </p:spTree>
    <p:extLst>
      <p:ext uri="{BB962C8B-B14F-4D97-AF65-F5344CB8AC3E}">
        <p14:creationId xmlns:p14="http://schemas.microsoft.com/office/powerpoint/2010/main" val="975935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CB1EF09-AA6C-4634-9649-0E429DED7C80}" type="datetimeFigureOut">
              <a:rPr lang="en-IN" smtClean="0"/>
              <a:t>02-12-2021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E8ADA6-209E-4BC8-93B0-6069D16035C1}" type="slidenum">
              <a:rPr lang="en-IN" smtClean="0"/>
              <a:t>‹#›</a:t>
            </a:fld>
            <a:endParaRPr lang="en-IN"/>
          </a:p>
        </p:txBody>
      </p:sp>
    </p:spTree>
    <p:extLst>
      <p:ext uri="{BB962C8B-B14F-4D97-AF65-F5344CB8AC3E}">
        <p14:creationId xmlns:p14="http://schemas.microsoft.com/office/powerpoint/2010/main" val="3987167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B1EF09-AA6C-4634-9649-0E429DED7C80}" type="datetimeFigureOut">
              <a:rPr lang="en-IN" smtClean="0"/>
              <a:t>02-12-2021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E8ADA6-209E-4BC8-93B0-6069D16035C1}" type="slidenum">
              <a:rPr lang="en-IN" smtClean="0"/>
              <a:t>‹#›</a:t>
            </a:fld>
            <a:endParaRPr lang="en-IN"/>
          </a:p>
        </p:txBody>
      </p:sp>
    </p:spTree>
    <p:extLst>
      <p:ext uri="{BB962C8B-B14F-4D97-AF65-F5344CB8AC3E}">
        <p14:creationId xmlns:p14="http://schemas.microsoft.com/office/powerpoint/2010/main" val="1938528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CB1EF09-AA6C-4634-9649-0E429DED7C80}" type="datetimeFigureOut">
              <a:rPr lang="en-IN" smtClean="0"/>
              <a:t>02-12-2021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E8ADA6-209E-4BC8-93B0-6069D16035C1}" type="slidenum">
              <a:rPr lang="en-IN" smtClean="0"/>
              <a:t>‹#›</a:t>
            </a:fld>
            <a:endParaRPr lang="en-IN"/>
          </a:p>
        </p:txBody>
      </p:sp>
    </p:spTree>
    <p:extLst>
      <p:ext uri="{BB962C8B-B14F-4D97-AF65-F5344CB8AC3E}">
        <p14:creationId xmlns:p14="http://schemas.microsoft.com/office/powerpoint/2010/main" val="919849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CB1EF09-AA6C-4634-9649-0E429DED7C80}" type="datetimeFigureOut">
              <a:rPr lang="en-IN" smtClean="0"/>
              <a:t>02-12-2021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8E8ADA6-209E-4BC8-93B0-6069D16035C1}" type="slidenum">
              <a:rPr lang="en-IN" smtClean="0"/>
              <a:t>‹#›</a:t>
            </a:fld>
            <a:endParaRPr lang="en-IN"/>
          </a:p>
        </p:txBody>
      </p:sp>
    </p:spTree>
    <p:extLst>
      <p:ext uri="{BB962C8B-B14F-4D97-AF65-F5344CB8AC3E}">
        <p14:creationId xmlns:p14="http://schemas.microsoft.com/office/powerpoint/2010/main" val="3517120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CB1EF09-AA6C-4634-9649-0E429DED7C80}" type="datetimeFigureOut">
              <a:rPr lang="en-IN" smtClean="0"/>
              <a:t>02-12-2021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8E8ADA6-209E-4BC8-93B0-6069D16035C1}" type="slidenum">
              <a:rPr lang="en-IN" smtClean="0"/>
              <a:t>‹#›</a:t>
            </a:fld>
            <a:endParaRPr lang="en-IN"/>
          </a:p>
        </p:txBody>
      </p:sp>
    </p:spTree>
    <p:extLst>
      <p:ext uri="{BB962C8B-B14F-4D97-AF65-F5344CB8AC3E}">
        <p14:creationId xmlns:p14="http://schemas.microsoft.com/office/powerpoint/2010/main" val="506998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B1EF09-AA6C-4634-9649-0E429DED7C80}" type="datetimeFigureOut">
              <a:rPr lang="en-IN" smtClean="0"/>
              <a:t>02-12-2021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8E8ADA6-209E-4BC8-93B0-6069D16035C1}" type="slidenum">
              <a:rPr lang="en-IN" smtClean="0"/>
              <a:t>‹#›</a:t>
            </a:fld>
            <a:endParaRPr lang="en-IN"/>
          </a:p>
        </p:txBody>
      </p:sp>
    </p:spTree>
    <p:extLst>
      <p:ext uri="{BB962C8B-B14F-4D97-AF65-F5344CB8AC3E}">
        <p14:creationId xmlns:p14="http://schemas.microsoft.com/office/powerpoint/2010/main" val="919582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B1EF09-AA6C-4634-9649-0E429DED7C80}" type="datetimeFigureOut">
              <a:rPr lang="en-IN" smtClean="0"/>
              <a:t>02-12-2021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E8ADA6-209E-4BC8-93B0-6069D16035C1}" type="slidenum">
              <a:rPr lang="en-IN" smtClean="0"/>
              <a:t>‹#›</a:t>
            </a:fld>
            <a:endParaRPr lang="en-IN"/>
          </a:p>
        </p:txBody>
      </p:sp>
    </p:spTree>
    <p:extLst>
      <p:ext uri="{BB962C8B-B14F-4D97-AF65-F5344CB8AC3E}">
        <p14:creationId xmlns:p14="http://schemas.microsoft.com/office/powerpoint/2010/main" val="2208143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B1EF09-AA6C-4634-9649-0E429DED7C80}" type="datetimeFigureOut">
              <a:rPr lang="en-IN" smtClean="0"/>
              <a:t>02-12-2021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E8ADA6-209E-4BC8-93B0-6069D16035C1}" type="slidenum">
              <a:rPr lang="en-IN" smtClean="0"/>
              <a:t>‹#›</a:t>
            </a:fld>
            <a:endParaRPr lang="en-IN"/>
          </a:p>
        </p:txBody>
      </p:sp>
    </p:spTree>
    <p:extLst>
      <p:ext uri="{BB962C8B-B14F-4D97-AF65-F5344CB8AC3E}">
        <p14:creationId xmlns:p14="http://schemas.microsoft.com/office/powerpoint/2010/main" val="960690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B1EF09-AA6C-4634-9649-0E429DED7C80}" type="datetimeFigureOut">
              <a:rPr lang="en-IN" smtClean="0"/>
              <a:t>02-12-2021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E8ADA6-209E-4BC8-93B0-6069D16035C1}" type="slidenum">
              <a:rPr lang="en-IN" smtClean="0"/>
              <a:t>‹#›</a:t>
            </a:fld>
            <a:endParaRPr lang="en-IN"/>
          </a:p>
        </p:txBody>
      </p:sp>
    </p:spTree>
    <p:extLst>
      <p:ext uri="{BB962C8B-B14F-4D97-AF65-F5344CB8AC3E}">
        <p14:creationId xmlns:p14="http://schemas.microsoft.com/office/powerpoint/2010/main" val="2202847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0986" y="1070344"/>
            <a:ext cx="9044763" cy="3289005"/>
          </a:xfrm>
        </p:spPr>
        <p:txBody>
          <a:bodyPr>
            <a:normAutofit/>
          </a:bodyPr>
          <a:lstStyle/>
          <a:p>
            <a:pPr marL="0" indent="0">
              <a:buNone/>
            </a:pPr>
            <a:r>
              <a:rPr lang="en-IN" sz="5400" b="1" dirty="0">
                <a:solidFill>
                  <a:srgbClr val="FF0000"/>
                </a:solidFill>
              </a:rPr>
              <a:t>Negotiating and Validating Requirements</a:t>
            </a:r>
          </a:p>
          <a:p>
            <a:endParaRPr lang="en-IN" sz="5400" dirty="0"/>
          </a:p>
        </p:txBody>
      </p:sp>
    </p:spTree>
    <p:extLst>
      <p:ext uri="{BB962C8B-B14F-4D97-AF65-F5344CB8AC3E}">
        <p14:creationId xmlns:p14="http://schemas.microsoft.com/office/powerpoint/2010/main" val="4033226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191" y="552893"/>
            <a:ext cx="10616609" cy="1137795"/>
          </a:xfrm>
        </p:spPr>
        <p:txBody>
          <a:bodyPr>
            <a:normAutofit fontScale="90000"/>
          </a:bodyPr>
          <a:lstStyle/>
          <a:p>
            <a:r>
              <a:rPr lang="en-IN" b="1" dirty="0" smtClean="0"/>
              <a:t/>
            </a:r>
            <a:br>
              <a:rPr lang="en-IN" b="1" dirty="0" smtClean="0"/>
            </a:br>
            <a:r>
              <a:rPr lang="en-IN" b="1" dirty="0" smtClean="0">
                <a:solidFill>
                  <a:srgbClr val="FF0000"/>
                </a:solidFill>
              </a:rPr>
              <a:t>Identifying </a:t>
            </a:r>
            <a:r>
              <a:rPr lang="en-IN" b="1" dirty="0">
                <a:solidFill>
                  <a:srgbClr val="FF0000"/>
                </a:solidFill>
              </a:rPr>
              <a:t>Requirements</a:t>
            </a:r>
            <a:br>
              <a:rPr lang="en-IN" b="1" dirty="0">
                <a:solidFill>
                  <a:srgbClr val="FF0000"/>
                </a:solidFill>
              </a:rPr>
            </a:br>
            <a:endParaRPr lang="en-IN" dirty="0">
              <a:solidFill>
                <a:srgbClr val="FF0000"/>
              </a:solidFill>
            </a:endParaRPr>
          </a:p>
        </p:txBody>
      </p:sp>
      <p:sp>
        <p:nvSpPr>
          <p:cNvPr id="3" name="Content Placeholder 2"/>
          <p:cNvSpPr>
            <a:spLocks noGrp="1"/>
          </p:cNvSpPr>
          <p:nvPr>
            <p:ph idx="1"/>
          </p:nvPr>
        </p:nvSpPr>
        <p:spPr>
          <a:xfrm>
            <a:off x="838200" y="1825625"/>
            <a:ext cx="10177130" cy="4351338"/>
          </a:xfrm>
        </p:spPr>
        <p:txBody>
          <a:bodyPr>
            <a:normAutofit lnSpcReduction="10000"/>
          </a:bodyPr>
          <a:lstStyle/>
          <a:p>
            <a:r>
              <a:rPr lang="en-US" dirty="0"/>
              <a:t>Requirements in this context are the conditions that a proposed solution or application must meet in order to solve the business problem</a:t>
            </a:r>
            <a:r>
              <a:rPr lang="en-US" dirty="0" smtClean="0"/>
              <a:t>.</a:t>
            </a:r>
          </a:p>
          <a:p>
            <a:r>
              <a:rPr lang="en-US" dirty="0" smtClean="0"/>
              <a:t> </a:t>
            </a:r>
            <a:r>
              <a:rPr lang="en-US" dirty="0"/>
              <a:t>Identifying requirements is not an exclusively technical process, and initially involves all the stakeholders, like the representatives of the entity that has commissioned the software project, who may not necessarily be from a technical background, as well as the software developers, who are not necessarily the technical team. </a:t>
            </a:r>
            <a:endParaRPr lang="en-US" dirty="0" smtClean="0"/>
          </a:p>
          <a:p>
            <a:r>
              <a:rPr lang="en-US" dirty="0" smtClean="0"/>
              <a:t>Together</a:t>
            </a:r>
            <a:r>
              <a:rPr lang="en-US" dirty="0"/>
              <a:t>, they discuss and brainstorm about the problem, and decide what functions the proposed application or system must perform in order to solve it.</a:t>
            </a:r>
            <a:endParaRPr lang="en-IN" dirty="0"/>
          </a:p>
        </p:txBody>
      </p:sp>
    </p:spTree>
    <p:extLst>
      <p:ext uri="{BB962C8B-B14F-4D97-AF65-F5344CB8AC3E}">
        <p14:creationId xmlns:p14="http://schemas.microsoft.com/office/powerpoint/2010/main" val="96730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rPr>
              <a:t>Functional vs. Non-Functional Requirements</a:t>
            </a:r>
            <a:br>
              <a:rPr lang="en-IN" b="1" dirty="0">
                <a:solidFill>
                  <a:srgbClr val="FF0000"/>
                </a:solidFill>
              </a:rPr>
            </a:br>
            <a:endParaRPr lang="en-IN" dirty="0">
              <a:solidFill>
                <a:srgbClr val="FF0000"/>
              </a:solidFill>
            </a:endParaRPr>
          </a:p>
        </p:txBody>
      </p:sp>
      <p:sp>
        <p:nvSpPr>
          <p:cNvPr id="3" name="Content Placeholder 2"/>
          <p:cNvSpPr>
            <a:spLocks noGrp="1"/>
          </p:cNvSpPr>
          <p:nvPr>
            <p:ph idx="1"/>
          </p:nvPr>
        </p:nvSpPr>
        <p:spPr>
          <a:xfrm>
            <a:off x="838200" y="1825625"/>
            <a:ext cx="10141688" cy="4351338"/>
          </a:xfrm>
        </p:spPr>
        <p:txBody>
          <a:bodyPr/>
          <a:lstStyle/>
          <a:p>
            <a:r>
              <a:rPr lang="en-US" dirty="0"/>
              <a:t>A </a:t>
            </a:r>
            <a:r>
              <a:rPr lang="en-US" b="1" dirty="0"/>
              <a:t>functional requirement</a:t>
            </a:r>
            <a:r>
              <a:rPr lang="en-US" dirty="0"/>
              <a:t> specifies something that the application or system should do. Often, this is defined as a behavior of the system that takes input and provides output</a:t>
            </a:r>
            <a:r>
              <a:rPr lang="en-US" dirty="0" smtClean="0"/>
              <a:t>.</a:t>
            </a:r>
          </a:p>
          <a:p>
            <a:r>
              <a:rPr lang="en-US" dirty="0" smtClean="0"/>
              <a:t> </a:t>
            </a:r>
            <a:r>
              <a:rPr lang="en-US" dirty="0"/>
              <a:t>For example, a traveler fills out a form in an airline's mobile application with his/her name and passport details (input), submits the form, and the application generates a boarding pass with the traveler's details (output).</a:t>
            </a:r>
            <a:endParaRPr lang="en-IN" dirty="0"/>
          </a:p>
        </p:txBody>
      </p:sp>
    </p:spTree>
    <p:extLst>
      <p:ext uri="{BB962C8B-B14F-4D97-AF65-F5344CB8AC3E}">
        <p14:creationId xmlns:p14="http://schemas.microsoft.com/office/powerpoint/2010/main" val="2604922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Contd.,</a:t>
            </a:r>
            <a:endParaRPr lang="en-IN" dirty="0">
              <a:solidFill>
                <a:srgbClr val="FF0000"/>
              </a:solidFill>
            </a:endParaRPr>
          </a:p>
        </p:txBody>
      </p:sp>
      <p:sp>
        <p:nvSpPr>
          <p:cNvPr id="3" name="Content Placeholder 2"/>
          <p:cNvSpPr>
            <a:spLocks noGrp="1"/>
          </p:cNvSpPr>
          <p:nvPr>
            <p:ph idx="1"/>
          </p:nvPr>
        </p:nvSpPr>
        <p:spPr>
          <a:xfrm>
            <a:off x="838200" y="1861066"/>
            <a:ext cx="10191307" cy="4351338"/>
          </a:xfrm>
        </p:spPr>
        <p:txBody>
          <a:bodyPr/>
          <a:lstStyle/>
          <a:p>
            <a:r>
              <a:rPr lang="en-US" b="1" dirty="0"/>
              <a:t>Non-functional requirements</a:t>
            </a:r>
            <a:r>
              <a:rPr lang="en-US" dirty="0"/>
              <a:t>, sometimes also called quality requirements, describe how the system should be, as opposed to what it should do. </a:t>
            </a:r>
            <a:endParaRPr lang="en-US" dirty="0" smtClean="0"/>
          </a:p>
          <a:p>
            <a:r>
              <a:rPr lang="en-US" dirty="0" smtClean="0"/>
              <a:t>Non-functional </a:t>
            </a:r>
            <a:r>
              <a:rPr lang="en-US" dirty="0"/>
              <a:t>requirements of a system include performance (e.g., response time), maintainability and scalability, among many others. In the airline application example, the requirement that the application must display the boarding pass after a maximum of five seconds from the time the traveler presses the 'submit' button would be a non-functional requirement.</a:t>
            </a:r>
            <a:endParaRPr lang="en-IN" dirty="0"/>
          </a:p>
        </p:txBody>
      </p:sp>
    </p:spTree>
    <p:extLst>
      <p:ext uri="{BB962C8B-B14F-4D97-AF65-F5344CB8AC3E}">
        <p14:creationId xmlns:p14="http://schemas.microsoft.com/office/powerpoint/2010/main" val="896047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a:r>
            <a:br>
              <a:rPr lang="en-IN" b="1" dirty="0" smtClean="0"/>
            </a:br>
            <a:r>
              <a:rPr lang="en-IN" b="1" dirty="0" smtClean="0">
                <a:solidFill>
                  <a:srgbClr val="FF0000"/>
                </a:solidFill>
              </a:rPr>
              <a:t>Working </a:t>
            </a:r>
            <a:r>
              <a:rPr lang="en-IN" b="1" dirty="0">
                <a:solidFill>
                  <a:srgbClr val="FF0000"/>
                </a:solidFill>
              </a:rPr>
              <a:t>with Requirements </a:t>
            </a:r>
            <a:r>
              <a:rPr lang="en-IN" b="1" dirty="0" err="1">
                <a:solidFill>
                  <a:srgbClr val="FF0000"/>
                </a:solidFill>
              </a:rPr>
              <a:t>Modeling</a:t>
            </a:r>
            <a:r>
              <a:rPr lang="en-IN" b="1" dirty="0">
                <a:solidFill>
                  <a:srgbClr val="FF0000"/>
                </a:solidFill>
              </a:rPr>
              <a:t/>
            </a:r>
            <a:br>
              <a:rPr lang="en-IN" b="1" dirty="0">
                <a:solidFill>
                  <a:srgbClr val="FF0000"/>
                </a:solidFill>
              </a:rPr>
            </a:br>
            <a:endParaRPr lang="en-IN" dirty="0">
              <a:solidFill>
                <a:srgbClr val="FF0000"/>
              </a:solidFill>
            </a:endParaRPr>
          </a:p>
        </p:txBody>
      </p:sp>
      <p:sp>
        <p:nvSpPr>
          <p:cNvPr id="3" name="Content Placeholder 2"/>
          <p:cNvSpPr>
            <a:spLocks noGrp="1"/>
          </p:cNvSpPr>
          <p:nvPr>
            <p:ph idx="1"/>
          </p:nvPr>
        </p:nvSpPr>
        <p:spPr>
          <a:xfrm>
            <a:off x="838200" y="1825625"/>
            <a:ext cx="10155865" cy="4351338"/>
          </a:xfrm>
        </p:spPr>
        <p:txBody>
          <a:bodyPr>
            <a:normAutofit lnSpcReduction="10000"/>
          </a:bodyPr>
          <a:lstStyle/>
          <a:p>
            <a:pPr marL="0" indent="0">
              <a:buNone/>
            </a:pPr>
            <a:r>
              <a:rPr lang="en-US" b="1" dirty="0">
                <a:solidFill>
                  <a:srgbClr val="FF0000"/>
                </a:solidFill>
              </a:rPr>
              <a:t>Scenario-based Modeling</a:t>
            </a:r>
          </a:p>
          <a:p>
            <a:r>
              <a:rPr lang="en-US" b="1" dirty="0"/>
              <a:t>Scenario-based modeling's</a:t>
            </a:r>
            <a:r>
              <a:rPr lang="en-US" dirty="0"/>
              <a:t> primary objective is to look at a system from the user's perspective and produce a use case, an example instance of the user interacting with the system, like the traveler using the airline application to generate their boarding pass. It makes sense to start with this step as the other requirements modeling stages/patterns will make reference to this use case.</a:t>
            </a:r>
          </a:p>
          <a:p>
            <a:r>
              <a:rPr lang="en-US" dirty="0"/>
              <a:t>Below is a use case diagram depicting three possible use cases of the traveler using the airline application. The first is the one in the example, getting a boarding pass. The following two are searching for flights and buying air tickets.</a:t>
            </a:r>
          </a:p>
          <a:p>
            <a:endParaRPr lang="en-IN" dirty="0"/>
          </a:p>
        </p:txBody>
      </p:sp>
    </p:spTree>
    <p:extLst>
      <p:ext uri="{BB962C8B-B14F-4D97-AF65-F5344CB8AC3E}">
        <p14:creationId xmlns:p14="http://schemas.microsoft.com/office/powerpoint/2010/main" val="4102918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Use Cas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27275" y="1711409"/>
            <a:ext cx="7393172" cy="3767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8697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solidFill>
                  <a:srgbClr val="FF0000"/>
                </a:solidFill>
              </a:rPr>
              <a:t>Class-based </a:t>
            </a:r>
            <a:r>
              <a:rPr lang="en-US" b="1" dirty="0">
                <a:solidFill>
                  <a:srgbClr val="FF0000"/>
                </a:solidFill>
              </a:rPr>
              <a:t>Modeling</a:t>
            </a:r>
            <a:br>
              <a:rPr lang="en-US" b="1" dirty="0">
                <a:solidFill>
                  <a:srgbClr val="FF0000"/>
                </a:solidFill>
              </a:rPr>
            </a:br>
            <a:endParaRPr lang="en-IN" dirty="0">
              <a:solidFill>
                <a:srgbClr val="FF0000"/>
              </a:solidFill>
            </a:endParaRPr>
          </a:p>
        </p:txBody>
      </p:sp>
      <p:sp>
        <p:nvSpPr>
          <p:cNvPr id="3" name="Content Placeholder 2"/>
          <p:cNvSpPr>
            <a:spLocks noGrp="1"/>
          </p:cNvSpPr>
          <p:nvPr>
            <p:ph idx="1"/>
          </p:nvPr>
        </p:nvSpPr>
        <p:spPr>
          <a:xfrm>
            <a:off x="838200" y="1825625"/>
            <a:ext cx="10515600" cy="4351338"/>
          </a:xfrm>
        </p:spPr>
        <p:txBody>
          <a:bodyPr>
            <a:normAutofit/>
          </a:bodyPr>
          <a:lstStyle/>
          <a:p>
            <a:r>
              <a:rPr lang="en-US" b="1" dirty="0" smtClean="0"/>
              <a:t>Class-based </a:t>
            </a:r>
            <a:r>
              <a:rPr lang="en-US" b="1" dirty="0"/>
              <a:t>modeling identifies</a:t>
            </a:r>
            <a:r>
              <a:rPr lang="en-US" dirty="0"/>
              <a:t> classes, attributes and relationships that the system will use. In the airline application example, the traveler/user and the boarding pass represent classes. The traveler's first and last name and travel document type represent attributes, characteristics that describe the traveler class</a:t>
            </a:r>
            <a:r>
              <a:rPr lang="en-US"/>
              <a:t>. </a:t>
            </a:r>
            <a:endParaRPr lang="en-US" smtClean="0"/>
          </a:p>
          <a:p>
            <a:r>
              <a:rPr lang="en-US" smtClean="0"/>
              <a:t>The </a:t>
            </a:r>
            <a:r>
              <a:rPr lang="en-US" dirty="0"/>
              <a:t>relationship between traveler and boarding pass classes is that the traveler must enter these details into the application in order to get the boarding pass and that the boarding pass contains this information along with other details, like the flight departure gate, seat number, etc.</a:t>
            </a:r>
          </a:p>
          <a:p>
            <a:endParaRPr lang="en-IN" dirty="0"/>
          </a:p>
        </p:txBody>
      </p:sp>
    </p:spTree>
    <p:extLst>
      <p:ext uri="{BB962C8B-B14F-4D97-AF65-F5344CB8AC3E}">
        <p14:creationId xmlns:p14="http://schemas.microsoft.com/office/powerpoint/2010/main" val="2669884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solidFill>
                  <a:srgbClr val="FF0000"/>
                </a:solidFill>
              </a:rPr>
              <a:t>Data </a:t>
            </a:r>
            <a:r>
              <a:rPr lang="en-US" b="1" dirty="0">
                <a:solidFill>
                  <a:srgbClr val="FF0000"/>
                </a:solidFill>
              </a:rPr>
              <a:t>Modeling</a:t>
            </a:r>
            <a:br>
              <a:rPr lang="en-US" b="1" dirty="0">
                <a:solidFill>
                  <a:srgbClr val="FF0000"/>
                </a:solidFill>
              </a:rPr>
            </a:br>
            <a:endParaRPr lang="en-IN" dirty="0">
              <a:solidFill>
                <a:srgbClr val="FF0000"/>
              </a:solidFill>
            </a:endParaRPr>
          </a:p>
        </p:txBody>
      </p:sp>
      <p:sp>
        <p:nvSpPr>
          <p:cNvPr id="3" name="Content Placeholder 2"/>
          <p:cNvSpPr>
            <a:spLocks noGrp="1"/>
          </p:cNvSpPr>
          <p:nvPr>
            <p:ph idx="1"/>
          </p:nvPr>
        </p:nvSpPr>
        <p:spPr>
          <a:xfrm>
            <a:off x="753140" y="1478037"/>
            <a:ext cx="10510283" cy="3703563"/>
          </a:xfrm>
        </p:spPr>
        <p:txBody>
          <a:bodyPr/>
          <a:lstStyle/>
          <a:p>
            <a:r>
              <a:rPr lang="en-US" b="1" dirty="0" smtClean="0"/>
              <a:t>Data </a:t>
            </a:r>
            <a:r>
              <a:rPr lang="en-US" b="1" dirty="0"/>
              <a:t>modeling</a:t>
            </a:r>
            <a:r>
              <a:rPr lang="en-US" dirty="0"/>
              <a:t> essentially works with the same elements as class-based modeling (object, attributes, relationships), but uses the information to produce a detailed model, termed a physical model, of what the database structure will be that will hold all the data; for example, the name, passport number and other details of the travelers that use the airline application.</a:t>
            </a:r>
          </a:p>
          <a:p>
            <a:endParaRPr lang="en-IN" dirty="0"/>
          </a:p>
        </p:txBody>
      </p:sp>
    </p:spTree>
    <p:extLst>
      <p:ext uri="{BB962C8B-B14F-4D97-AF65-F5344CB8AC3E}">
        <p14:creationId xmlns:p14="http://schemas.microsoft.com/office/powerpoint/2010/main" val="1277201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7646581" cy="1325563"/>
          </a:xfrm>
        </p:spPr>
        <p:txBody>
          <a:bodyPr>
            <a:normAutofit fontScale="90000"/>
          </a:bodyPr>
          <a:lstStyle/>
          <a:p>
            <a:r>
              <a:rPr lang="en-IN" b="1" dirty="0" smtClean="0"/>
              <a:t/>
            </a:r>
            <a:br>
              <a:rPr lang="en-IN" b="1" dirty="0" smtClean="0"/>
            </a:br>
            <a:r>
              <a:rPr lang="en-IN" b="1" dirty="0" smtClean="0">
                <a:solidFill>
                  <a:srgbClr val="FF0000"/>
                </a:solidFill>
              </a:rPr>
              <a:t>Negotiating </a:t>
            </a:r>
            <a:r>
              <a:rPr lang="en-IN" b="1" dirty="0" err="1">
                <a:solidFill>
                  <a:srgbClr val="FF0000"/>
                </a:solidFill>
              </a:rPr>
              <a:t>requiremnts</a:t>
            </a:r>
            <a:r>
              <a:rPr lang="en-IN" b="1" dirty="0">
                <a:solidFill>
                  <a:srgbClr val="FF0000"/>
                </a:solidFill>
              </a:rPr>
              <a:t/>
            </a:r>
            <a:br>
              <a:rPr lang="en-IN" b="1" dirty="0">
                <a:solidFill>
                  <a:srgbClr val="FF0000"/>
                </a:solidFill>
              </a:rPr>
            </a:br>
            <a:endParaRPr lang="en-IN" dirty="0">
              <a:solidFill>
                <a:srgbClr val="FF0000"/>
              </a:solidFill>
            </a:endParaRPr>
          </a:p>
        </p:txBody>
      </p:sp>
      <p:sp>
        <p:nvSpPr>
          <p:cNvPr id="3" name="Content Placeholder 2"/>
          <p:cNvSpPr>
            <a:spLocks noGrp="1"/>
          </p:cNvSpPr>
          <p:nvPr>
            <p:ph idx="1"/>
          </p:nvPr>
        </p:nvSpPr>
        <p:spPr>
          <a:xfrm>
            <a:off x="897565" y="1790183"/>
            <a:ext cx="10273709" cy="4351338"/>
          </a:xfrm>
        </p:spPr>
        <p:txBody>
          <a:bodyPr/>
          <a:lstStyle/>
          <a:p>
            <a:r>
              <a:rPr lang="en-US" dirty="0"/>
              <a:t>The inception, elicitation, and elaboration tasks in an ideal requirements engineering setting determine customer requirements in sufficient depth to proceed to later software engineering activities. You might have to negotiate with one or more stakeholders</a:t>
            </a:r>
            <a:r>
              <a:rPr lang="en-US" dirty="0" smtClean="0"/>
              <a:t>.</a:t>
            </a:r>
          </a:p>
          <a:p>
            <a:r>
              <a:rPr lang="en-US" dirty="0" smtClean="0"/>
              <a:t> </a:t>
            </a:r>
            <a:r>
              <a:rPr lang="en-US" dirty="0"/>
              <a:t>Most of the time, stakeholders are expected to balance functionality, performance, and other product or system attributes against cost and time-to-market.</a:t>
            </a:r>
            <a:endParaRPr lang="en-IN" dirty="0"/>
          </a:p>
        </p:txBody>
      </p:sp>
    </p:spTree>
    <p:extLst>
      <p:ext uri="{BB962C8B-B14F-4D97-AF65-F5344CB8AC3E}">
        <p14:creationId xmlns:p14="http://schemas.microsoft.com/office/powerpoint/2010/main" val="1792729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Contd.,</a:t>
            </a:r>
            <a:endParaRPr lang="en-IN" dirty="0">
              <a:solidFill>
                <a:srgbClr val="FF0000"/>
              </a:solidFill>
            </a:endParaRPr>
          </a:p>
        </p:txBody>
      </p:sp>
      <p:sp>
        <p:nvSpPr>
          <p:cNvPr id="3" name="Content Placeholder 2"/>
          <p:cNvSpPr>
            <a:spLocks noGrp="1"/>
          </p:cNvSpPr>
          <p:nvPr>
            <p:ph idx="1"/>
          </p:nvPr>
        </p:nvSpPr>
        <p:spPr>
          <a:xfrm>
            <a:off x="838200" y="1825625"/>
            <a:ext cx="10084981" cy="4351338"/>
          </a:xfrm>
        </p:spPr>
        <p:txBody>
          <a:bodyPr/>
          <a:lstStyle/>
          <a:p>
            <a:r>
              <a:rPr lang="en-US" dirty="0"/>
              <a:t>The goal of this discussion is to create a project plan that meets the objectives of stakeholders while also reflecting the real-world restrictions (e.g., time, personnel, and budget) imposed on the software team</a:t>
            </a:r>
            <a:r>
              <a:rPr lang="en-US" dirty="0" smtClean="0"/>
              <a:t>.</a:t>
            </a:r>
          </a:p>
          <a:p>
            <a:r>
              <a:rPr lang="en-US" dirty="0" smtClean="0"/>
              <a:t> </a:t>
            </a:r>
            <a:r>
              <a:rPr lang="en-US" dirty="0"/>
              <a:t>The successful negotiations aim for a “win-win” outcome. That is, stakeholders, benefit from a system or product that meets the majority of their needs, while you benefit from working within realistic and reasonable budgets and schedules.</a:t>
            </a:r>
            <a:endParaRPr lang="en-IN" dirty="0"/>
          </a:p>
        </p:txBody>
      </p:sp>
    </p:spTree>
    <p:extLst>
      <p:ext uri="{BB962C8B-B14F-4D97-AF65-F5344CB8AC3E}">
        <p14:creationId xmlns:p14="http://schemas.microsoft.com/office/powerpoint/2010/main" val="156290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Contd.,</a:t>
            </a:r>
            <a:endParaRPr lang="en-IN" dirty="0">
              <a:solidFill>
                <a:srgbClr val="FF0000"/>
              </a:solidFill>
            </a:endParaRPr>
          </a:p>
        </p:txBody>
      </p:sp>
      <p:sp>
        <p:nvSpPr>
          <p:cNvPr id="3" name="Content Placeholder 2"/>
          <p:cNvSpPr>
            <a:spLocks noGrp="1"/>
          </p:cNvSpPr>
          <p:nvPr>
            <p:ph idx="1"/>
          </p:nvPr>
        </p:nvSpPr>
        <p:spPr>
          <a:xfrm>
            <a:off x="724786" y="1776006"/>
            <a:ext cx="10515600" cy="4351338"/>
          </a:xfrm>
        </p:spPr>
        <p:txBody>
          <a:bodyPr/>
          <a:lstStyle/>
          <a:p>
            <a:r>
              <a:rPr lang="en-US" dirty="0"/>
              <a:t>At the start of each software process iteration, </a:t>
            </a:r>
            <a:r>
              <a:rPr lang="en-US" i="1" dirty="0"/>
              <a:t>Boehm</a:t>
            </a:r>
            <a:r>
              <a:rPr lang="en-US" dirty="0"/>
              <a:t> defines a series of negotiating actions. Rather than defining a single customer communication activity, the following are defined</a:t>
            </a:r>
            <a:r>
              <a:rPr lang="en-US" dirty="0" smtClean="0"/>
              <a:t>:</a:t>
            </a:r>
          </a:p>
          <a:p>
            <a:pPr fontAlgn="base"/>
            <a:r>
              <a:rPr lang="en-US" dirty="0">
                <a:solidFill>
                  <a:srgbClr val="FF0000"/>
                </a:solidFill>
              </a:rPr>
              <a:t>Identifying the major stakeholders in the system or subsystem.</a:t>
            </a:r>
          </a:p>
          <a:p>
            <a:pPr fontAlgn="base"/>
            <a:r>
              <a:rPr lang="en-US" dirty="0">
                <a:solidFill>
                  <a:srgbClr val="FF0000"/>
                </a:solidFill>
              </a:rPr>
              <a:t>Establishing the stakeholders’ “win conditions.”</a:t>
            </a:r>
          </a:p>
          <a:p>
            <a:pPr fontAlgn="base"/>
            <a:r>
              <a:rPr lang="en-US" dirty="0">
                <a:solidFill>
                  <a:srgbClr val="FF0000"/>
                </a:solidFill>
              </a:rPr>
              <a:t>Negotiation of the win conditions of the stakeholders in order to reconcile them into a set of win-win conditions for all people involved.</a:t>
            </a:r>
          </a:p>
          <a:p>
            <a:endParaRPr lang="en-IN" dirty="0"/>
          </a:p>
        </p:txBody>
      </p:sp>
    </p:spTree>
    <p:extLst>
      <p:ext uri="{BB962C8B-B14F-4D97-AF65-F5344CB8AC3E}">
        <p14:creationId xmlns:p14="http://schemas.microsoft.com/office/powerpoint/2010/main" val="1365854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00063"/>
            <a:ext cx="10524461" cy="1101910"/>
          </a:xfrm>
        </p:spPr>
        <p:txBody>
          <a:bodyPr>
            <a:normAutofit fontScale="90000"/>
          </a:bodyPr>
          <a:lstStyle/>
          <a:p>
            <a:r>
              <a:rPr lang="en-IN" b="1" dirty="0" smtClean="0"/>
              <a:t/>
            </a:r>
            <a:br>
              <a:rPr lang="en-IN" b="1" dirty="0" smtClean="0"/>
            </a:br>
            <a:r>
              <a:rPr lang="en-IN" b="1" dirty="0" smtClean="0">
                <a:solidFill>
                  <a:srgbClr val="FF0000"/>
                </a:solidFill>
              </a:rPr>
              <a:t>Validating </a:t>
            </a:r>
            <a:r>
              <a:rPr lang="en-IN" b="1" dirty="0">
                <a:solidFill>
                  <a:srgbClr val="FF0000"/>
                </a:solidFill>
              </a:rPr>
              <a:t>Requirements</a:t>
            </a:r>
            <a:br>
              <a:rPr lang="en-IN" b="1" dirty="0">
                <a:solidFill>
                  <a:srgbClr val="FF0000"/>
                </a:solidFill>
              </a:rPr>
            </a:br>
            <a:endParaRPr lang="en-IN" dirty="0">
              <a:solidFill>
                <a:srgbClr val="FF0000"/>
              </a:solidFill>
            </a:endParaRPr>
          </a:p>
        </p:txBody>
      </p:sp>
      <p:sp>
        <p:nvSpPr>
          <p:cNvPr id="3" name="Content Placeholder 2"/>
          <p:cNvSpPr>
            <a:spLocks noGrp="1"/>
          </p:cNvSpPr>
          <p:nvPr>
            <p:ph idx="1"/>
          </p:nvPr>
        </p:nvSpPr>
        <p:spPr>
          <a:xfrm>
            <a:off x="738963" y="1797272"/>
            <a:ext cx="10515600" cy="2987379"/>
          </a:xfrm>
        </p:spPr>
        <p:txBody>
          <a:bodyPr/>
          <a:lstStyle/>
          <a:p>
            <a:r>
              <a:rPr lang="en-US" dirty="0"/>
              <a:t>Each aspect of the requirements model is checked for consistency, omissions, and ambiguity as it is developed. </a:t>
            </a:r>
            <a:endParaRPr lang="en-US" dirty="0" smtClean="0"/>
          </a:p>
          <a:p>
            <a:r>
              <a:rPr lang="en-US" dirty="0" smtClean="0"/>
              <a:t>The </a:t>
            </a:r>
            <a:r>
              <a:rPr lang="en-US" dirty="0"/>
              <a:t>model’s requirements are </a:t>
            </a:r>
            <a:r>
              <a:rPr lang="en-US" dirty="0" smtClean="0"/>
              <a:t>prioritized </a:t>
            </a:r>
            <a:r>
              <a:rPr lang="en-US" dirty="0"/>
              <a:t>by stakeholders and bundled into requirements packages that will be implemented as software increments.</a:t>
            </a:r>
            <a:endParaRPr lang="en-IN" dirty="0"/>
          </a:p>
        </p:txBody>
      </p:sp>
    </p:spTree>
    <p:extLst>
      <p:ext uri="{BB962C8B-B14F-4D97-AF65-F5344CB8AC3E}">
        <p14:creationId xmlns:p14="http://schemas.microsoft.com/office/powerpoint/2010/main" val="1409087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solidFill>
                  <a:srgbClr val="FF0000"/>
                </a:solidFill>
              </a:rPr>
              <a:t>The </a:t>
            </a:r>
            <a:r>
              <a:rPr lang="en-US" sz="2800" dirty="0">
                <a:solidFill>
                  <a:srgbClr val="FF0000"/>
                </a:solidFill>
              </a:rPr>
              <a:t>following questions are addressed by an examination of the requirements model:</a:t>
            </a:r>
            <a:endParaRPr lang="en-IN" sz="2800" dirty="0">
              <a:solidFill>
                <a:srgbClr val="FF0000"/>
              </a:solidFill>
            </a:endParaRPr>
          </a:p>
        </p:txBody>
      </p:sp>
      <p:sp>
        <p:nvSpPr>
          <p:cNvPr id="3" name="Content Placeholder 2"/>
          <p:cNvSpPr>
            <a:spLocks noGrp="1"/>
          </p:cNvSpPr>
          <p:nvPr>
            <p:ph idx="1"/>
          </p:nvPr>
        </p:nvSpPr>
        <p:spPr/>
        <p:txBody>
          <a:bodyPr>
            <a:normAutofit fontScale="92500"/>
          </a:bodyPr>
          <a:lstStyle/>
          <a:p>
            <a:pPr fontAlgn="base"/>
            <a:r>
              <a:rPr lang="en-US" dirty="0"/>
              <a:t>Is each requirement aligned with the overall system/product objectives?</a:t>
            </a:r>
          </a:p>
          <a:p>
            <a:pPr fontAlgn="base"/>
            <a:r>
              <a:rPr lang="en-US" dirty="0"/>
              <a:t>Were all requirements expressed at the appropriate level of abstraction? Do some criteria, in other words, give a level of technical information that is inappropriate at this stage?</a:t>
            </a:r>
          </a:p>
          <a:p>
            <a:pPr fontAlgn="base"/>
            <a:r>
              <a:rPr lang="en-US" dirty="0"/>
              <a:t>Is the requirement truly necessary, or is it an optional feature that may or may not be critical to the system’s goal?</a:t>
            </a:r>
          </a:p>
          <a:p>
            <a:pPr fontAlgn="base"/>
            <a:r>
              <a:rPr lang="en-US" dirty="0"/>
              <a:t>Is each requirement well defined and unambiguous?</a:t>
            </a:r>
          </a:p>
          <a:p>
            <a:pPr fontAlgn="base"/>
            <a:r>
              <a:rPr lang="en-US" dirty="0"/>
              <a:t>Is each requirement attributed? Is there a source noted for each requirement</a:t>
            </a:r>
            <a:r>
              <a:rPr lang="en-US" dirty="0" smtClean="0"/>
              <a:t>?</a:t>
            </a:r>
          </a:p>
          <a:p>
            <a:pPr fontAlgn="base"/>
            <a:r>
              <a:rPr lang="en-US" dirty="0" smtClean="0"/>
              <a:t>Are there any requirements that conflict with others?</a:t>
            </a:r>
          </a:p>
          <a:p>
            <a:pPr fontAlgn="base"/>
            <a:endParaRPr lang="en-US" dirty="0"/>
          </a:p>
          <a:p>
            <a:endParaRPr lang="en-IN" dirty="0"/>
          </a:p>
        </p:txBody>
      </p:sp>
    </p:spTree>
    <p:extLst>
      <p:ext uri="{BB962C8B-B14F-4D97-AF65-F5344CB8AC3E}">
        <p14:creationId xmlns:p14="http://schemas.microsoft.com/office/powerpoint/2010/main" val="3339163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9219" y="1112874"/>
            <a:ext cx="10694581" cy="5064089"/>
          </a:xfrm>
        </p:spPr>
        <p:txBody>
          <a:bodyPr>
            <a:normAutofit/>
          </a:bodyPr>
          <a:lstStyle/>
          <a:p>
            <a:pPr fontAlgn="base"/>
            <a:r>
              <a:rPr lang="en-US" dirty="0" smtClean="0"/>
              <a:t>Is each requirement attainable in the technical environment in which the system or product will be housed?</a:t>
            </a:r>
          </a:p>
          <a:p>
            <a:pPr fontAlgn="base"/>
            <a:r>
              <a:rPr lang="en-US" dirty="0" smtClean="0"/>
              <a:t>Is each requirement, once implemented, testable?</a:t>
            </a:r>
          </a:p>
          <a:p>
            <a:pPr fontAlgn="base"/>
            <a:r>
              <a:rPr lang="en-US" dirty="0" smtClean="0"/>
              <a:t>Does the requirements model accurately represent the information, functionality, and </a:t>
            </a:r>
            <a:r>
              <a:rPr lang="en-US" dirty="0" err="1" smtClean="0"/>
              <a:t>behaviour</a:t>
            </a:r>
            <a:r>
              <a:rPr lang="en-US" dirty="0" smtClean="0"/>
              <a:t> of the system to be built?</a:t>
            </a:r>
          </a:p>
          <a:p>
            <a:pPr fontAlgn="base"/>
            <a:r>
              <a:rPr lang="en-US" dirty="0" smtClean="0"/>
              <a:t>Has the requirements model been “partitioned” in such a way that progressively more detailed information about the system is exposed?</a:t>
            </a:r>
          </a:p>
          <a:p>
            <a:pPr fontAlgn="base"/>
            <a:r>
              <a:rPr lang="en-US" dirty="0" smtClean="0"/>
              <a:t>Have requirements patterns been used to reduce the complexity of the requirements model?</a:t>
            </a:r>
          </a:p>
          <a:p>
            <a:pPr fontAlgn="base"/>
            <a:r>
              <a:rPr lang="en-US" dirty="0" smtClean="0"/>
              <a:t>Have all patterns been validated properly? Are all patterns in accordance with the requirements of the customers?</a:t>
            </a:r>
          </a:p>
          <a:p>
            <a:endParaRPr lang="en-IN" dirty="0" smtClean="0"/>
          </a:p>
          <a:p>
            <a:endParaRPr lang="en-IN" dirty="0"/>
          </a:p>
        </p:txBody>
      </p:sp>
    </p:spTree>
    <p:extLst>
      <p:ext uri="{BB962C8B-B14F-4D97-AF65-F5344CB8AC3E}">
        <p14:creationId xmlns:p14="http://schemas.microsoft.com/office/powerpoint/2010/main" val="3155901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9489558" cy="1761091"/>
          </a:xfrm>
        </p:spPr>
        <p:txBody>
          <a:bodyPr>
            <a:normAutofit/>
          </a:bodyPr>
          <a:lstStyle/>
          <a:p>
            <a:r>
              <a:rPr lang="en-US" sz="3200" b="1" dirty="0">
                <a:solidFill>
                  <a:srgbClr val="FF0000"/>
                </a:solidFill>
              </a:rPr>
              <a:t>Requirements Modeling in Software Engineering: Classes, Functions &amp; Behaviors</a:t>
            </a:r>
            <a:br>
              <a:rPr lang="en-US" sz="3200" b="1" dirty="0">
                <a:solidFill>
                  <a:srgbClr val="FF0000"/>
                </a:solidFill>
              </a:rPr>
            </a:br>
            <a:endParaRPr lang="en-IN" sz="3200" dirty="0">
              <a:solidFill>
                <a:srgbClr val="FF0000"/>
              </a:solidFill>
            </a:endParaRPr>
          </a:p>
        </p:txBody>
      </p:sp>
    </p:spTree>
    <p:extLst>
      <p:ext uri="{BB962C8B-B14F-4D97-AF65-F5344CB8AC3E}">
        <p14:creationId xmlns:p14="http://schemas.microsoft.com/office/powerpoint/2010/main" val="1369325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solidFill>
                  <a:srgbClr val="FF0000"/>
                </a:solidFill>
              </a:rPr>
              <a:t/>
            </a:r>
            <a:br>
              <a:rPr lang="en-IN" b="1" dirty="0" smtClean="0">
                <a:solidFill>
                  <a:srgbClr val="FF0000"/>
                </a:solidFill>
              </a:rPr>
            </a:br>
            <a:r>
              <a:rPr lang="en-IN" b="1" dirty="0" smtClean="0">
                <a:solidFill>
                  <a:srgbClr val="FF0000"/>
                </a:solidFill>
              </a:rPr>
              <a:t>Requirements </a:t>
            </a:r>
            <a:r>
              <a:rPr lang="en-IN" b="1" dirty="0" err="1">
                <a:solidFill>
                  <a:srgbClr val="FF0000"/>
                </a:solidFill>
              </a:rPr>
              <a:t>Modeling</a:t>
            </a:r>
            <a:r>
              <a:rPr lang="en-IN" b="1" dirty="0">
                <a:solidFill>
                  <a:srgbClr val="FF0000"/>
                </a:solidFill>
              </a:rPr>
              <a:t/>
            </a:r>
            <a:br>
              <a:rPr lang="en-IN" b="1" dirty="0">
                <a:solidFill>
                  <a:srgbClr val="FF0000"/>
                </a:solidFill>
              </a:rPr>
            </a:br>
            <a:endParaRPr lang="en-IN" dirty="0">
              <a:solidFill>
                <a:srgbClr val="FF0000"/>
              </a:solidFill>
            </a:endParaRPr>
          </a:p>
        </p:txBody>
      </p:sp>
      <p:sp>
        <p:nvSpPr>
          <p:cNvPr id="3" name="Content Placeholder 2"/>
          <p:cNvSpPr>
            <a:spLocks noGrp="1"/>
          </p:cNvSpPr>
          <p:nvPr>
            <p:ph idx="1"/>
          </p:nvPr>
        </p:nvSpPr>
        <p:spPr>
          <a:xfrm>
            <a:off x="838200" y="1825625"/>
            <a:ext cx="10325986" cy="4351338"/>
          </a:xfrm>
        </p:spPr>
        <p:txBody>
          <a:bodyPr>
            <a:normAutofit lnSpcReduction="10000"/>
          </a:bodyPr>
          <a:lstStyle/>
          <a:p>
            <a:r>
              <a:rPr lang="en-US" dirty="0"/>
              <a:t>Requirements modeling in software engineering is essentially the planning stage of a software application or system. Generally, the process will begin when a business or an entity (for example, an educational institution) approaches a software development team to create an application or system from scratch or update an existing one. </a:t>
            </a:r>
            <a:endParaRPr lang="en-US" dirty="0" smtClean="0"/>
          </a:p>
          <a:p>
            <a:r>
              <a:rPr lang="en-US" dirty="0" smtClean="0"/>
              <a:t>Requirements </a:t>
            </a:r>
            <a:r>
              <a:rPr lang="en-US" dirty="0"/>
              <a:t>modeling comprises several stages, or '</a:t>
            </a:r>
            <a:r>
              <a:rPr lang="en-US" b="1" dirty="0"/>
              <a:t>patterns</a:t>
            </a:r>
            <a:r>
              <a:rPr lang="en-US" dirty="0"/>
              <a:t>': scenario-based modeling, data modeling, flow-oriented modeling, class-based modeling and behavioral modeling. Each of these stages/patterns examines the same problem from a different perspective.</a:t>
            </a:r>
            <a:endParaRPr lang="en-IN" dirty="0"/>
          </a:p>
        </p:txBody>
      </p:sp>
    </p:spTree>
    <p:extLst>
      <p:ext uri="{BB962C8B-B14F-4D97-AF65-F5344CB8AC3E}">
        <p14:creationId xmlns:p14="http://schemas.microsoft.com/office/powerpoint/2010/main" val="26924404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712</Words>
  <Application>Microsoft Office PowerPoint</Application>
  <PresentationFormat>Widescreen</PresentationFormat>
  <Paragraphs>51</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PowerPoint Presentation</vt:lpstr>
      <vt:lpstr> Negotiating requiremnts </vt:lpstr>
      <vt:lpstr>Contd.,</vt:lpstr>
      <vt:lpstr>Contd.,</vt:lpstr>
      <vt:lpstr> Validating Requirements </vt:lpstr>
      <vt:lpstr>The following questions are addressed by an examination of the requirements model:</vt:lpstr>
      <vt:lpstr>PowerPoint Presentation</vt:lpstr>
      <vt:lpstr>PowerPoint Presentation</vt:lpstr>
      <vt:lpstr> Requirements Modeling </vt:lpstr>
      <vt:lpstr> Identifying Requirements </vt:lpstr>
      <vt:lpstr>Functional vs. Non-Functional Requirements </vt:lpstr>
      <vt:lpstr>Contd.,</vt:lpstr>
      <vt:lpstr> Working with Requirements Modeling </vt:lpstr>
      <vt:lpstr>PowerPoint Presentation</vt:lpstr>
      <vt:lpstr> Class-based Modeling </vt:lpstr>
      <vt:lpstr> Data Modeling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11</cp:revision>
  <dcterms:created xsi:type="dcterms:W3CDTF">2021-12-02T01:27:57Z</dcterms:created>
  <dcterms:modified xsi:type="dcterms:W3CDTF">2021-12-02T01:54:44Z</dcterms:modified>
</cp:coreProperties>
</file>