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66" r:id="rId2"/>
  </p:sldMasterIdLst>
  <p:notesMasterIdLst>
    <p:notesMasterId r:id="rId27"/>
  </p:notesMasterIdLst>
  <p:handoutMasterIdLst>
    <p:handoutMasterId r:id="rId28"/>
  </p:handoutMasterIdLst>
  <p:sldIdLst>
    <p:sldId id="433" r:id="rId3"/>
    <p:sldId id="449" r:id="rId4"/>
    <p:sldId id="450" r:id="rId5"/>
    <p:sldId id="451" r:id="rId6"/>
    <p:sldId id="452" r:id="rId7"/>
    <p:sldId id="453" r:id="rId8"/>
    <p:sldId id="454" r:id="rId9"/>
    <p:sldId id="455" r:id="rId10"/>
    <p:sldId id="456" r:id="rId11"/>
    <p:sldId id="457" r:id="rId12"/>
    <p:sldId id="458" r:id="rId13"/>
    <p:sldId id="459" r:id="rId14"/>
    <p:sldId id="460" r:id="rId15"/>
    <p:sldId id="461" r:id="rId16"/>
    <p:sldId id="462" r:id="rId17"/>
    <p:sldId id="463" r:id="rId18"/>
    <p:sldId id="464" r:id="rId19"/>
    <p:sldId id="466" r:id="rId20"/>
    <p:sldId id="467" r:id="rId21"/>
    <p:sldId id="468" r:id="rId22"/>
    <p:sldId id="469" r:id="rId23"/>
    <p:sldId id="470" r:id="rId24"/>
    <p:sldId id="471" r:id="rId25"/>
    <p:sldId id="472" r:id="rId26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A0A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5" autoAdjust="0"/>
    <p:restoredTop sz="91039" autoAdjust="0"/>
  </p:normalViewPr>
  <p:slideViewPr>
    <p:cSldViewPr>
      <p:cViewPr>
        <p:scale>
          <a:sx n="70" d="100"/>
          <a:sy n="70" d="100"/>
        </p:scale>
        <p:origin x="-1500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643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E3DE2F-1D2F-4955-9367-66304D0667C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BC35A9-10E6-444E-B9FA-2015A46E421E}" type="pres">
      <dgm:prSet presAssocID="{57E3DE2F-1D2F-4955-9367-66304D0667C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3020CC2C-2E92-4157-8B95-C71B62D41370}" type="presOf" srcId="{57E3DE2F-1D2F-4955-9367-66304D0667C7}" destId="{B4BC35A9-10E6-444E-B9FA-2015A46E421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en-US" smtClean="0"/>
              <a:pPr/>
              <a:t>9/4/2022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5905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 lang="en-US" smtClean="0"/>
              <a:pPr/>
              <a:t>9/4/2022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952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endParaRPr kumimoji="0"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sz="1000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endParaRPr kumimoji="0"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sz="1000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endParaRPr kumimoji="0"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sz="1000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0772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endParaRPr kumimoji="0" lang="en-US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endParaRPr kumimoji="0"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sz="1000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endParaRPr kumimoji="0"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sz="1000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endParaRPr kumimoji="0"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sz="1000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endParaRPr kumimoji="0"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sz="1000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endParaRPr kumimoji="0"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sz="1000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endParaRPr kumimoji="0"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sz="1000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endParaRPr kumimoji="0"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sz="1000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endParaRPr kumimoji="0"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sz="1000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endParaRPr kumimoji="0"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714348" y="4357694"/>
            <a:ext cx="8153400" cy="533400"/>
          </a:xfrm>
        </p:spPr>
        <p:txBody>
          <a:bodyPr>
            <a:normAutofit fontScale="90000"/>
          </a:bodyPr>
          <a:lstStyle>
            <a:extLst/>
          </a:lstStyle>
          <a:p>
            <a:pPr algn="ctr"/>
            <a:r>
              <a:rPr lang="en-US" b="1" u="sng" dirty="0" smtClean="0"/>
              <a:t>UNIT#2 ACTIVITY PLANNING &amp; SCHEDULING</a:t>
            </a:r>
            <a:r>
              <a:rPr lang="en-US" b="1" u="sng" dirty="0"/>
              <a:t>	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3253473997"/>
              </p:ext>
            </p:extLst>
          </p:nvPr>
        </p:nvGraphicFramePr>
        <p:xfrm>
          <a:off x="3048000" y="5562600"/>
          <a:ext cx="2590800" cy="81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2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Sequencing And Scheduling Activities</a:t>
            </a:r>
          </a:p>
          <a:p>
            <a:pPr marL="695325" lvl="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Through </a:t>
            </a:r>
            <a:r>
              <a:rPr lang="en-US" sz="2400" b="1" dirty="0">
                <a:solidFill>
                  <a:srgbClr val="0070C0"/>
                </a:solidFill>
              </a:rPr>
              <a:t>out a project, </a:t>
            </a:r>
            <a:r>
              <a:rPr lang="en-US" sz="2400" b="1" dirty="0" smtClean="0">
                <a:solidFill>
                  <a:srgbClr val="0070C0"/>
                </a:solidFill>
              </a:rPr>
              <a:t>schedule is required that </a:t>
            </a:r>
            <a:r>
              <a:rPr lang="en-US" sz="2400" b="1" dirty="0">
                <a:solidFill>
                  <a:srgbClr val="0070C0"/>
                </a:solidFill>
              </a:rPr>
              <a:t>clearly indicates when each of the project’s activities is planned to occur and what resources it </a:t>
            </a:r>
            <a:r>
              <a:rPr lang="en-US" sz="2400" b="1" dirty="0" smtClean="0">
                <a:solidFill>
                  <a:srgbClr val="0070C0"/>
                </a:solidFill>
              </a:rPr>
              <a:t>needs </a:t>
            </a:r>
            <a:endParaRPr lang="en-US" sz="2400" b="1" dirty="0">
              <a:solidFill>
                <a:srgbClr val="0070C0"/>
              </a:solidFill>
            </a:endParaRPr>
          </a:p>
          <a:p>
            <a:pPr marL="695325" lvl="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Such </a:t>
            </a:r>
            <a:r>
              <a:rPr lang="en-US" sz="2400" b="1" dirty="0">
                <a:solidFill>
                  <a:srgbClr val="0070C0"/>
                </a:solidFill>
              </a:rPr>
              <a:t>a plan </a:t>
            </a:r>
            <a:r>
              <a:rPr lang="en-US" sz="2400" b="1" dirty="0" smtClean="0">
                <a:solidFill>
                  <a:srgbClr val="0070C0"/>
                </a:solidFill>
              </a:rPr>
              <a:t>is presented using a </a:t>
            </a:r>
            <a:r>
              <a:rPr lang="en-US" sz="2400" b="1" dirty="0">
                <a:solidFill>
                  <a:srgbClr val="0070C0"/>
                </a:solidFill>
              </a:rPr>
              <a:t>bar </a:t>
            </a:r>
            <a:r>
              <a:rPr lang="en-US" sz="2400" b="1" dirty="0" smtClean="0">
                <a:solidFill>
                  <a:srgbClr val="0070C0"/>
                </a:solidFill>
              </a:rPr>
              <a:t>chart</a:t>
            </a:r>
            <a:endParaRPr lang="en-US" sz="2400" b="1" dirty="0">
              <a:solidFill>
                <a:srgbClr val="0070C0"/>
              </a:solidFill>
            </a:endParaRPr>
          </a:p>
          <a:p>
            <a:pPr marL="695325" lvl="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pPr marL="695325" lvl="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10</a:t>
            </a:fld>
            <a:endParaRPr kumimoji="0"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4648" y="2748888"/>
            <a:ext cx="7848600" cy="351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0355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2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Network Planning Models</a:t>
            </a:r>
          </a:p>
          <a:p>
            <a:pPr marL="238125" lvl="2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Critical Path Method (CPM)</a:t>
            </a:r>
          </a:p>
          <a:p>
            <a:pPr marL="238125" lvl="2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Project Evaluation and Review Technique (PERT)</a:t>
            </a:r>
          </a:p>
          <a:p>
            <a:pPr marL="695325" lvl="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Both provides user with project management tools to plan, monitor and update their project as it progresses</a:t>
            </a:r>
          </a:p>
          <a:p>
            <a:pPr marL="238125" lvl="2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Similarities Between CPM and PERT</a:t>
            </a:r>
            <a:endParaRPr lang="en-US" sz="2800" b="1" dirty="0">
              <a:solidFill>
                <a:srgbClr val="FF0000"/>
              </a:solidFill>
            </a:endParaRPr>
          </a:p>
          <a:p>
            <a:pPr marL="695325" lvl="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Follow the </a:t>
            </a:r>
            <a:r>
              <a:rPr lang="en-US" sz="2400" b="1" dirty="0">
                <a:solidFill>
                  <a:srgbClr val="0070C0"/>
                </a:solidFill>
              </a:rPr>
              <a:t>same steps and use network diagrams</a:t>
            </a:r>
          </a:p>
          <a:p>
            <a:pPr marL="695325" lvl="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Used to </a:t>
            </a:r>
            <a:r>
              <a:rPr lang="en-US" sz="2400" b="1" dirty="0">
                <a:solidFill>
                  <a:srgbClr val="0070C0"/>
                </a:solidFill>
              </a:rPr>
              <a:t>plan the scheduling of individual activities that make up a project</a:t>
            </a:r>
          </a:p>
          <a:p>
            <a:pPr marL="695325" lvl="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Can be </a:t>
            </a:r>
            <a:r>
              <a:rPr lang="en-US" sz="2400" b="1" dirty="0">
                <a:solidFill>
                  <a:srgbClr val="0070C0"/>
                </a:solidFill>
              </a:rPr>
              <a:t>used to determine the earliest/latest start and finish times for each </a:t>
            </a:r>
            <a:r>
              <a:rPr lang="en-US" sz="2400" b="1" dirty="0" smtClean="0">
                <a:solidFill>
                  <a:srgbClr val="0070C0"/>
                </a:solidFill>
              </a:rPr>
              <a:t>activity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3058993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2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Differences Between CPM and PERT</a:t>
            </a:r>
            <a:endParaRPr lang="en-US" sz="2800" b="1" dirty="0">
              <a:solidFill>
                <a:srgbClr val="FF0000"/>
              </a:solidFill>
            </a:endParaRPr>
          </a:p>
          <a:p>
            <a:pPr marL="695325" lvl="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PERT </a:t>
            </a:r>
            <a:r>
              <a:rPr lang="en-US" sz="2400" b="1" dirty="0">
                <a:solidFill>
                  <a:srgbClr val="0070C0"/>
                </a:solidFill>
              </a:rPr>
              <a:t>is probabilistic whereas CPM is deterministic</a:t>
            </a:r>
          </a:p>
          <a:p>
            <a:pPr marL="695325" lvl="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In </a:t>
            </a:r>
            <a:r>
              <a:rPr lang="en-US" sz="2400" b="1" dirty="0">
                <a:solidFill>
                  <a:srgbClr val="0070C0"/>
                </a:solidFill>
              </a:rPr>
              <a:t>CPM, estimates of activity duration are based on historical data</a:t>
            </a:r>
          </a:p>
          <a:p>
            <a:pPr marL="695325" lvl="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In </a:t>
            </a:r>
            <a:r>
              <a:rPr lang="en-US" sz="2400" b="1" dirty="0">
                <a:solidFill>
                  <a:srgbClr val="0070C0"/>
                </a:solidFill>
              </a:rPr>
              <a:t>PERT, estimates are uncertain and we talk of ranges of duration and the probability that an activity duration will fall into that range</a:t>
            </a:r>
          </a:p>
          <a:p>
            <a:pPr marL="695325" lvl="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In </a:t>
            </a:r>
            <a:r>
              <a:rPr lang="en-US" sz="2400" b="1" dirty="0">
                <a:solidFill>
                  <a:srgbClr val="0070C0"/>
                </a:solidFill>
              </a:rPr>
              <a:t>routine projects where estimated time for each activity is known, CPM is a better tool to control both time and </a:t>
            </a:r>
            <a:r>
              <a:rPr lang="en-US" sz="2400" b="1" dirty="0" smtClean="0">
                <a:solidFill>
                  <a:srgbClr val="0070C0"/>
                </a:solidFill>
              </a:rPr>
              <a:t>cost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998125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2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Formulating A Network Model</a:t>
            </a:r>
          </a:p>
          <a:p>
            <a:pPr marL="695325" lvl="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Represent the activities and their inter-relationships as graph</a:t>
            </a:r>
          </a:p>
          <a:p>
            <a:pPr marL="238125" lvl="2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Activity Network Rules and Conventions (Creating Precedence Network)</a:t>
            </a:r>
            <a:endParaRPr lang="en-US" sz="2800" b="1" dirty="0">
              <a:solidFill>
                <a:srgbClr val="FF0000"/>
              </a:solidFill>
            </a:endParaRPr>
          </a:p>
          <a:p>
            <a:pPr marL="695325" lvl="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 project network should have only one start node and only one end node</a:t>
            </a:r>
          </a:p>
          <a:p>
            <a:pPr marL="695325" lvl="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 node has duration</a:t>
            </a:r>
            <a:endParaRPr lang="en-US" sz="2400" b="1" dirty="0">
              <a:solidFill>
                <a:srgbClr val="0070C0"/>
              </a:solidFill>
            </a:endParaRPr>
          </a:p>
          <a:p>
            <a:pPr marL="695325" lvl="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Links normally have no duration</a:t>
            </a:r>
          </a:p>
          <a:p>
            <a:pPr marL="695325" lvl="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Precedents are the immediate preceding activities</a:t>
            </a:r>
          </a:p>
          <a:p>
            <a:pPr marL="695325" lvl="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695325" lvl="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13</a:t>
            </a:fld>
            <a:endParaRPr kumimoji="0"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5029200"/>
            <a:ext cx="7164114" cy="1271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52095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2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Activity Network Rules and Conventions (Creating Precedence Network)</a:t>
            </a:r>
            <a:endParaRPr lang="en-US" sz="2800" b="1" dirty="0">
              <a:solidFill>
                <a:srgbClr val="FF0000"/>
              </a:solidFill>
            </a:endParaRPr>
          </a:p>
          <a:p>
            <a:pPr marL="695325" lvl="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Time moves from left to right</a:t>
            </a:r>
          </a:p>
          <a:p>
            <a:pPr marL="695325" lvl="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 network may not contain loops</a:t>
            </a:r>
          </a:p>
          <a:p>
            <a:pPr marL="695325" lvl="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pPr marL="695325" lvl="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695325" lvl="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pPr marL="695325" lvl="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695325" lvl="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695325" lvl="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14</a:t>
            </a:fld>
            <a:endParaRPr kumimoji="0"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4121" y="2819400"/>
            <a:ext cx="7671758" cy="218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71093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2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Activity Network Rules and Conventions (Creating Precedence Network)</a:t>
            </a:r>
            <a:endParaRPr lang="en-US" sz="2800" b="1" dirty="0">
              <a:solidFill>
                <a:srgbClr val="FF0000"/>
              </a:solidFill>
            </a:endParaRPr>
          </a:p>
          <a:p>
            <a:pPr marL="695325" lvl="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 network should not contain dangles</a:t>
            </a:r>
          </a:p>
          <a:p>
            <a:pPr marL="695325" lvl="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695325" lvl="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15</a:t>
            </a:fld>
            <a:endParaRPr kumimoji="0"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4435" y="1981200"/>
            <a:ext cx="729388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4435" y="3886200"/>
            <a:ext cx="7293880" cy="2482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51437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2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Activity Network Rules and Conventions (Creating Precedence Network)</a:t>
            </a:r>
            <a:endParaRPr lang="en-US" sz="2800" b="1" dirty="0">
              <a:solidFill>
                <a:srgbClr val="FF0000"/>
              </a:solidFill>
            </a:endParaRPr>
          </a:p>
          <a:p>
            <a:pPr marL="695325" lvl="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Representing Lagged Activities </a:t>
            </a:r>
          </a:p>
          <a:p>
            <a:pPr marL="695325" lvl="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695325" lvl="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16</a:t>
            </a:fld>
            <a:endParaRPr kumimoji="0"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67000"/>
            <a:ext cx="8042953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05240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2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Forward Pass Rule</a:t>
            </a:r>
            <a:endParaRPr lang="en-US" sz="2800" b="1" dirty="0">
              <a:solidFill>
                <a:srgbClr val="FF0000"/>
              </a:solidFill>
            </a:endParaRPr>
          </a:p>
          <a:p>
            <a:pPr marL="695325" lvl="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Earliest start date for an event is the earliest finish date for all the activities terminating at the event</a:t>
            </a:r>
          </a:p>
          <a:p>
            <a:pPr marL="695325" lvl="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When more than one activity terminates at a common event, take the latest of the earliest finish dates for those events</a:t>
            </a:r>
          </a:p>
          <a:p>
            <a:pPr marL="238125" lvl="2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Backward Pass Rule</a:t>
            </a:r>
            <a:endParaRPr lang="en-US" sz="2800" b="1" dirty="0">
              <a:solidFill>
                <a:srgbClr val="FF0000"/>
              </a:solidFill>
            </a:endParaRPr>
          </a:p>
          <a:p>
            <a:pPr marL="695325" lvl="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Latest date </a:t>
            </a:r>
            <a:r>
              <a:rPr lang="en-US" sz="2400" b="1" dirty="0">
                <a:solidFill>
                  <a:srgbClr val="0070C0"/>
                </a:solidFill>
              </a:rPr>
              <a:t>for an event is the </a:t>
            </a:r>
            <a:r>
              <a:rPr lang="en-US" sz="2400" b="1" dirty="0" smtClean="0">
                <a:solidFill>
                  <a:srgbClr val="0070C0"/>
                </a:solidFill>
              </a:rPr>
              <a:t>latest start </a:t>
            </a:r>
            <a:r>
              <a:rPr lang="en-US" sz="2400" b="1" dirty="0">
                <a:solidFill>
                  <a:srgbClr val="0070C0"/>
                </a:solidFill>
              </a:rPr>
              <a:t>date for all the activities </a:t>
            </a:r>
            <a:r>
              <a:rPr lang="en-US" sz="2400" b="1" dirty="0" smtClean="0">
                <a:solidFill>
                  <a:srgbClr val="0070C0"/>
                </a:solidFill>
              </a:rPr>
              <a:t>that may commence from that event </a:t>
            </a:r>
          </a:p>
          <a:p>
            <a:pPr marL="695325" lvl="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When </a:t>
            </a:r>
            <a:r>
              <a:rPr lang="en-US" sz="2400" b="1" dirty="0">
                <a:solidFill>
                  <a:srgbClr val="0070C0"/>
                </a:solidFill>
              </a:rPr>
              <a:t>more than one activity </a:t>
            </a:r>
            <a:r>
              <a:rPr lang="en-US" sz="2400" b="1" dirty="0" smtClean="0">
                <a:solidFill>
                  <a:srgbClr val="0070C0"/>
                </a:solidFill>
              </a:rPr>
              <a:t>commences </a:t>
            </a:r>
            <a:r>
              <a:rPr lang="en-US" sz="2400" b="1" dirty="0">
                <a:solidFill>
                  <a:srgbClr val="0070C0"/>
                </a:solidFill>
              </a:rPr>
              <a:t>at a common </a:t>
            </a:r>
            <a:r>
              <a:rPr lang="en-US" sz="2400" b="1" dirty="0" smtClean="0">
                <a:solidFill>
                  <a:srgbClr val="0070C0"/>
                </a:solidFill>
              </a:rPr>
              <a:t>event, take </a:t>
            </a:r>
            <a:r>
              <a:rPr lang="en-US" sz="2400" b="1" dirty="0">
                <a:solidFill>
                  <a:srgbClr val="0070C0"/>
                </a:solidFill>
              </a:rPr>
              <a:t>the </a:t>
            </a:r>
            <a:r>
              <a:rPr lang="en-US" sz="2400" b="1" dirty="0" smtClean="0">
                <a:solidFill>
                  <a:srgbClr val="0070C0"/>
                </a:solidFill>
              </a:rPr>
              <a:t>earliest of the latest start dates for </a:t>
            </a:r>
            <a:r>
              <a:rPr lang="en-US" sz="2400" b="1" dirty="0">
                <a:solidFill>
                  <a:srgbClr val="0070C0"/>
                </a:solidFill>
              </a:rPr>
              <a:t>those events</a:t>
            </a:r>
          </a:p>
          <a:p>
            <a:pPr marL="695325" lvl="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695325" lvl="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17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4260330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2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Identifying Critical Path</a:t>
            </a:r>
          </a:p>
          <a:p>
            <a:pPr marL="238125" lvl="2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Slack Time</a:t>
            </a:r>
            <a:endParaRPr lang="en-US" sz="2800" b="1" dirty="0">
              <a:solidFill>
                <a:srgbClr val="FF0000"/>
              </a:solidFill>
            </a:endParaRPr>
          </a:p>
          <a:p>
            <a:pPr marL="695325" lvl="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Difference between the earliest date and latest date for an event </a:t>
            </a:r>
          </a:p>
          <a:p>
            <a:pPr marL="695325" lvl="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 critical path is the path joining all the nodes with a zero slack </a:t>
            </a:r>
          </a:p>
          <a:p>
            <a:pPr marL="695325" lvl="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18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2459070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Schedule Representation</a:t>
            </a:r>
          </a:p>
          <a:p>
            <a:pPr marL="238125" lvl="1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Critical </a:t>
            </a:r>
            <a:r>
              <a:rPr lang="en-US" sz="2800" b="1" smtClean="0">
                <a:solidFill>
                  <a:srgbClr val="FF0000"/>
                </a:solidFill>
              </a:rPr>
              <a:t>Path Method (CPM)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2119313" lvl="4" algn="just">
              <a:spcBef>
                <a:spcPts val="0"/>
              </a:spcBef>
              <a:spcAft>
                <a:spcPts val="600"/>
              </a:spcAft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19</a:t>
            </a:fld>
            <a:endParaRPr kumimoji="0"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00201"/>
            <a:ext cx="7315200" cy="4657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25279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Activity Planning</a:t>
            </a:r>
          </a:p>
          <a:p>
            <a:pPr marL="803275" lvl="1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Means for evaluating the consequences of not meeting any of the activity target dates</a:t>
            </a:r>
          </a:p>
          <a:p>
            <a:pPr marL="803275" lvl="1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Guidance as to how the plan might most effectively be modified  to bring the project back to target</a:t>
            </a:r>
          </a:p>
          <a:p>
            <a:pPr marL="238125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Objectives of Activity </a:t>
            </a:r>
            <a:r>
              <a:rPr lang="en-US" sz="2800" b="1" dirty="0">
                <a:solidFill>
                  <a:srgbClr val="FF0000"/>
                </a:solidFill>
              </a:rPr>
              <a:t>Planning</a:t>
            </a:r>
          </a:p>
          <a:p>
            <a:pPr marL="803275" lvl="1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Feasibility Assessment</a:t>
            </a:r>
          </a:p>
          <a:p>
            <a:pPr marL="803275" lvl="1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Resource Allocation</a:t>
            </a:r>
          </a:p>
          <a:p>
            <a:pPr marL="803275" lvl="1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Detailed Costing </a:t>
            </a:r>
          </a:p>
          <a:p>
            <a:pPr marL="803275" lvl="1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Motivation</a:t>
            </a:r>
          </a:p>
          <a:p>
            <a:pPr marL="803275" lvl="1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Co-ordination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334730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20</a:t>
            </a:fld>
            <a:endParaRPr kumimoji="0"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561833"/>
            <a:ext cx="820102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86894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Critical Path Method (CPM)</a:t>
            </a:r>
          </a:p>
          <a:p>
            <a:pPr marL="2119313" lvl="4" algn="just">
              <a:spcBef>
                <a:spcPts val="0"/>
              </a:spcBef>
              <a:spcAft>
                <a:spcPts val="600"/>
              </a:spcAft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21</a:t>
            </a:fld>
            <a:endParaRPr kumimoji="0"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0"/>
            <a:ext cx="7086600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89807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PERT Chart (Project Evaluation Review Technique) </a:t>
            </a:r>
          </a:p>
          <a:p>
            <a:pPr marL="638175" lvl="2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Graphical model that depicts a project’s tasks and relationships between those tasks</a:t>
            </a:r>
          </a:p>
          <a:p>
            <a:pPr marL="638175" lvl="2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Three time estimates optimistic, most likely, pessimistic</a:t>
            </a:r>
          </a:p>
          <a:p>
            <a:pPr marL="2119313" lvl="4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22</a:t>
            </a:fld>
            <a:endParaRPr kumimoji="0"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2" y="3200401"/>
            <a:ext cx="477202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60868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1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PERT Chart (Project Evaluation Review Technique) </a:t>
            </a:r>
          </a:p>
          <a:p>
            <a:pPr marL="2119313" lvl="4" algn="just">
              <a:spcBef>
                <a:spcPts val="0"/>
              </a:spcBef>
              <a:spcAft>
                <a:spcPts val="600"/>
              </a:spcAft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23</a:t>
            </a:fld>
            <a:endParaRPr kumimoji="0"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0"/>
            <a:ext cx="7391400" cy="451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473571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24</a:t>
            </a:fld>
            <a:endParaRPr kumimoji="0"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7839" y="685800"/>
            <a:ext cx="8001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56258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Project Schedule </a:t>
            </a:r>
          </a:p>
          <a:p>
            <a:pPr marL="803275" lvl="1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Before work commences on a project, the project plan must be developed to the level of showing dates when each activity should start and finish and when and how much of each resource will be required</a:t>
            </a:r>
          </a:p>
          <a:p>
            <a:pPr marL="238125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Project Schedule Comprises of 4 Stages</a:t>
            </a:r>
          </a:p>
          <a:p>
            <a:pPr marL="803275" lvl="1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Creating an Activity Plan</a:t>
            </a:r>
          </a:p>
          <a:p>
            <a:pPr marL="803275" lvl="1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Activity Risk Analysis</a:t>
            </a:r>
          </a:p>
          <a:p>
            <a:pPr marL="803275" lvl="1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Resource Allocation</a:t>
            </a:r>
          </a:p>
          <a:p>
            <a:pPr marL="803275" lvl="1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Schedule Production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318566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 lnSpcReduction="10000"/>
          </a:bodyPr>
          <a:lstStyle/>
          <a:p>
            <a:pPr marL="238125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Project and Activities: Defining Activities </a:t>
            </a:r>
          </a:p>
          <a:p>
            <a:pPr marL="803275" lvl="1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 project if composed of number of inter-related activities</a:t>
            </a:r>
          </a:p>
          <a:p>
            <a:pPr marL="803275" lvl="1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 project may start when at least one of its activities is ready to start</a:t>
            </a:r>
          </a:p>
          <a:p>
            <a:pPr marL="803275" lvl="1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 project will be completed when all of its activities it encompasses have been completed</a:t>
            </a:r>
          </a:p>
          <a:p>
            <a:pPr marL="803275" lvl="1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An activity must have a clearly defined start and end point marked by the production of tangible deliverable </a:t>
            </a:r>
          </a:p>
          <a:p>
            <a:pPr marL="803275" lvl="1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 duration of an activity must be forecastable</a:t>
            </a:r>
          </a:p>
          <a:p>
            <a:pPr marL="803275" lvl="1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Some activities might require that other are completed before they can begin</a:t>
            </a:r>
          </a:p>
          <a:p>
            <a:pPr marL="803275" lvl="1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</a:rPr>
              <a:t>Activities must be defined so that they meet these criteria and any activities failing to meet these criteria must be redefined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4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265707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Project and Activities: Identifying Activities </a:t>
            </a:r>
          </a:p>
          <a:p>
            <a:pPr marL="803275" lvl="1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Three approaches to identifying activities that makeup a project </a:t>
            </a:r>
          </a:p>
          <a:p>
            <a:pPr marL="1203325" lvl="2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Activity Based Approach</a:t>
            </a:r>
          </a:p>
          <a:p>
            <a:pPr marL="1203325" lvl="2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Product Based Approach</a:t>
            </a:r>
          </a:p>
          <a:p>
            <a:pPr marL="1203325" lvl="2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Hybrid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5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223155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2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Activity </a:t>
            </a:r>
            <a:r>
              <a:rPr lang="en-US" sz="2800" b="1" dirty="0">
                <a:solidFill>
                  <a:srgbClr val="FF0000"/>
                </a:solidFill>
              </a:rPr>
              <a:t>Based </a:t>
            </a:r>
            <a:r>
              <a:rPr lang="en-US" sz="2800" b="1" dirty="0" smtClean="0">
                <a:solidFill>
                  <a:srgbClr val="FF0000"/>
                </a:solidFill>
              </a:rPr>
              <a:t>Approach</a:t>
            </a:r>
          </a:p>
          <a:p>
            <a:pPr marL="695325" lvl="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Consists of creating a list of all activities that the project is thought to involve</a:t>
            </a:r>
          </a:p>
          <a:p>
            <a:pPr marL="695325" lvl="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Brainstorming session with the whole project team</a:t>
            </a:r>
          </a:p>
          <a:p>
            <a:pPr marL="695325" lvl="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Work Breakdown Structure (WBS) becomes handy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6</a:t>
            </a:fld>
            <a:endParaRPr kumimoji="0"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43200"/>
            <a:ext cx="5410200" cy="3581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40714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2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Product Based Approach</a:t>
            </a:r>
          </a:p>
          <a:p>
            <a:pPr marL="695325" lvl="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Consists of Product Breakdown Structure (PBS) and Product Flow Diagram (PFD)</a:t>
            </a:r>
          </a:p>
          <a:p>
            <a:pPr marL="695325" lvl="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PFD indicates for each product which other products are required as inputs </a:t>
            </a:r>
          </a:p>
          <a:p>
            <a:pPr marL="695325" lvl="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7</a:t>
            </a:fld>
            <a:endParaRPr kumimoji="0"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6367" y="1155509"/>
            <a:ext cx="8164016" cy="5201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19692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2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Hybrid Approach</a:t>
            </a:r>
          </a:p>
          <a:p>
            <a:pPr marL="695325" lvl="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IBM recommended 5 levels in WBS</a:t>
            </a:r>
            <a:endParaRPr lang="en-US" sz="2400" b="1" dirty="0">
              <a:solidFill>
                <a:srgbClr val="0070C0"/>
              </a:solidFill>
            </a:endParaRPr>
          </a:p>
          <a:p>
            <a:pPr marL="695325" lvl="3" indent="-238125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Level 1: Project</a:t>
            </a:r>
            <a:endParaRPr lang="en-US" sz="2400" b="1" dirty="0">
              <a:solidFill>
                <a:srgbClr val="FF0000"/>
              </a:solidFill>
            </a:endParaRPr>
          </a:p>
          <a:p>
            <a:pPr marL="695325" lvl="3" indent="-238125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Level 2: Deliverables </a:t>
            </a:r>
            <a:r>
              <a:rPr lang="en-US" sz="2400" b="1" dirty="0" smtClean="0">
                <a:solidFill>
                  <a:srgbClr val="0070C0"/>
                </a:solidFill>
              </a:rPr>
              <a:t>such as software, manuals and training courses</a:t>
            </a:r>
            <a:endParaRPr lang="en-US" sz="2400" b="1" dirty="0">
              <a:solidFill>
                <a:srgbClr val="0070C0"/>
              </a:solidFill>
            </a:endParaRPr>
          </a:p>
          <a:p>
            <a:pPr marL="695325" lvl="3" indent="-238125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Level 3: Components </a:t>
            </a:r>
            <a:r>
              <a:rPr lang="en-US" sz="2400" b="1" dirty="0" smtClean="0">
                <a:solidFill>
                  <a:srgbClr val="0070C0"/>
                </a:solidFill>
              </a:rPr>
              <a:t>which are the key work items needed to produce deliverables such as the modules and tests required to produce the system software</a:t>
            </a:r>
            <a:endParaRPr lang="en-US" sz="2400" b="1" dirty="0">
              <a:solidFill>
                <a:srgbClr val="0070C0"/>
              </a:solidFill>
            </a:endParaRPr>
          </a:p>
          <a:p>
            <a:pPr marL="695325" lvl="3" indent="-238125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Level 4: Work packages </a:t>
            </a:r>
            <a:r>
              <a:rPr lang="en-US" sz="2400" b="1" dirty="0" smtClean="0">
                <a:solidFill>
                  <a:srgbClr val="0070C0"/>
                </a:solidFill>
              </a:rPr>
              <a:t>which are major items or collections of related tasks, required to produce a component</a:t>
            </a:r>
            <a:endParaRPr lang="en-US" sz="2400" b="1" dirty="0">
              <a:solidFill>
                <a:srgbClr val="0070C0"/>
              </a:solidFill>
            </a:endParaRPr>
          </a:p>
          <a:p>
            <a:pPr marL="695325" lvl="3" indent="-238125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Level 5: Tasks </a:t>
            </a:r>
            <a:r>
              <a:rPr lang="en-US" sz="2400" b="1" dirty="0" smtClean="0">
                <a:solidFill>
                  <a:srgbClr val="0070C0"/>
                </a:solidFill>
              </a:rPr>
              <a:t>which are tasks that will normally be the responsibility of a single person</a:t>
            </a:r>
            <a:endParaRPr lang="en-US" sz="2400" b="1" dirty="0">
              <a:solidFill>
                <a:srgbClr val="0070C0"/>
              </a:solidFill>
            </a:endParaRPr>
          </a:p>
          <a:p>
            <a:pPr marL="695325" lvl="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8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2459939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153400" cy="5867400"/>
          </a:xfrm>
        </p:spPr>
        <p:txBody>
          <a:bodyPr>
            <a:normAutofit/>
          </a:bodyPr>
          <a:lstStyle/>
          <a:p>
            <a:pPr marL="238125" lvl="2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Hybrid Approach</a:t>
            </a:r>
          </a:p>
          <a:p>
            <a:pPr marL="695325" lvl="3" indent="-238125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9</a:t>
            </a:fld>
            <a:endParaRPr kumimoji="0"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8001000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11576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C87CFE-642B-4AB0-BDFB-C5D4996E96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868</Words>
  <Application>Microsoft Office PowerPoint</Application>
  <PresentationFormat>On-screen Show (4:3)</PresentationFormat>
  <Paragraphs>120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UNIT#2 ACTIVITY PLANNING &amp; SCHEDULING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2012-07-23T09:30:26Z</dcterms:created>
  <dcterms:modified xsi:type="dcterms:W3CDTF">2022-09-04T14:51:10Z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TC101769289990</vt:lpwstr>
  </property>
</Properties>
</file>