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  <p:sldId id="278" r:id="rId3"/>
    <p:sldId id="271" r:id="rId4"/>
    <p:sldId id="259" r:id="rId5"/>
    <p:sldId id="279" r:id="rId6"/>
    <p:sldId id="288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0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44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6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7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0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42D299-F984-4686-80F6-A64E7BB8BAD6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E5A254-F89A-460C-857E-775FC2B06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Faiyaz.kalburgi05@gmail.com" TargetMode="External"/><Relationship Id="rId3" Type="http://schemas.openxmlformats.org/officeDocument/2006/relationships/hyperlink" Target="mailto:archanat051996@gmail.com" TargetMode="External"/><Relationship Id="rId7" Type="http://schemas.openxmlformats.org/officeDocument/2006/relationships/hyperlink" Target="mailto:dhrutidharmeshwary1999@gmail.com" TargetMode="External"/><Relationship Id="rId2" Type="http://schemas.openxmlformats.org/officeDocument/2006/relationships/hyperlink" Target="mailto:gangurdesweety203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admanaban0806@gmail.com" TargetMode="External"/><Relationship Id="rId5" Type="http://schemas.openxmlformats.org/officeDocument/2006/relationships/hyperlink" Target="mailto:rituparnapradhan548@gmail.com" TargetMode="External"/><Relationship Id="rId4" Type="http://schemas.openxmlformats.org/officeDocument/2006/relationships/hyperlink" Target="mailto:rakshakbhat28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64C1-BC7F-AA0F-0057-9BFA89F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87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Retention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(HR Analytics)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0C4E-A70C-CBDA-4665-10906162D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777F9-3FCC-43D6-842F-DE7C2FF3F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81" y="4453128"/>
            <a:ext cx="1796299" cy="1799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close-up of a person's head&#10;&#10;Description automatically generated">
            <a:extLst>
              <a:ext uri="{FF2B5EF4-FFF2-40B4-BE49-F238E27FC236}">
                <a16:creationId xmlns:a16="http://schemas.microsoft.com/office/drawing/2014/main" id="{ECF17B30-7EF5-77DB-2545-C7D696F529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911878"/>
            <a:ext cx="2754631" cy="18541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866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0D5-FF36-BA82-52B6-E45DB854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152"/>
            <a:ext cx="10058400" cy="122349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 Attrition rate Vs Year since last promotion relation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A9E78-8B89-960A-6653-51D7584A6DD3}"/>
              </a:ext>
            </a:extLst>
          </p:cNvPr>
          <p:cNvSpPr txBox="1"/>
          <p:nvPr/>
        </p:nvSpPr>
        <p:spPr>
          <a:xfrm>
            <a:off x="1262128" y="1923452"/>
            <a:ext cx="9893551" cy="263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If people leave company in few year this show employees not satisfied with our work.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got</a:t>
            </a:r>
            <a:r>
              <a:rPr lang="en-US" dirty="0"/>
              <a:t> –</a:t>
            </a:r>
          </a:p>
          <a:p>
            <a:pPr>
              <a:lnSpc>
                <a:spcPct val="150000"/>
              </a:lnSpc>
            </a:pPr>
            <a:r>
              <a:rPr lang="en-US" dirty="0"/>
              <a:t>&gt;In the last 1 to 25 years Attrition rate is around 50%</a:t>
            </a:r>
          </a:p>
          <a:p>
            <a:pPr>
              <a:lnSpc>
                <a:spcPct val="150000"/>
              </a:lnSpc>
            </a:pPr>
            <a:r>
              <a:rPr lang="en-US" dirty="0"/>
              <a:t>&gt;highest attrition 51.21% on last 30 year</a:t>
            </a:r>
          </a:p>
          <a:p>
            <a:pPr>
              <a:lnSpc>
                <a:spcPct val="150000"/>
              </a:lnSpc>
            </a:pPr>
            <a:r>
              <a:rPr lang="en-US" dirty="0"/>
              <a:t>&gt;lowest attrition 49.44%% on last 36 year 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DCFBBD-0B88-30B1-3EA4-53DDFCBA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5A37A-AE8D-8625-66EB-AD14654E4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06" t="32157" r="8839" b="24643"/>
          <a:stretch/>
        </p:blipFill>
        <p:spPr>
          <a:xfrm>
            <a:off x="6397162" y="2581836"/>
            <a:ext cx="5457040" cy="32872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86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CA27-BB57-4247-59EC-26BDD518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1787"/>
            <a:ext cx="10058400" cy="867119"/>
          </a:xfrm>
        </p:spPr>
        <p:txBody>
          <a:bodyPr/>
          <a:lstStyle/>
          <a:p>
            <a:r>
              <a:rPr lang="en-US" dirty="0"/>
              <a:t>Excel dashboard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F5CC3C-15C6-2F7D-66DC-51C8ABE2C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" t="28628" r="47404" b="19020"/>
          <a:stretch/>
        </p:blipFill>
        <p:spPr>
          <a:xfrm>
            <a:off x="1036320" y="1131570"/>
            <a:ext cx="10195560" cy="5226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545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F634-6B80-CA3F-B7A0-FAE71667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452"/>
            <a:ext cx="10058400" cy="748454"/>
          </a:xfrm>
        </p:spPr>
        <p:txBody>
          <a:bodyPr/>
          <a:lstStyle/>
          <a:p>
            <a:r>
              <a:rPr lang="en-US" dirty="0"/>
              <a:t>Power BI Dashboard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AEEDDE-2CF6-E9CF-AE72-A7CB12EB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5" t="20392" r="23905" b="14420"/>
          <a:stretch/>
        </p:blipFill>
        <p:spPr>
          <a:xfrm>
            <a:off x="1066800" y="988906"/>
            <a:ext cx="10332720" cy="5317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568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072-4E22-6232-E1D6-A2A63D2D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0452"/>
            <a:ext cx="10245258" cy="748454"/>
          </a:xfrm>
        </p:spPr>
        <p:txBody>
          <a:bodyPr/>
          <a:lstStyle/>
          <a:p>
            <a:r>
              <a:rPr lang="en-US" dirty="0"/>
              <a:t>Tableau Dashboard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FCCC0-772E-383E-7C8B-C068D9AF6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8" t="11961" b="12942"/>
          <a:stretch/>
        </p:blipFill>
        <p:spPr>
          <a:xfrm>
            <a:off x="973370" y="1126066"/>
            <a:ext cx="10369167" cy="5150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868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A9F2-D3CB-2003-DAE3-11BAAB63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highlight>
                  <a:srgbClr val="C0C0C0"/>
                </a:highlight>
              </a:rPr>
              <a:t>Conclusion</a:t>
            </a:r>
            <a:endParaRPr lang="en-IN" b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C394-7E07-D253-D0BA-1E027748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company need to improve working condition of 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research &amp; development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department  because its </a:t>
            </a:r>
            <a:r>
              <a:rPr lang="en-US" sz="2000" dirty="0">
                <a:solidFill>
                  <a:srgbClr val="0070C0"/>
                </a:solidFill>
                <a:cs typeface="Arial" panose="020B0604020202020204" pitchFamily="34" charset="0"/>
              </a:rPr>
              <a:t>attrition rate 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is high and </a:t>
            </a:r>
            <a:r>
              <a:rPr lang="en-US" sz="2000" dirty="0">
                <a:solidFill>
                  <a:srgbClr val="0070C0"/>
                </a:solidFill>
              </a:rPr>
              <a:t>Avg. working years </a:t>
            </a:r>
            <a:r>
              <a:rPr lang="en-US" dirty="0">
                <a:solidFill>
                  <a:schemeClr val="tx1"/>
                </a:solidFill>
              </a:rPr>
              <a:t>is low in all department,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that show employees are not satisfied here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Average Hourly rate of Male Research Scientist is higher then female, it mean work load is higher on the male employee.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 most of employees 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Healthcare representative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Manufacturing Director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sales executive      </a:t>
            </a:r>
            <a:r>
              <a:rPr lang="en-US" dirty="0">
                <a:solidFill>
                  <a:schemeClr val="tx1"/>
                </a:solidFill>
              </a:rPr>
              <a:t>give </a:t>
            </a:r>
            <a:r>
              <a:rPr lang="en-US" dirty="0">
                <a:solidFill>
                  <a:srgbClr val="0070C0"/>
                </a:solidFill>
              </a:rPr>
              <a:t>2 work life balance </a:t>
            </a:r>
            <a:r>
              <a:rPr lang="en-US" dirty="0">
                <a:solidFill>
                  <a:schemeClr val="tx1"/>
                </a:solidFill>
              </a:rPr>
              <a:t>. This show employees not satisfied with their salary . company need to improve their salary 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9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89DA-341E-DCF6-3D9D-17A50860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32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F2D4-D576-46C6-0633-65E78CFB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7978" cy="1029013"/>
          </a:xfrm>
        </p:spPr>
        <p:txBody>
          <a:bodyPr/>
          <a:lstStyle/>
          <a:p>
            <a:pPr algn="just"/>
            <a:r>
              <a:rPr lang="en-IN" dirty="0"/>
              <a:t>                         Group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7B3E-FDCE-1EDC-FE4D-65B8596E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13" y="2178946"/>
            <a:ext cx="11657466" cy="375120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      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		                                       E-Mail ID			           Mobile Number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Ms.Shweta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Gangurde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gangurdesweety203@gmail.com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9860583857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Archana Mahesh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Thok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archanat051996@gmail.com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9764508667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Mr.Rakshak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Bhat                    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rakshakbhat2800@gmail.com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6006069808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Ms.Rituparna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Pradhan            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rituparnapradhan548@gmail.com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9827683137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K.Padmanapan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padmanaban0806@gmail.com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6374495527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Dhruti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Dharmeshwary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dhrutidharmeshwary1999@gmail.com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6370991861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Mr.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Faiyaz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Nabilal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Kalburgi       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Faiyaz.kalburgi05@gmail.com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8767061225</a:t>
            </a:r>
          </a:p>
          <a:p>
            <a:pPr marL="457200" indent="-457200">
              <a:buFont typeface="+mj-lt"/>
              <a:buAutoNum type="arabicParenR"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0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19DA9-E43F-7839-EAF7-45A9974A4C66}"/>
              </a:ext>
            </a:extLst>
          </p:cNvPr>
          <p:cNvSpPr txBox="1"/>
          <p:nvPr/>
        </p:nvSpPr>
        <p:spPr>
          <a:xfrm>
            <a:off x="842680" y="1186766"/>
            <a:ext cx="1050663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-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Retention Project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Human Resources (HR) analysis on a data analyst typically involves an in-depth evaluation of various aspects related to the performance, contribution, and impact of data analysts within an organization.</a:t>
            </a:r>
            <a:endParaRPr lang="en-US" sz="1800" kern="1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analysis aims to derive insights into their efficiency, productivity, skill sets, and overall value they bring to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Retention Strategies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Feedback and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Training and Support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timeline for ERP project is scheduled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16\01\2024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9\02\2024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8EE7E-4D73-DCD4-A529-A39CE34B2109}"/>
              </a:ext>
            </a:extLst>
          </p:cNvPr>
          <p:cNvSpPr txBox="1"/>
          <p:nvPr/>
        </p:nvSpPr>
        <p:spPr>
          <a:xfrm>
            <a:off x="1667434" y="500588"/>
            <a:ext cx="8857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PROJECT SUMMARY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241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0BF5-360F-9341-A243-4028E754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DE88-669B-A841-D0A0-919068A4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8644"/>
            <a:ext cx="10058400" cy="16861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this project, we have used different types of analytical tools like Excel, Tableau, Power BI,       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 have created different dashboards on Lead and Opportunity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Also, we have described various types of Key Performance Indicators (KPIs)</a:t>
            </a:r>
          </a:p>
        </p:txBody>
      </p:sp>
    </p:spTree>
    <p:extLst>
      <p:ext uri="{BB962C8B-B14F-4D97-AF65-F5344CB8AC3E}">
        <p14:creationId xmlns:p14="http://schemas.microsoft.com/office/powerpoint/2010/main" val="102561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A529-37CC-E2D1-128D-04352B25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4766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 Average Attrition rate for all Departments</a:t>
            </a:r>
            <a:endParaRPr lang="en-IN" sz="3200" b="1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F9603-E70F-358B-D948-DBB55076D99F}"/>
              </a:ext>
            </a:extLst>
          </p:cNvPr>
          <p:cNvSpPr txBox="1"/>
          <p:nvPr/>
        </p:nvSpPr>
        <p:spPr>
          <a:xfrm>
            <a:off x="1097280" y="1799633"/>
            <a:ext cx="657042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We got-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&gt;Highest attrition is on the research &amp; development (51.21%)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&gt;lowest  attrition is on the Hardware (49.44%)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2A46D-0A54-5AE1-7452-4E88B8908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25" t="39608" r="31657" b="24314"/>
          <a:stretch/>
        </p:blipFill>
        <p:spPr>
          <a:xfrm>
            <a:off x="7667703" y="2024753"/>
            <a:ext cx="4034117" cy="3125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014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F715-79EE-403E-25D0-C179DC37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74970" cy="4023360"/>
          </a:xfrm>
        </p:spPr>
        <p:txBody>
          <a:bodyPr/>
          <a:lstStyle/>
          <a:p>
            <a:r>
              <a:rPr lang="en-US" dirty="0"/>
              <a:t>We got – </a:t>
            </a: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Based on our analysis and visualization, it is evident that the Hardware Department has the lowest attrition rate of 49.44%, with an average monthly income of Rs. 26,091.20. On the other hand, the Research and Development Department has the highest attrition rate of 51.21%, with an average monthly income of Rs. 26,007.08 </a:t>
            </a:r>
            <a:endParaRPr lang="en-IN" sz="20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2C573B-A8FA-079A-7C01-B142A166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610"/>
            <a:ext cx="10058400" cy="85634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</a:rPr>
              <a:t>Attrition rate Vs </a:t>
            </a:r>
            <a:r>
              <a:rPr lang="en-IN" sz="32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montly</a:t>
            </a:r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</a:rPr>
              <a:t> income stats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7BAB4-8B4B-EF48-E1F8-D41343AD1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39" t="35666" r="13985" b="19667"/>
          <a:stretch/>
        </p:blipFill>
        <p:spPr>
          <a:xfrm>
            <a:off x="6755131" y="2148840"/>
            <a:ext cx="4709160" cy="3360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266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0E7E-1322-4037-4EDE-7136D807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415"/>
            <a:ext cx="10058400" cy="58231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 Average Hourly rate of Research Scientist</a:t>
            </a:r>
            <a:endParaRPr lang="en-IN" sz="3200" b="1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B74B-7DDF-8B2F-8299-89260AE5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We got </a:t>
            </a:r>
            <a:r>
              <a:rPr lang="en-IN" dirty="0">
                <a:solidFill>
                  <a:schemeClr val="tx1"/>
                </a:solidFill>
              </a:rPr>
              <a:t>-</a:t>
            </a:r>
          </a:p>
          <a:p>
            <a:r>
              <a:rPr lang="en-IN" dirty="0">
                <a:solidFill>
                  <a:schemeClr val="tx1"/>
                </a:solidFill>
              </a:rPr>
              <a:t>&gt;Average Hourly rate of Male Research Scientist is 114.4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CDD61-38ED-0923-DF55-0B2F514C8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7" t="42352" r="41732" b="25686"/>
          <a:stretch/>
        </p:blipFill>
        <p:spPr>
          <a:xfrm>
            <a:off x="7619104" y="2138083"/>
            <a:ext cx="3792070" cy="295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53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53D4-340B-A001-E07C-AF6D1146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546"/>
            <a:ext cx="10058400" cy="55250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 Average working years for each Department</a:t>
            </a:r>
            <a:endParaRPr lang="en-IN" sz="3200" b="1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9E08-138B-61F1-B5B3-22DF8FB5DF58}"/>
              </a:ext>
            </a:extLst>
          </p:cNvPr>
          <p:cNvSpPr txBox="1"/>
          <p:nvPr/>
        </p:nvSpPr>
        <p:spPr>
          <a:xfrm>
            <a:off x="1226800" y="1841176"/>
            <a:ext cx="6156101" cy="305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Avg. working years show how many year employees work on given department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b="1" dirty="0"/>
              <a:t>We got </a:t>
            </a:r>
            <a:r>
              <a:rPr lang="en-US" dirty="0"/>
              <a:t>–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Highest</a:t>
            </a:r>
            <a:r>
              <a:rPr lang="en-US" dirty="0"/>
              <a:t> Avg. working years is on “Software” department (20.65)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&gt; Lowest Avg. working years is on “Research &amp; Development” department (20.30)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FE032-DB7E-1FC0-98E8-88C081C49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8" t="32353" r="25788" b="28677"/>
          <a:stretch/>
        </p:blipFill>
        <p:spPr>
          <a:xfrm>
            <a:off x="7382901" y="2178223"/>
            <a:ext cx="4258452" cy="3434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51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69F3-8EE1-17CB-9268-F8386F11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1210614"/>
          </a:xfrm>
        </p:spPr>
        <p:txBody>
          <a:bodyPr>
            <a:normAutofit fontScale="90000"/>
          </a:bodyPr>
          <a:lstStyle/>
          <a:p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br>
              <a:rPr lang="en-IN" sz="3600" dirty="0">
                <a:latin typeface="+mj-lt"/>
              </a:rPr>
            </a:br>
            <a:r>
              <a:rPr lang="en-IN" sz="36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From</a:t>
            </a:r>
            <a:r>
              <a:rPr lang="en-IN" sz="3600" b="1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IN" sz="3600" b="1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</a:rPr>
              <a:t>Job Role Vs Work life balance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C728A-F845-07AF-5967-413BA785702F}"/>
              </a:ext>
            </a:extLst>
          </p:cNvPr>
          <p:cNvSpPr txBox="1"/>
          <p:nvPr/>
        </p:nvSpPr>
        <p:spPr>
          <a:xfrm>
            <a:off x="1066800" y="1844520"/>
            <a:ext cx="991458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Work life balance show satisfaction of employees with our work . if employees give low rating it mean they not satisfy with our work.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We got –</a:t>
            </a:r>
          </a:p>
          <a:p>
            <a:pPr>
              <a:lnSpc>
                <a:spcPct val="150000"/>
              </a:lnSpc>
            </a:pPr>
            <a:r>
              <a:rPr lang="en-US" dirty="0"/>
              <a:t>&gt;More number of employee give 1 work life balance.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494C9-95FC-C638-5BD2-39F6C456F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2" t="35295" r="31324" b="27450"/>
          <a:stretch/>
        </p:blipFill>
        <p:spPr>
          <a:xfrm>
            <a:off x="6423590" y="2394609"/>
            <a:ext cx="4701610" cy="3590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6125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1700</TotalTime>
  <Words>656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Retrospect</vt:lpstr>
      <vt:lpstr>Employee Retention (HR Analytics)</vt:lpstr>
      <vt:lpstr>                         Group Details</vt:lpstr>
      <vt:lpstr>PowerPoint Presentation</vt:lpstr>
      <vt:lpstr>Project Overview</vt:lpstr>
      <vt:lpstr>From Average Attrition rate for all Departments</vt:lpstr>
      <vt:lpstr>Attrition rate Vs montly income stats</vt:lpstr>
      <vt:lpstr>From Average Hourly rate of Research Scientist</vt:lpstr>
      <vt:lpstr>From Average working years for each Department</vt:lpstr>
      <vt:lpstr>            From Job Role Vs Work life balance </vt:lpstr>
      <vt:lpstr>From Attrition rate Vs Year since last promotion relation </vt:lpstr>
      <vt:lpstr>Excel dashboard</vt:lpstr>
      <vt:lpstr>Power BI Dashboard </vt:lpstr>
      <vt:lpstr>Tableau Dashboard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ANALYTICS FOR STAKEHOLDERS</dc:title>
  <dc:creator>Vivek Satam</dc:creator>
  <cp:lastModifiedBy>hp</cp:lastModifiedBy>
  <cp:revision>18</cp:revision>
  <dcterms:created xsi:type="dcterms:W3CDTF">2023-12-07T11:15:19Z</dcterms:created>
  <dcterms:modified xsi:type="dcterms:W3CDTF">2024-02-09T18:22:58Z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2023-12-22T17:06:49Z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5641c172-d974-47b3-a015-b9e4342355f6</vt:lpwstr>
  </property>
  <property fmtid="{D5CDD505-2E9C-101B-9397-08002B2CF9AE}" pid="7" name="MSIP_Label_defa4170-0d19-0005-0004-bc88714345d2_ActionId">
    <vt:lpwstr>3265f5b3-bcd4-479c-bed7-122edf2b75d9</vt:lpwstr>
  </property>
  <property fmtid="{D5CDD505-2E9C-101B-9397-08002B2CF9AE}" pid="8" name="MSIP_Label_defa4170-0d19-0005-0004-bc88714345d2_ContentBits">
    <vt:lpwstr>0</vt:lpwstr>
  </property>
</Properties>
</file>