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IN"/>
          </a:p>
        </p:txBody>
      </p:sp>
      <p:sp>
        <p:nvSpPr>
          <p:cNvPr id="104860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1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325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123440"/>
          </a:xfrm>
          <a:prstGeom prst="rect"/>
          <a:noFill/>
        </p:spPr>
        <p:txBody>
          <a:bodyPr rtlCol="0" wrap="square">
            <a:spAutoFit/>
          </a:bodyPr>
          <a:p>
            <a:r>
              <a:rPr sz="2400" lang="en-US"/>
              <a:t>STUDENT NAME:</a:t>
            </a:r>
            <a:endParaRPr dirty="0" sz="2400" lang="en-US"/>
          </a:p>
          <a:p>
            <a:r>
              <a:rPr dirty="0" sz="2400" lang="en-US"/>
              <a:t>REGISTER NO:</a:t>
            </a:r>
          </a:p>
          <a:p>
            <a:r>
              <a:rPr dirty="0" sz="2400" lang="en-US"/>
              <a:t>DEPARTMENT:</a:t>
            </a:r>
          </a:p>
          <a:p>
            <a:r>
              <a:rPr dirty="0" sz="2400" lang="en-US"/>
              <a:t>COLLEGE</a:t>
            </a:r>
          </a:p>
          <a:p>
            <a:r>
              <a:rPr dirty="0" sz="2400" lang="en-US"/>
              <a:t>           </a:t>
            </a:r>
            <a:endParaRPr dirty="0" sz="2400" lang="en-IN"/>
          </a:p>
        </p:txBody>
      </p:sp>
      <p:sp>
        <p:nvSpPr>
          <p:cNvPr id="1048603" name=""/>
          <p:cNvSpPr txBox="1"/>
          <p:nvPr/>
        </p:nvSpPr>
        <p:spPr>
          <a:xfrm>
            <a:off x="4096000" y="3219450"/>
            <a:ext cx="4000000" cy="2910840"/>
          </a:xfrm>
          <a:prstGeom prst="rect"/>
        </p:spPr>
        <p:txBody>
          <a:bodyPr rtlCol="0" wrap="square">
            <a:spAutoFit/>
          </a:bodyPr>
          <a:p>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M</a:t>
            </a:r>
            <a:r>
              <a:rPr altLang="en-IN" sz="2800" lang="en-US">
                <a:solidFill>
                  <a:srgbClr val="000000"/>
                </a:solidFill>
              </a:rPr>
              <a:t>.</a:t>
            </a:r>
            <a:r>
              <a:rPr altLang="en-IN" sz="2800" lang="en-US">
                <a:solidFill>
                  <a:srgbClr val="000000"/>
                </a:solidFill>
              </a:rPr>
              <a:t> </a:t>
            </a:r>
            <a:r>
              <a:rPr altLang="en-IN" sz="2800" lang="en-US">
                <a:solidFill>
                  <a:srgbClr val="000000"/>
                </a:solidFill>
              </a:rPr>
              <a:t>R</a:t>
            </a:r>
            <a:r>
              <a:rPr altLang="en-IN" sz="2800" lang="en-US">
                <a:solidFill>
                  <a:srgbClr val="000000"/>
                </a:solidFill>
              </a:rPr>
              <a:t>a</a:t>
            </a:r>
            <a:r>
              <a:rPr altLang="en-IN" sz="2800" lang="en-US">
                <a:solidFill>
                  <a:srgbClr val="000000"/>
                </a:solidFill>
              </a:rPr>
              <a:t>k</a:t>
            </a:r>
            <a:r>
              <a:rPr altLang="en-IN" sz="2800" lang="en-US">
                <a:solidFill>
                  <a:srgbClr val="000000"/>
                </a:solidFill>
              </a:rPr>
              <a:t>s</a:t>
            </a:r>
            <a:r>
              <a:rPr altLang="en-IN" sz="2800" lang="en-US">
                <a:solidFill>
                  <a:srgbClr val="000000"/>
                </a:solidFill>
              </a:rPr>
              <a:t>h</a:t>
            </a:r>
            <a:r>
              <a:rPr altLang="en-IN" sz="2800" lang="en-US">
                <a:solidFill>
                  <a:srgbClr val="000000"/>
                </a:solidFill>
              </a:rPr>
              <a:t>a</a:t>
            </a:r>
            <a:r>
              <a:rPr altLang="en-IN" sz="2800" lang="en-US">
                <a:solidFill>
                  <a:srgbClr val="000000"/>
                </a:solidFill>
              </a:rPr>
              <a:t>n</a:t>
            </a:r>
            <a:r>
              <a:rPr altLang="en-IN" sz="2800" lang="en-US">
                <a:solidFill>
                  <a:srgbClr val="000000"/>
                </a:solidFill>
              </a:rPr>
              <a:t>a</a:t>
            </a:r>
            <a:r>
              <a:rPr altLang="en-IN" sz="2800" lang="en-US">
                <a:solidFill>
                  <a:srgbClr val="000000"/>
                </a:solidFill>
              </a:rPr>
              <a:t> </a:t>
            </a:r>
            <a:endParaRPr sz="2800" lang="en-IN">
              <a:solidFill>
                <a:srgbClr val="000000"/>
              </a:solidFill>
            </a:endParaRPr>
          </a:p>
          <a:p>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3</a:t>
            </a:r>
            <a:r>
              <a:rPr altLang="en-IN" sz="2800" lang="en-US">
                <a:solidFill>
                  <a:srgbClr val="000000"/>
                </a:solidFill>
              </a:rPr>
              <a:t>1</a:t>
            </a:r>
            <a:r>
              <a:rPr altLang="en-IN" sz="2800" lang="en-US">
                <a:solidFill>
                  <a:srgbClr val="000000"/>
                </a:solidFill>
              </a:rPr>
              <a:t>2</a:t>
            </a:r>
            <a:r>
              <a:rPr altLang="en-IN" sz="2800" lang="en-US">
                <a:solidFill>
                  <a:srgbClr val="000000"/>
                </a:solidFill>
              </a:rPr>
              <a:t>2</a:t>
            </a:r>
            <a:r>
              <a:rPr altLang="en-IN" sz="2800" lang="en-US">
                <a:solidFill>
                  <a:srgbClr val="000000"/>
                </a:solidFill>
              </a:rPr>
              <a:t>0</a:t>
            </a:r>
            <a:r>
              <a:rPr altLang="en-IN" sz="2800" lang="en-US">
                <a:solidFill>
                  <a:srgbClr val="000000"/>
                </a:solidFill>
              </a:rPr>
              <a:t>5</a:t>
            </a:r>
            <a:r>
              <a:rPr altLang="en-IN" sz="2800" lang="en-US">
                <a:solidFill>
                  <a:srgbClr val="000000"/>
                </a:solidFill>
              </a:rPr>
              <a:t>9</a:t>
            </a:r>
            <a:r>
              <a:rPr altLang="en-IN" sz="2800" lang="en-US">
                <a:solidFill>
                  <a:srgbClr val="000000"/>
                </a:solidFill>
              </a:rPr>
              <a:t>4</a:t>
            </a:r>
            <a:r>
              <a:rPr altLang="en-IN" sz="2800" lang="en-US">
                <a:solidFill>
                  <a:srgbClr val="000000"/>
                </a:solidFill>
              </a:rPr>
              <a:t>5</a:t>
            </a:r>
            <a:endParaRPr sz="2800" lang="en-IN">
              <a:solidFill>
                <a:srgbClr val="000000"/>
              </a:solidFill>
            </a:endParaRPr>
          </a:p>
          <a:p>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C</a:t>
            </a:r>
            <a:r>
              <a:rPr altLang="en-IN" sz="2800" lang="en-US">
                <a:solidFill>
                  <a:srgbClr val="000000"/>
                </a:solidFill>
              </a:rPr>
              <a:t>o</a:t>
            </a:r>
            <a:r>
              <a:rPr altLang="en-IN" sz="2800" lang="en-US">
                <a:solidFill>
                  <a:srgbClr val="000000"/>
                </a:solidFill>
              </a:rPr>
              <a:t>m</a:t>
            </a:r>
            <a:r>
              <a:rPr altLang="en-IN" sz="2800" lang="en-US">
                <a:solidFill>
                  <a:srgbClr val="000000"/>
                </a:solidFill>
              </a:rPr>
              <a:t>m</a:t>
            </a:r>
            <a:r>
              <a:rPr altLang="en-IN" sz="2800" lang="en-US">
                <a:solidFill>
                  <a:srgbClr val="000000"/>
                </a:solidFill>
              </a:rPr>
              <a:t>e</a:t>
            </a:r>
            <a:r>
              <a:rPr altLang="en-IN" sz="2800" lang="en-US">
                <a:solidFill>
                  <a:srgbClr val="000000"/>
                </a:solidFill>
              </a:rPr>
              <a:t>rce </a:t>
            </a:r>
            <a:endParaRPr sz="2800" lang="en-IN">
              <a:solidFill>
                <a:srgbClr val="000000"/>
              </a:solidFill>
            </a:endParaRPr>
          </a:p>
          <a:p>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V</a:t>
            </a:r>
            <a:r>
              <a:rPr altLang="en-IN" sz="2800" lang="en-US">
                <a:solidFill>
                  <a:srgbClr val="000000"/>
                </a:solidFill>
              </a:rPr>
              <a:t>i</a:t>
            </a:r>
            <a:r>
              <a:rPr altLang="en-IN" sz="2800" lang="en-US">
                <a:solidFill>
                  <a:srgbClr val="000000"/>
                </a:solidFill>
              </a:rPr>
              <a:t>d</a:t>
            </a:r>
            <a:r>
              <a:rPr altLang="en-IN" sz="2800" lang="en-US">
                <a:solidFill>
                  <a:srgbClr val="000000"/>
                </a:solidFill>
              </a:rPr>
              <a:t>hya </a:t>
            </a:r>
            <a:r>
              <a:rPr altLang="en-IN" sz="2800" lang="en-US">
                <a:solidFill>
                  <a:srgbClr val="000000"/>
                </a:solidFill>
              </a:rPr>
              <a:t>Sagar </a:t>
            </a:r>
            <a:r>
              <a:rPr altLang="en-IN" sz="2800" lang="en-US">
                <a:solidFill>
                  <a:srgbClr val="000000"/>
                </a:solidFill>
              </a:rPr>
              <a:t>women's </a:t>
            </a:r>
            <a:r>
              <a:rPr altLang="en-IN" sz="2800" lang="en-US">
                <a:solidFill>
                  <a:srgbClr val="000000"/>
                </a:solidFill>
              </a:rPr>
              <a:t>college</a:t>
            </a:r>
            <a:r>
              <a:rPr altLang="en-IN" sz="2800" lang="en-US">
                <a:solidFill>
                  <a:srgbClr val="000000"/>
                </a:solidFill>
              </a:rPr>
              <a:t>,</a:t>
            </a:r>
            <a:r>
              <a:rPr altLang="en-IN" sz="2800" lang="en-US">
                <a:solidFill>
                  <a:srgbClr val="000000"/>
                </a:solidFill>
              </a:rPr>
              <a:t> </a:t>
            </a:r>
            <a:r>
              <a:rPr altLang="en-IN" sz="2800" lang="en-US">
                <a:solidFill>
                  <a:srgbClr val="000000"/>
                </a:solidFill>
              </a:rPr>
              <a:t>Chen</a:t>
            </a:r>
            <a:r>
              <a:rPr altLang="en-IN" sz="2800" lang="en-US">
                <a:solidFill>
                  <a:srgbClr val="000000"/>
                </a:solidFill>
              </a:rPr>
              <a:t>galpattu</a:t>
            </a:r>
            <a:r>
              <a:rPr altLang="en-IN" sz="2800" lang="en-US">
                <a:solidFill>
                  <a:srgbClr val="000000"/>
                </a:solidFill>
              </a:rPr>
              <a:t>.</a:t>
            </a:r>
            <a:endParaRPr sz="2800" lang="en-IN">
              <a:solidFill>
                <a:srgbClr val="000000"/>
              </a:solidFill>
            </a:endParaRPr>
          </a:p>
          <a:p>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739775" y="291147"/>
            <a:ext cx="3303904" cy="813434"/>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2" name=""/>
          <p:cNvSpPr txBox="1"/>
          <p:nvPr/>
        </p:nvSpPr>
        <p:spPr>
          <a:xfrm>
            <a:off x="1743073" y="1403958"/>
            <a:ext cx="5853045" cy="4320541"/>
          </a:xfrm>
          <a:prstGeom prst="rect"/>
        </p:spPr>
        <p:txBody>
          <a:bodyPr rtlCol="0" wrap="square">
            <a:spAutoFit/>
          </a:bodyPr>
          <a:p>
            <a:r>
              <a:rPr altLang="en-IN" sz="2800" lang="en-US">
                <a:solidFill>
                  <a:srgbClr val="000000"/>
                </a:solidFill>
              </a:rPr>
              <a:t>Modeling is the process of creating a simplified representation or abstraction of a real-world system or phenomenon. It involves identifying key features and relationships to make predictions, test hypotheses, or understand complex systems. Models can be mathematical, statistical, physical, or conceptual, depending on the field.</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8134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5" name=""/>
          <p:cNvSpPr txBox="1"/>
          <p:nvPr/>
        </p:nvSpPr>
        <p:spPr>
          <a:xfrm>
            <a:off x="2095999" y="2019300"/>
            <a:ext cx="4000000" cy="2910840"/>
          </a:xfrm>
          <a:prstGeom prst="rect"/>
        </p:spPr>
        <p:txBody>
          <a:bodyPr rtlCol="0" wrap="square">
            <a:spAutoFit/>
          </a:bodyPr>
          <a:p>
            <a:pPr indent="-457200" marL="457200">
              <a:buFont typeface="Wingdings" charset="2"/>
              <a:buChar char="n"/>
            </a:pPr>
            <a:r>
              <a:rPr altLang="en-IN" sz="2800" lang="en-US">
                <a:solidFill>
                  <a:srgbClr val="000000"/>
                </a:solidFill>
              </a:rPr>
              <a:t>D</a:t>
            </a:r>
            <a:r>
              <a:rPr altLang="en-IN" sz="2800" lang="en-US">
                <a:solidFill>
                  <a:srgbClr val="000000"/>
                </a:solidFill>
              </a:rPr>
              <a:t>a</a:t>
            </a:r>
            <a:r>
              <a:rPr altLang="en-IN" sz="2800" lang="en-US">
                <a:solidFill>
                  <a:srgbClr val="000000"/>
                </a:solidFill>
              </a:rPr>
              <a:t>t</a:t>
            </a:r>
            <a:r>
              <a:rPr altLang="en-IN" sz="2800" lang="en-US">
                <a:solidFill>
                  <a:srgbClr val="000000"/>
                </a:solidFill>
              </a:rPr>
              <a:t>a</a:t>
            </a:r>
            <a:r>
              <a:rPr altLang="en-IN" sz="2800" lang="en-US">
                <a:solidFill>
                  <a:srgbClr val="000000"/>
                </a:solidFill>
              </a:rPr>
              <a:t> </a:t>
            </a:r>
            <a:r>
              <a:rPr altLang="en-IN" sz="2800" lang="en-US">
                <a:solidFill>
                  <a:srgbClr val="000000"/>
                </a:solidFill>
              </a:rPr>
              <a:t>c</a:t>
            </a:r>
            <a:r>
              <a:rPr altLang="en-IN" sz="2800" lang="en-US">
                <a:solidFill>
                  <a:srgbClr val="000000"/>
                </a:solidFill>
              </a:rPr>
              <a:t>o</a:t>
            </a:r>
            <a:r>
              <a:rPr altLang="en-IN" sz="2800" lang="en-US">
                <a:solidFill>
                  <a:srgbClr val="000000"/>
                </a:solidFill>
              </a:rPr>
              <a:t>l</a:t>
            </a:r>
            <a:r>
              <a:rPr altLang="en-IN" sz="2800" lang="en-US">
                <a:solidFill>
                  <a:srgbClr val="000000"/>
                </a:solidFill>
              </a:rPr>
              <a:t>l</a:t>
            </a:r>
            <a:r>
              <a:rPr altLang="en-IN" sz="2800" lang="en-US">
                <a:solidFill>
                  <a:srgbClr val="000000"/>
                </a:solidFill>
              </a:rPr>
              <a:t>ection </a:t>
            </a:r>
            <a:endParaRPr sz="2800" lang="en-IN">
              <a:solidFill>
                <a:srgbClr val="000000"/>
              </a:solidFill>
            </a:endParaRPr>
          </a:p>
          <a:p>
            <a:pPr indent="-457200" marL="457200">
              <a:buFont typeface="Wingdings" charset="2"/>
              <a:buChar char="n"/>
            </a:pPr>
            <a:r>
              <a:rPr altLang="en-IN" sz="2800" lang="en-US">
                <a:solidFill>
                  <a:srgbClr val="000000"/>
                </a:solidFill>
              </a:rPr>
              <a:t>Create Metrics/KPIs</a:t>
            </a:r>
            <a:endParaRPr sz="2800" lang="en-IN">
              <a:solidFill>
                <a:srgbClr val="000000"/>
              </a:solidFill>
            </a:endParaRPr>
          </a:p>
          <a:p>
            <a:pPr indent="-457200" marL="457200">
              <a:buFont typeface="Wingdings" charset="2"/>
              <a:buChar char="n"/>
            </a:pPr>
            <a:r>
              <a:rPr altLang="en-IN" sz="2800" lang="en-US">
                <a:solidFill>
                  <a:srgbClr val="000000"/>
                </a:solidFill>
              </a:rPr>
              <a:t>Data Analysis</a:t>
            </a:r>
            <a:endParaRPr sz="2800" lang="en-IN">
              <a:solidFill>
                <a:srgbClr val="000000"/>
              </a:solidFill>
            </a:endParaRPr>
          </a:p>
          <a:p>
            <a:pPr indent="-457200" marL="457200">
              <a:buFont typeface="Wingdings" charset="2"/>
              <a:buChar char="n"/>
            </a:pPr>
            <a:r>
              <a:rPr altLang="en-IN" sz="2800" lang="en-US">
                <a:solidFill>
                  <a:srgbClr val="000000"/>
                </a:solidFill>
              </a:rPr>
              <a:t>Pivot Tables</a:t>
            </a:r>
            <a:endParaRPr sz="2800" lang="en-IN">
              <a:solidFill>
                <a:srgbClr val="000000"/>
              </a:solidFill>
            </a:endParaRPr>
          </a:p>
          <a:p>
            <a:pPr indent="-457200" marL="457200">
              <a:buFont typeface="Wingdings" charset="2"/>
              <a:buChar char="n"/>
            </a:pPr>
            <a:r>
              <a:rPr altLang="en-IN" sz="2800" lang="en-US">
                <a:solidFill>
                  <a:srgbClr val="000000"/>
                </a:solidFill>
              </a:rPr>
              <a:t>Conditional Formatting</a:t>
            </a:r>
            <a:endParaRPr sz="2800" lang="en-IN">
              <a:solidFill>
                <a:srgbClr val="000000"/>
              </a:solidFill>
            </a:endParaRPr>
          </a:p>
          <a:p>
            <a:pPr indent="-457200" marL="457200">
              <a:buFont typeface="Wingdings" charset="2"/>
              <a:buChar char="n"/>
            </a:pPr>
            <a:r>
              <a:rPr altLang="en-IN" sz="2800" lang="en-US">
                <a:solidFill>
                  <a:srgbClr val="000000"/>
                </a:solidFill>
              </a:rPr>
              <a:t>Dashboards</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1" name="Title 1"/>
          <p:cNvSpPr>
            <a:spLocks noGrp="1"/>
          </p:cNvSpPr>
          <p:nvPr>
            <p:ph type="title"/>
          </p:nvPr>
        </p:nvSpPr>
        <p:spPr>
          <a:xfrm>
            <a:off x="755332" y="385444"/>
            <a:ext cx="10681335" cy="8001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6" name=""/>
          <p:cNvSpPr txBox="1"/>
          <p:nvPr/>
        </p:nvSpPr>
        <p:spPr>
          <a:xfrm>
            <a:off x="1636817" y="1594150"/>
            <a:ext cx="6620812" cy="4790439"/>
          </a:xfrm>
          <a:prstGeom prst="rect"/>
        </p:spPr>
        <p:txBody>
          <a:bodyPr rtlCol="0" wrap="square">
            <a:spAutoFit/>
          </a:bodyPr>
          <a:p>
            <a:r>
              <a:rPr altLang="en-IN" sz="2800" lang="en-US">
                <a:solidFill>
                  <a:srgbClr val="000000"/>
                </a:solidFill>
              </a:rPr>
              <a:t>analyzing employee performance using Excel provides a structured and efficient way to evaluate key metrics like attendance, task completion, and overall productivity. By leveraging functions, charts, pivot tables, and dashboards, Excel simplifies the process of identifying trends and making data-driven decisions. This analysis can help improve management strategies, boost employee performance, and contribute to overall organizational success.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17"/>
          <p:cNvSpPr txBox="1">
            <a:spLocks noGrp="1"/>
          </p:cNvSpPr>
          <p:nvPr>
            <p:ph type="title"/>
          </p:nvPr>
        </p:nvSpPr>
        <p:spPr>
          <a:xfrm>
            <a:off x="739775" y="829627"/>
            <a:ext cx="3909695" cy="7150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7"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
        <p:nvSpPr>
          <p:cNvPr id="1048628" name=""/>
          <p:cNvSpPr txBox="1"/>
          <p:nvPr/>
        </p:nvSpPr>
        <p:spPr>
          <a:xfrm>
            <a:off x="4096000" y="3219450"/>
            <a:ext cx="4000000" cy="5613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9"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3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0"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1"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2"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3" name="object 21"/>
          <p:cNvSpPr txBox="1">
            <a:spLocks noGrp="1"/>
          </p:cNvSpPr>
          <p:nvPr>
            <p:ph type="title"/>
          </p:nvPr>
        </p:nvSpPr>
        <p:spPr>
          <a:xfrm>
            <a:off x="739775" y="445388"/>
            <a:ext cx="2357120" cy="8134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5" name="TextBox 22"/>
          <p:cNvSpPr txBox="1"/>
          <p:nvPr/>
        </p:nvSpPr>
        <p:spPr>
          <a:xfrm>
            <a:off x="2509807" y="1041533"/>
            <a:ext cx="5029200" cy="479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
        <p:nvSpPr>
          <p:cNvPr id="1048646" name=""/>
          <p:cNvSpPr txBox="1"/>
          <p:nvPr/>
        </p:nvSpPr>
        <p:spPr>
          <a:xfrm>
            <a:off x="4096000" y="3219450"/>
            <a:ext cx="4000000" cy="5613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9"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0" name="object 7"/>
          <p:cNvSpPr txBox="1">
            <a:spLocks noGrp="1"/>
          </p:cNvSpPr>
          <p:nvPr>
            <p:ph type="title"/>
          </p:nvPr>
        </p:nvSpPr>
        <p:spPr>
          <a:xfrm>
            <a:off x="834072" y="575055"/>
            <a:ext cx="5636895"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2" name=""/>
          <p:cNvSpPr txBox="1"/>
          <p:nvPr/>
        </p:nvSpPr>
        <p:spPr>
          <a:xfrm>
            <a:off x="1410446" y="1697354"/>
            <a:ext cx="5073727" cy="4790440"/>
          </a:xfrm>
          <a:prstGeom prst="rect"/>
        </p:spPr>
        <p:txBody>
          <a:bodyPr rtlCol="0" wrap="square">
            <a:spAutoFit/>
          </a:bodyPr>
          <a:p>
            <a:r>
              <a:rPr sz="2800" lang="en-IN">
                <a:solidFill>
                  <a:srgbClr val="000000"/>
                </a:solidFill>
              </a:rPr>
              <a:t>A problem statement is a concise description of an issue to be addressed. It typically includes the following:Current Situation: Briefly describe the existing problem or challenge.Impact: Explain why this problem is significant and needs to be solved.Goal: State the desired outcome or what solving the problem would achieve.</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6" name="object 7"/>
          <p:cNvSpPr txBox="1">
            <a:spLocks noGrp="1"/>
          </p:cNvSpPr>
          <p:nvPr>
            <p:ph type="title"/>
          </p:nvPr>
        </p:nvSpPr>
        <p:spPr>
          <a:xfrm>
            <a:off x="739775" y="829627"/>
            <a:ext cx="5263515" cy="7150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8" name="TextBox 10"/>
          <p:cNvSpPr txBox="1"/>
          <p:nvPr/>
        </p:nvSpPr>
        <p:spPr>
          <a:xfrm>
            <a:off x="990600" y="2133600"/>
            <a:ext cx="7924800" cy="90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9" name=""/>
          <p:cNvSpPr txBox="1"/>
          <p:nvPr/>
        </p:nvSpPr>
        <p:spPr>
          <a:xfrm>
            <a:off x="990599" y="2010567"/>
            <a:ext cx="6892137" cy="4790440"/>
          </a:xfrm>
          <a:prstGeom prst="rect"/>
        </p:spPr>
        <p:txBody>
          <a:bodyPr rtlCol="0" wrap="square">
            <a:spAutoFit/>
          </a:bodyPr>
          <a:p>
            <a:r>
              <a:rPr altLang="en-IN" sz="2800" lang="en-US">
                <a:solidFill>
                  <a:srgbClr val="000000"/>
                </a:solidFill>
              </a:rPr>
              <a:t>A project overview is a brief summary that provides a snapshot of the project’s key elements. It typically includes:</a:t>
            </a:r>
            <a:endParaRPr sz="2800" lang="en-IN">
              <a:solidFill>
                <a:srgbClr val="000000"/>
              </a:solidFill>
            </a:endParaRPr>
          </a:p>
          <a:p>
            <a:r>
              <a:rPr altLang="en-IN" sz="2800" lang="en-US">
                <a:solidFill>
                  <a:srgbClr val="000000"/>
                </a:solidFill>
              </a:rPr>
              <a:t>Objective: What is the primary goal or purpose of the project?</a:t>
            </a:r>
            <a:endParaRPr sz="2800" lang="en-IN">
              <a:solidFill>
                <a:srgbClr val="000000"/>
              </a:solidFill>
            </a:endParaRPr>
          </a:p>
          <a:p>
            <a:r>
              <a:rPr altLang="en-IN" sz="2800" lang="en-US">
                <a:solidFill>
                  <a:srgbClr val="000000"/>
                </a:solidFill>
              </a:rPr>
              <a:t>Scope: What are the boundaries of the project, including key deliverables and timelines?</a:t>
            </a:r>
            <a:endParaRPr sz="2800" lang="en-IN">
              <a:solidFill>
                <a:srgbClr val="000000"/>
              </a:solidFill>
            </a:endParaRPr>
          </a:p>
          <a:p>
            <a:r>
              <a:rPr altLang="en-IN" sz="2800" lang="en-US">
                <a:solidFill>
                  <a:srgbClr val="000000"/>
                </a:solidFill>
              </a:rPr>
              <a:t>Stakeholders: Who are the key people involved, such as team members, clients, or partners?</a:t>
            </a:r>
            <a:endParaRPr sz="2800" lang="en-IN">
              <a:solidFill>
                <a:srgbClr val="000000"/>
              </a:solidFill>
            </a:endParaRPr>
          </a:p>
          <a:p>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5"/>
          <p:cNvSpPr txBox="1">
            <a:spLocks noGrp="1"/>
          </p:cNvSpPr>
          <p:nvPr>
            <p:ph type="title"/>
          </p:nvPr>
        </p:nvSpPr>
        <p:spPr>
          <a:xfrm>
            <a:off x="699452" y="891793"/>
            <a:ext cx="5014595" cy="5499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5" name=""/>
          <p:cNvSpPr txBox="1"/>
          <p:nvPr/>
        </p:nvSpPr>
        <p:spPr>
          <a:xfrm>
            <a:off x="1426017" y="2451735"/>
            <a:ext cx="4881880" cy="3291840"/>
          </a:xfrm>
          <a:prstGeom prst="rect"/>
        </p:spPr>
        <p:txBody>
          <a:bodyPr rtlCol="0" vert="horz" wrap="square">
            <a:spAutoFit/>
          </a:bodyPr>
          <a:p>
            <a:pPr algn="ctr" indent="0" marL="0">
              <a:buNone/>
            </a:pPr>
            <a:r>
              <a:rPr altLang="en-IN" sz="3200" lang="en-US">
                <a:solidFill>
                  <a:srgbClr val="000000"/>
                </a:solidFill>
              </a:rPr>
              <a:t>End users are the individuals or groups who will ultimately use the product, service, or system being developed. They are the target audience for whom the solution is designed.</a:t>
            </a:r>
            <a:endParaRPr sz="32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6"/>
          <p:cNvSpPr txBox="1">
            <a:spLocks noGrp="1"/>
          </p:cNvSpPr>
          <p:nvPr>
            <p:ph type="title"/>
          </p:nvPr>
        </p:nvSpPr>
        <p:spPr>
          <a:xfrm>
            <a:off x="558165" y="857885"/>
            <a:ext cx="9763125" cy="6229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1" name=""/>
          <p:cNvSpPr txBox="1"/>
          <p:nvPr/>
        </p:nvSpPr>
        <p:spPr>
          <a:xfrm>
            <a:off x="2819399" y="2019300"/>
            <a:ext cx="5435541" cy="4790440"/>
          </a:xfrm>
          <a:prstGeom prst="rect"/>
        </p:spPr>
        <p:txBody>
          <a:bodyPr rtlCol="0" wrap="square">
            <a:spAutoFit/>
          </a:bodyPr>
          <a:p>
            <a:r>
              <a:rPr sz="2800" lang="en-IN">
                <a:solidFill>
                  <a:srgbClr val="000000"/>
                </a:solidFill>
              </a:rPr>
              <a:t>"Our mobile app provides personalized content recommendations, helping users discover relevant content faster and more conveniently. It stands out by using advanced AI algorithms to tailor suggestions, leading to a more engaging and satisfying user experience. This results in higher user retention and satisfaction, giving our customers more value for their time spent on the app."</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800100"/>
          </a:xfrm>
        </p:spPr>
        <p:txBody>
          <a:bodyPr/>
          <a:p>
            <a:r>
              <a:rPr dirty="0" lang="en-IN"/>
              <a:t>Dataset Description</a:t>
            </a:r>
          </a:p>
        </p:txBody>
      </p:sp>
      <p:sp>
        <p:nvSpPr>
          <p:cNvPr id="1048673" name=""/>
          <p:cNvSpPr txBox="1"/>
          <p:nvPr/>
        </p:nvSpPr>
        <p:spPr>
          <a:xfrm>
            <a:off x="1203862" y="1542279"/>
            <a:ext cx="8052455" cy="4320539"/>
          </a:xfrm>
          <a:prstGeom prst="rect"/>
        </p:spPr>
        <p:txBody>
          <a:bodyPr rtlCol="0" wrap="square">
            <a:spAutoFit/>
          </a:bodyPr>
          <a:p>
            <a:pPr algn="l" indent="-457200" marL="457200">
              <a:buFont typeface="Arial"/>
              <a:buChar char="•"/>
            </a:pPr>
            <a:r>
              <a:rPr altLang="en-IN" sz="2800" lang="en-US">
                <a:solidFill>
                  <a:srgbClr val="000000"/>
                </a:solidFill>
              </a:rPr>
              <a:t>A dataset description provides details about the data used in a project. Here’s what it typically includes:Source: Where the data comes from (e.g., internal company databases, public datasets, user-generated content).Size: The number of records, entries, or the overall volume of data (e.g., "100,000 rows," "1 GB").Structure: The format and organization of the data (e.g., tables, CSV files, JSON). Include the number of columns and types of data (e.g., text, numbers, dates).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715009"/>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0" name="TextBox 8"/>
          <p:cNvSpPr txBox="1"/>
          <p:nvPr/>
        </p:nvSpPr>
        <p:spPr>
          <a:xfrm>
            <a:off x="2743200" y="2354703"/>
            <a:ext cx="8534018" cy="10312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1" name=""/>
          <p:cNvSpPr txBox="1"/>
          <p:nvPr/>
        </p:nvSpPr>
        <p:spPr>
          <a:xfrm>
            <a:off x="3585349" y="2589652"/>
            <a:ext cx="4000000" cy="3139440"/>
          </a:xfrm>
          <a:prstGeom prst="rect"/>
        </p:spPr>
        <p:txBody>
          <a:bodyPr rtlCol="0" wrap="square">
            <a:spAutoFit/>
          </a:bodyPr>
          <a:p>
            <a:pPr indent="-457200" marL="457200">
              <a:buFont typeface="Arial"/>
              <a:buChar char="•"/>
            </a:pPr>
            <a:r>
              <a:rPr altLang="en-IN" sz="3600" lang="en-US">
                <a:solidFill>
                  <a:srgbClr val="000000"/>
                </a:solidFill>
              </a:rPr>
              <a:t> </a:t>
            </a:r>
            <a:r>
              <a:rPr altLang="en-IN" sz="3600" lang="en-US">
                <a:solidFill>
                  <a:srgbClr val="000000"/>
                </a:solidFill>
              </a:rPr>
              <a:t>I</a:t>
            </a:r>
            <a:r>
              <a:rPr altLang="en-IN" sz="3600" lang="en-US">
                <a:solidFill>
                  <a:srgbClr val="000000"/>
                </a:solidFill>
              </a:rPr>
              <a:t>n</a:t>
            </a:r>
            <a:r>
              <a:rPr altLang="en-IN" sz="3600" lang="en-US">
                <a:solidFill>
                  <a:srgbClr val="000000"/>
                </a:solidFill>
              </a:rPr>
              <a:t>n</a:t>
            </a:r>
            <a:r>
              <a:rPr altLang="en-IN" sz="3600" lang="en-US">
                <a:solidFill>
                  <a:srgbClr val="000000"/>
                </a:solidFill>
              </a:rPr>
              <a:t>o</a:t>
            </a:r>
            <a:r>
              <a:rPr altLang="en-IN" sz="3600" lang="en-US">
                <a:solidFill>
                  <a:srgbClr val="000000"/>
                </a:solidFill>
              </a:rPr>
              <a:t>v</a:t>
            </a:r>
            <a:r>
              <a:rPr altLang="en-IN" sz="3600" lang="en-US">
                <a:solidFill>
                  <a:srgbClr val="000000"/>
                </a:solidFill>
              </a:rPr>
              <a:t>a</a:t>
            </a:r>
            <a:r>
              <a:rPr altLang="en-IN" sz="3600" lang="en-US">
                <a:solidFill>
                  <a:srgbClr val="000000"/>
                </a:solidFill>
              </a:rPr>
              <a:t>tive </a:t>
            </a:r>
            <a:endParaRPr sz="3600" lang="en-IN">
              <a:solidFill>
                <a:srgbClr val="000000"/>
              </a:solidFill>
            </a:endParaRPr>
          </a:p>
          <a:p>
            <a:pPr indent="-457200" marL="457200">
              <a:buFont typeface="Arial"/>
              <a:buChar char="•"/>
            </a:pPr>
            <a:r>
              <a:rPr altLang="en-IN" sz="3600" lang="en-US">
                <a:solidFill>
                  <a:srgbClr val="000000"/>
                </a:solidFill>
              </a:rPr>
              <a:t>E</a:t>
            </a:r>
            <a:r>
              <a:rPr altLang="en-IN" sz="3600" lang="en-US">
                <a:solidFill>
                  <a:srgbClr val="000000"/>
                </a:solidFill>
              </a:rPr>
              <a:t>f</a:t>
            </a:r>
            <a:r>
              <a:rPr altLang="en-IN" sz="3600" lang="en-US">
                <a:solidFill>
                  <a:srgbClr val="000000"/>
                </a:solidFill>
              </a:rPr>
              <a:t>f</a:t>
            </a:r>
            <a:r>
              <a:rPr altLang="en-IN" sz="3600" lang="en-US">
                <a:solidFill>
                  <a:srgbClr val="000000"/>
                </a:solidFill>
              </a:rPr>
              <a:t>i</a:t>
            </a:r>
            <a:r>
              <a:rPr altLang="en-IN" sz="3600" lang="en-US">
                <a:solidFill>
                  <a:srgbClr val="000000"/>
                </a:solidFill>
              </a:rPr>
              <a:t>c</a:t>
            </a:r>
            <a:r>
              <a:rPr altLang="en-IN" sz="3600" lang="en-US">
                <a:solidFill>
                  <a:srgbClr val="000000"/>
                </a:solidFill>
              </a:rPr>
              <a:t>i</a:t>
            </a:r>
            <a:r>
              <a:rPr altLang="en-IN" sz="3600" lang="en-US">
                <a:solidFill>
                  <a:srgbClr val="000000"/>
                </a:solidFill>
              </a:rPr>
              <a:t>ency </a:t>
            </a:r>
            <a:endParaRPr sz="3600" lang="en-IN">
              <a:solidFill>
                <a:srgbClr val="000000"/>
              </a:solidFill>
            </a:endParaRPr>
          </a:p>
          <a:p>
            <a:pPr indent="-457200" marL="457200">
              <a:buFont typeface="Arial"/>
              <a:buChar char="•"/>
            </a:pPr>
            <a:r>
              <a:rPr altLang="en-IN" sz="3600" lang="en-US">
                <a:solidFill>
                  <a:srgbClr val="000000"/>
                </a:solidFill>
              </a:rPr>
              <a:t>I</a:t>
            </a:r>
            <a:r>
              <a:rPr altLang="en-IN" sz="3600" lang="en-US">
                <a:solidFill>
                  <a:srgbClr val="000000"/>
                </a:solidFill>
              </a:rPr>
              <a:t>m</a:t>
            </a:r>
            <a:r>
              <a:rPr altLang="en-IN" sz="3600" lang="en-US">
                <a:solidFill>
                  <a:srgbClr val="000000"/>
                </a:solidFill>
              </a:rPr>
              <a:t>p</a:t>
            </a:r>
            <a:r>
              <a:rPr altLang="en-IN" sz="3600" lang="en-US">
                <a:solidFill>
                  <a:srgbClr val="000000"/>
                </a:solidFill>
              </a:rPr>
              <a:t>a</a:t>
            </a:r>
            <a:r>
              <a:rPr altLang="en-IN" sz="3600" lang="en-US">
                <a:solidFill>
                  <a:srgbClr val="000000"/>
                </a:solidFill>
              </a:rPr>
              <a:t>c</a:t>
            </a:r>
            <a:r>
              <a:rPr altLang="en-IN" sz="3600" lang="en-US">
                <a:solidFill>
                  <a:srgbClr val="000000"/>
                </a:solidFill>
              </a:rPr>
              <a:t>t</a:t>
            </a:r>
            <a:endParaRPr sz="3600" lang="en-IN">
              <a:solidFill>
                <a:srgbClr val="000000"/>
              </a:solidFill>
            </a:endParaRPr>
          </a:p>
          <a:p>
            <a:pPr indent="-457200" marL="457200">
              <a:buFont typeface="Arial"/>
              <a:buChar char="•"/>
            </a:pPr>
            <a:r>
              <a:rPr altLang="en-IN" sz="3600" lang="en-US">
                <a:solidFill>
                  <a:srgbClr val="000000"/>
                </a:solidFill>
              </a:rPr>
              <a:t>U</a:t>
            </a:r>
            <a:r>
              <a:rPr altLang="en-IN" sz="3600" lang="en-US">
                <a:solidFill>
                  <a:srgbClr val="000000"/>
                </a:solidFill>
              </a:rPr>
              <a:t>s</a:t>
            </a:r>
            <a:r>
              <a:rPr altLang="en-IN" sz="3600" lang="en-US">
                <a:solidFill>
                  <a:srgbClr val="000000"/>
                </a:solidFill>
              </a:rPr>
              <a:t>e</a:t>
            </a:r>
            <a:r>
              <a:rPr altLang="en-IN" sz="3600" lang="en-US">
                <a:solidFill>
                  <a:srgbClr val="000000"/>
                </a:solidFill>
              </a:rPr>
              <a:t>r</a:t>
            </a:r>
            <a:r>
              <a:rPr altLang="en-IN" sz="3600" lang="en-US">
                <a:solidFill>
                  <a:srgbClr val="000000"/>
                </a:solidFill>
              </a:rPr>
              <a:t> </a:t>
            </a:r>
            <a:r>
              <a:rPr altLang="en-IN" sz="3600" lang="en-US">
                <a:solidFill>
                  <a:srgbClr val="000000"/>
                </a:solidFill>
              </a:rPr>
              <a:t>e</a:t>
            </a:r>
            <a:r>
              <a:rPr altLang="en-IN" sz="3600" lang="en-US">
                <a:solidFill>
                  <a:srgbClr val="000000"/>
                </a:solidFill>
              </a:rPr>
              <a:t>x</a:t>
            </a:r>
            <a:r>
              <a:rPr altLang="en-IN" sz="3600" lang="en-US">
                <a:solidFill>
                  <a:srgbClr val="000000"/>
                </a:solidFill>
              </a:rPr>
              <a:t>perience </a:t>
            </a:r>
            <a:endParaRPr sz="3600" lang="en-IN">
              <a:solidFill>
                <a:srgbClr val="000000"/>
              </a:solidFill>
            </a:endParaRPr>
          </a:p>
          <a:p>
            <a:pPr indent="-457200" marL="457200">
              <a:buFont typeface="Arial"/>
              <a:buChar char="•"/>
            </a:pPr>
            <a:r>
              <a:rPr altLang="en-IN" sz="3600" lang="en-US">
                <a:solidFill>
                  <a:srgbClr val="000000"/>
                </a:solidFill>
              </a:rPr>
              <a:t>S</a:t>
            </a:r>
            <a:r>
              <a:rPr altLang="en-IN" sz="3600" lang="en-US">
                <a:solidFill>
                  <a:srgbClr val="000000"/>
                </a:solidFill>
              </a:rPr>
              <a:t>c</a:t>
            </a:r>
            <a:r>
              <a:rPr altLang="en-IN" sz="3600" lang="en-US">
                <a:solidFill>
                  <a:srgbClr val="000000"/>
                </a:solidFill>
              </a:rPr>
              <a:t>a</a:t>
            </a:r>
            <a:r>
              <a:rPr altLang="en-IN" sz="3600" lang="en-US">
                <a:solidFill>
                  <a:srgbClr val="000000"/>
                </a:solidFill>
              </a:rPr>
              <a:t>l</a:t>
            </a:r>
            <a:r>
              <a:rPr altLang="en-IN" sz="3600" lang="en-US">
                <a:solidFill>
                  <a:srgbClr val="000000"/>
                </a:solidFill>
              </a:rPr>
              <a:t>a</a:t>
            </a:r>
            <a:r>
              <a:rPr altLang="en-IN" sz="3600" lang="en-US">
                <a:solidFill>
                  <a:srgbClr val="000000"/>
                </a:solidFill>
              </a:rPr>
              <a:t>b</a:t>
            </a:r>
            <a:r>
              <a:rPr altLang="en-IN" sz="3600" lang="en-US">
                <a:solidFill>
                  <a:srgbClr val="000000"/>
                </a:solidFill>
              </a:rPr>
              <a:t>ility </a:t>
            </a:r>
            <a:endParaRPr sz="36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2024-09-05T07:12:29Z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4e6369e1119c46d583d7cc380fb16003</vt:lpwstr>
  </property>
</Properties>
</file>