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6B9"/>
    <a:srgbClr val="BDBEC0"/>
    <a:srgbClr val="C7C8CA"/>
    <a:srgbClr val="AEB0B3"/>
    <a:srgbClr val="ABADB0"/>
    <a:srgbClr val="4D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 autoAdjust="0"/>
    <p:restoredTop sz="96327" autoAdjust="0"/>
  </p:normalViewPr>
  <p:slideViewPr>
    <p:cSldViewPr snapToGrid="0" snapToObjects="1">
      <p:cViewPr>
        <p:scale>
          <a:sx n="145" d="100"/>
          <a:sy n="145" d="100"/>
        </p:scale>
        <p:origin x="4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BF96C3-6123-4C73-BCE6-390888FF9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96F4D-4F41-4A07-9A43-E11A966AD3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B29C-02E5-44A0-B737-FE641B1D2817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6923F-537D-4CBC-90B7-A4808FFD08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E1BA1-D1E4-411E-9E01-C8F5399BF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CA34E-02FE-42EE-BA45-4002CE73F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DF27C-23B7-9C40-8636-97E800621904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EC937-7A34-054B-8EB2-23496495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976DE-F6A6-0149-ADAE-9BF528C6E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511239"/>
            <a:ext cx="16656424" cy="9369239"/>
          </a:xfrm>
          <a:prstGeom prst="rect">
            <a:avLst/>
          </a:prstGeom>
          <a:solidFill>
            <a:srgbClr val="BDBEC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49FAD6-8D2E-3F4B-BA86-AAC4EDBA9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507538" y="638576"/>
            <a:ext cx="1103670" cy="543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86DC5-31D1-884F-A425-C917FE781D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976286" y="735260"/>
            <a:ext cx="1269845" cy="624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5C6DD-CDAE-A643-9E13-29D2552680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2487" y="66765"/>
            <a:ext cx="3066380" cy="15038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2DA949-579F-6448-8C50-6AFB1BF34029}"/>
              </a:ext>
            </a:extLst>
          </p:cNvPr>
          <p:cNvSpPr/>
          <p:nvPr userDrawn="1"/>
        </p:nvSpPr>
        <p:spPr>
          <a:xfrm>
            <a:off x="5835127" y="-1642692"/>
            <a:ext cx="4581200" cy="4581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B4A5-68B3-8545-9AFE-578DF86C5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6235" y="910173"/>
            <a:ext cx="1872503" cy="921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2FA49A-A98C-6443-B01D-7612F50EDB51}"/>
              </a:ext>
            </a:extLst>
          </p:cNvPr>
          <p:cNvSpPr/>
          <p:nvPr userDrawn="1"/>
        </p:nvSpPr>
        <p:spPr>
          <a:xfrm>
            <a:off x="0" y="1047750"/>
            <a:ext cx="12192000" cy="581025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1000"/>
                </a:schemeClr>
              </a:gs>
              <a:gs pos="60000">
                <a:schemeClr val="bg1">
                  <a:lumMod val="50000"/>
                  <a:alpha val="85000"/>
                </a:schemeClr>
              </a:gs>
              <a:gs pos="40000">
                <a:schemeClr val="bg1">
                  <a:lumMod val="50000"/>
                  <a:alpha val="85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9AA09F-715D-A34E-94B7-279D5FC00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3429000"/>
            <a:ext cx="9220200" cy="1017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EF441D-42DE-CF48-B0AB-48A5E97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2200695"/>
            <a:ext cx="9624059" cy="6524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EFFE-2DFF-024C-9E1C-8AD26C70FB65}"/>
              </a:ext>
            </a:extLst>
          </p:cNvPr>
          <p:cNvGrpSpPr/>
          <p:nvPr userDrawn="1"/>
        </p:nvGrpSpPr>
        <p:grpSpPr>
          <a:xfrm>
            <a:off x="1283971" y="3193643"/>
            <a:ext cx="9624059" cy="2224502"/>
            <a:chOff x="1283971" y="3193643"/>
            <a:chExt cx="9624059" cy="22245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DC8259-5439-1141-977E-E10B205DD03B}"/>
                </a:ext>
              </a:extLst>
            </p:cNvPr>
            <p:cNvSpPr/>
            <p:nvPr userDrawn="1"/>
          </p:nvSpPr>
          <p:spPr>
            <a:xfrm rot="5400000">
              <a:off x="5935979" y="-1458365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28BC5D8-96D5-C34F-8298-7A33B7CC9695}"/>
                </a:ext>
              </a:extLst>
            </p:cNvPr>
            <p:cNvSpPr/>
            <p:nvPr userDrawn="1"/>
          </p:nvSpPr>
          <p:spPr>
            <a:xfrm rot="16200000" flipV="1">
              <a:off x="5935979" y="-252659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DD6367FF-B8D4-624E-87F8-36D5E50D49BE}"/>
                </a:ext>
              </a:extLst>
            </p:cNvPr>
            <p:cNvSpPr/>
            <p:nvPr userDrawn="1"/>
          </p:nvSpPr>
          <p:spPr>
            <a:xfrm rot="13500000">
              <a:off x="5765073" y="4756291"/>
              <a:ext cx="661854" cy="661854"/>
            </a:xfrm>
            <a:prstGeom prst="halfFrame">
              <a:avLst>
                <a:gd name="adj1" fmla="val 6273"/>
                <a:gd name="adj2" fmla="val 6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FC533-DFC8-1946-8ABA-A4A320022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3520" y="619078"/>
            <a:ext cx="4555160" cy="2234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C0ADD-098C-0445-BEA6-96A944C3F8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061134" y="638575"/>
            <a:ext cx="1103670" cy="5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4 0.00069 L -0.12461 0.00069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22019 0.06598 " pathEditMode="relative" rAng="0" ptsTypes="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33907 1.48148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612 -0.0007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21341 0.00255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9883 1.11111E-6 " pathEditMode="relative" rAng="0" ptsTypes="AA">
                                      <p:cBhvr>
                                        <p:cTn id="16" dur="2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3906 1.11111E-6 " pathEditMode="relative" rAng="0" ptsTypes="AA">
                                      <p:cBhvr>
                                        <p:cTn id="18" dur="2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30091 0.01412 " pathEditMode="relative" rAng="0" ptsTypes="AA">
                                      <p:cBhvr>
                                        <p:cTn id="20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0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B4B6B9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>
            <a:extLst>
              <a:ext uri="{FF2B5EF4-FFF2-40B4-BE49-F238E27FC236}">
                <a16:creationId xmlns:a16="http://schemas.microsoft.com/office/drawing/2014/main" id="{D7D0BB45-8770-4FB3-8208-254DBB1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684315"/>
            <a:ext cx="9624059" cy="6524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1.console.aws.amazon.com/vpcconsole/home?region=us-east-1#igws:internetGatewayId=igw-0e6d0028e116c42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6B0CD-B834-EF4F-AFA1-83526B4B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Provision an AWS-Based Infrastructure using Terraform</a:t>
            </a:r>
            <a:r>
              <a:rPr lang="en-C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2509B-B6E1-9D46-BF6C-FAFD783D8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Private Cloud (VPC</a:t>
            </a:r>
            <a:r>
              <a:rPr lang="en-C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Subnets and Private Subnets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across Availability Zones, EC2 Instance in one of the public subnets</a:t>
            </a:r>
            <a:endParaRPr lang="en-CA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5B9C-B931-731F-ED75-DF6003A6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B4BC9-4886-57D5-1BEB-AA7C85121365}"/>
              </a:ext>
            </a:extLst>
          </p:cNvPr>
          <p:cNvSpPr txBox="1"/>
          <p:nvPr/>
        </p:nvSpPr>
        <p:spPr>
          <a:xfrm>
            <a:off x="669234" y="1336718"/>
            <a:ext cx="10853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Studio Code or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editor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in terminal to set up AWS_ACCESS_KEY_ID and AWS_SECRET_ACCESS_KEY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3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F620A1-3F65-9033-A730-78B005F79F77}"/>
              </a:ext>
            </a:extLst>
          </p:cNvPr>
          <p:cNvSpPr/>
          <p:nvPr/>
        </p:nvSpPr>
        <p:spPr>
          <a:xfrm>
            <a:off x="1651553" y="1053548"/>
            <a:ext cx="10341664" cy="5625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699E60-480F-15AB-6E19-A27C4A4AD87C}"/>
              </a:ext>
            </a:extLst>
          </p:cNvPr>
          <p:cNvSpPr/>
          <p:nvPr/>
        </p:nvSpPr>
        <p:spPr>
          <a:xfrm>
            <a:off x="5373757" y="1252330"/>
            <a:ext cx="6390860" cy="5138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D5C2B-6703-CBCC-B58E-CE5D2593089A}"/>
              </a:ext>
            </a:extLst>
          </p:cNvPr>
          <p:cNvSpPr/>
          <p:nvPr/>
        </p:nvSpPr>
        <p:spPr>
          <a:xfrm>
            <a:off x="5690155" y="1818861"/>
            <a:ext cx="2792895" cy="429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945C4-0770-49B1-D977-49E26B8C71FB}"/>
              </a:ext>
            </a:extLst>
          </p:cNvPr>
          <p:cNvSpPr/>
          <p:nvPr/>
        </p:nvSpPr>
        <p:spPr>
          <a:xfrm>
            <a:off x="8670235" y="1818859"/>
            <a:ext cx="2792895" cy="4293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405A3-989E-E06B-26A4-F8C314DB34CE}"/>
              </a:ext>
            </a:extLst>
          </p:cNvPr>
          <p:cNvSpPr/>
          <p:nvPr/>
        </p:nvSpPr>
        <p:spPr>
          <a:xfrm>
            <a:off x="5983359" y="2413968"/>
            <a:ext cx="2226365" cy="1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119A7-A011-8757-AA9D-C2B404DB61D9}"/>
              </a:ext>
            </a:extLst>
          </p:cNvPr>
          <p:cNvSpPr/>
          <p:nvPr/>
        </p:nvSpPr>
        <p:spPr>
          <a:xfrm>
            <a:off x="5983359" y="4195553"/>
            <a:ext cx="2226365" cy="1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69430-51DC-060F-6DC6-F81DD26590D5}"/>
              </a:ext>
            </a:extLst>
          </p:cNvPr>
          <p:cNvSpPr/>
          <p:nvPr/>
        </p:nvSpPr>
        <p:spPr>
          <a:xfrm>
            <a:off x="8950186" y="2413968"/>
            <a:ext cx="2226365" cy="1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D04ECA-6EFC-DF62-1DD8-38EEBED201B1}"/>
              </a:ext>
            </a:extLst>
          </p:cNvPr>
          <p:cNvSpPr/>
          <p:nvPr/>
        </p:nvSpPr>
        <p:spPr>
          <a:xfrm>
            <a:off x="8948527" y="4195553"/>
            <a:ext cx="2226365" cy="1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E1103-F28B-E2A2-E17F-43575DC9D8E5}"/>
              </a:ext>
            </a:extLst>
          </p:cNvPr>
          <p:cNvSpPr/>
          <p:nvPr/>
        </p:nvSpPr>
        <p:spPr>
          <a:xfrm>
            <a:off x="6242604" y="2704688"/>
            <a:ext cx="1687996" cy="740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75D94-D77E-5BC1-A169-C8FB0CA59ACF}"/>
              </a:ext>
            </a:extLst>
          </p:cNvPr>
          <p:cNvSpPr txBox="1"/>
          <p:nvPr/>
        </p:nvSpPr>
        <p:spPr>
          <a:xfrm>
            <a:off x="6380509" y="1449527"/>
            <a:ext cx="143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us-east-1a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A3D86-B1F3-08FF-8B42-15127E04D196}"/>
              </a:ext>
            </a:extLst>
          </p:cNvPr>
          <p:cNvSpPr txBox="1"/>
          <p:nvPr/>
        </p:nvSpPr>
        <p:spPr>
          <a:xfrm>
            <a:off x="9345679" y="1449527"/>
            <a:ext cx="143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us-east-1b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8354-CA1C-42F2-E2B3-852644F5A706}"/>
              </a:ext>
            </a:extLst>
          </p:cNvPr>
          <p:cNvSpPr txBox="1"/>
          <p:nvPr/>
        </p:nvSpPr>
        <p:spPr>
          <a:xfrm>
            <a:off x="5983359" y="1981531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 1a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10.0.1.0/24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F5A81-C98E-F0D6-3302-9C3CAC36C357}"/>
              </a:ext>
            </a:extLst>
          </p:cNvPr>
          <p:cNvSpPr txBox="1"/>
          <p:nvPr/>
        </p:nvSpPr>
        <p:spPr>
          <a:xfrm>
            <a:off x="5973419" y="3764665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 1a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10.0.2.0/24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839AF-A330-D129-20AC-FA8E52B5888A}"/>
              </a:ext>
            </a:extLst>
          </p:cNvPr>
          <p:cNvSpPr txBox="1"/>
          <p:nvPr/>
        </p:nvSpPr>
        <p:spPr>
          <a:xfrm>
            <a:off x="8960954" y="1982268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 1b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10.0.3.0/24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5B830-BB77-D931-2DC5-496B7BF3B635}"/>
              </a:ext>
            </a:extLst>
          </p:cNvPr>
          <p:cNvSpPr txBox="1"/>
          <p:nvPr/>
        </p:nvSpPr>
        <p:spPr>
          <a:xfrm>
            <a:off x="8965922" y="3764665"/>
            <a:ext cx="222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 1b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10.0.4.0/24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F478C-D9EA-373A-EE54-D711EF3A747A}"/>
              </a:ext>
            </a:extLst>
          </p:cNvPr>
          <p:cNvSpPr txBox="1"/>
          <p:nvPr/>
        </p:nvSpPr>
        <p:spPr>
          <a:xfrm>
            <a:off x="6252542" y="2936420"/>
            <a:ext cx="168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Instance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AF88662-EE36-32D4-EE0D-699781901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92975"/>
              </p:ext>
            </p:extLst>
          </p:nvPr>
        </p:nvGraphicFramePr>
        <p:xfrm>
          <a:off x="3243058" y="1604374"/>
          <a:ext cx="1882638" cy="1045344"/>
        </p:xfrm>
        <a:graphic>
          <a:graphicData uri="http://schemas.openxmlformats.org/drawingml/2006/table">
            <a:tbl>
              <a:tblPr/>
              <a:tblGrid>
                <a:gridCol w="941319">
                  <a:extLst>
                    <a:ext uri="{9D8B030D-6E8A-4147-A177-3AD203B41FA5}">
                      <a16:colId xmlns:a16="http://schemas.microsoft.com/office/drawing/2014/main" val="2488297752"/>
                    </a:ext>
                  </a:extLst>
                </a:gridCol>
                <a:gridCol w="941319">
                  <a:extLst>
                    <a:ext uri="{9D8B030D-6E8A-4147-A177-3AD203B41FA5}">
                      <a16:colId xmlns:a16="http://schemas.microsoft.com/office/drawing/2014/main" val="182187905"/>
                    </a:ext>
                  </a:extLst>
                </a:gridCol>
              </a:tblGrid>
              <a:tr h="369718">
                <a:tc gridSpan="2">
                  <a:txBody>
                    <a:bodyPr/>
                    <a:lstStyle/>
                    <a:p>
                      <a:pPr algn="l"/>
                      <a:r>
                        <a:rPr lang="en-CA" sz="1100" b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Default/Private Route Table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74881"/>
                  </a:ext>
                </a:extLst>
              </a:tr>
              <a:tr h="369718">
                <a:tc>
                  <a:txBody>
                    <a:bodyPr/>
                    <a:lstStyle/>
                    <a:p>
                      <a:pPr algn="l"/>
                      <a:r>
                        <a:rPr lang="en-CA" sz="1100" b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83885"/>
                  </a:ext>
                </a:extLst>
              </a:tr>
              <a:tr h="305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10.0.0.0/16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877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AAD60C7-62B5-EA5D-7B4D-18A6854BF736}"/>
              </a:ext>
            </a:extLst>
          </p:cNvPr>
          <p:cNvSpPr txBox="1"/>
          <p:nvPr/>
        </p:nvSpPr>
        <p:spPr>
          <a:xfrm>
            <a:off x="1613453" y="227797"/>
            <a:ext cx="1034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10.0.0.0/16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D2A5ED5-CDC8-E259-E5D6-3E6560083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59700"/>
              </p:ext>
            </p:extLst>
          </p:nvPr>
        </p:nvGraphicFramePr>
        <p:xfrm>
          <a:off x="1908311" y="2846941"/>
          <a:ext cx="3236846" cy="1223632"/>
        </p:xfrm>
        <a:graphic>
          <a:graphicData uri="http://schemas.openxmlformats.org/drawingml/2006/table">
            <a:tbl>
              <a:tblPr/>
              <a:tblGrid>
                <a:gridCol w="1618423">
                  <a:extLst>
                    <a:ext uri="{9D8B030D-6E8A-4147-A177-3AD203B41FA5}">
                      <a16:colId xmlns:a16="http://schemas.microsoft.com/office/drawing/2014/main" val="2272678547"/>
                    </a:ext>
                  </a:extLst>
                </a:gridCol>
                <a:gridCol w="1618423">
                  <a:extLst>
                    <a:ext uri="{9D8B030D-6E8A-4147-A177-3AD203B41FA5}">
                      <a16:colId xmlns:a16="http://schemas.microsoft.com/office/drawing/2014/main" val="577098230"/>
                    </a:ext>
                  </a:extLst>
                </a:gridCol>
              </a:tblGrid>
              <a:tr h="305908">
                <a:tc gridSpan="2">
                  <a:txBody>
                    <a:bodyPr/>
                    <a:lstStyle/>
                    <a:p>
                      <a:pPr algn="l"/>
                      <a:r>
                        <a:rPr lang="en-CA" sz="1100" b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Table for Public Subnets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45796"/>
                  </a:ext>
                </a:extLst>
              </a:tr>
              <a:tr h="305908">
                <a:tc>
                  <a:txBody>
                    <a:bodyPr/>
                    <a:lstStyle/>
                    <a:p>
                      <a:pPr algn="l"/>
                      <a:r>
                        <a:rPr lang="en-CA" sz="1100" b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0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32774"/>
                  </a:ext>
                </a:extLst>
              </a:tr>
              <a:tr h="305908">
                <a:tc>
                  <a:txBody>
                    <a:bodyPr/>
                    <a:lstStyle/>
                    <a:p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0.0.0.0/0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igw-0e6d0028e116c42f7</a:t>
                      </a:r>
                      <a:endParaRPr lang="en-CA" sz="11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64443"/>
                  </a:ext>
                </a:extLst>
              </a:tr>
              <a:tr h="305908">
                <a:tc>
                  <a:txBody>
                    <a:bodyPr/>
                    <a:lstStyle/>
                    <a:p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10.0.0.0/16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</a:p>
                  </a:txBody>
                  <a:tcPr marL="76477" marR="76477" marT="38239" marB="38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12137"/>
                  </a:ext>
                </a:extLst>
              </a:tr>
            </a:tbl>
          </a:graphicData>
        </a:graphic>
      </p:graphicFrame>
      <p:sp>
        <p:nvSpPr>
          <p:cNvPr id="36" name="Right Brace 35">
            <a:extLst>
              <a:ext uri="{FF2B5EF4-FFF2-40B4-BE49-F238E27FC236}">
                <a16:creationId xmlns:a16="http://schemas.microsoft.com/office/drawing/2014/main" id="{9B844F7A-5CF7-24DF-0058-2521DC505702}"/>
              </a:ext>
            </a:extLst>
          </p:cNvPr>
          <p:cNvSpPr/>
          <p:nvPr/>
        </p:nvSpPr>
        <p:spPr>
          <a:xfrm rot="16200000">
            <a:off x="6540053" y="-4422814"/>
            <a:ext cx="488465" cy="10265468"/>
          </a:xfrm>
          <a:prstGeom prst="rightBrace">
            <a:avLst>
              <a:gd name="adj1" fmla="val 8333"/>
              <a:gd name="adj2" fmla="val 49901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5D6E76-E472-9238-4625-2CE513FD22AE}"/>
              </a:ext>
            </a:extLst>
          </p:cNvPr>
          <p:cNvSpPr/>
          <p:nvPr/>
        </p:nvSpPr>
        <p:spPr>
          <a:xfrm>
            <a:off x="226942" y="2878843"/>
            <a:ext cx="1103244" cy="1100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5AC004-E04C-0E4B-FAC8-1D896A221D86}"/>
              </a:ext>
            </a:extLst>
          </p:cNvPr>
          <p:cNvCxnSpPr>
            <a:stCxn id="39" idx="6"/>
          </p:cNvCxnSpPr>
          <p:nvPr/>
        </p:nvCxnSpPr>
        <p:spPr>
          <a:xfrm>
            <a:off x="1330186" y="3429000"/>
            <a:ext cx="3213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705F57"/>
      </a:dk2>
      <a:lt2>
        <a:srgbClr val="EEE7DF"/>
      </a:lt2>
      <a:accent1>
        <a:srgbClr val="4D8680"/>
      </a:accent1>
      <a:accent2>
        <a:srgbClr val="ABDED7"/>
      </a:accent2>
      <a:accent3>
        <a:srgbClr val="B0988E"/>
      </a:accent3>
      <a:accent4>
        <a:srgbClr val="DBCBBE"/>
      </a:accent4>
      <a:accent5>
        <a:srgbClr val="BD8A77"/>
      </a:accent5>
      <a:accent6>
        <a:srgbClr val="65615D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272759_Animated title clouds_RVA_v3.potx" id="{A7254A96-7471-4D2A-83F1-D1D21EA144BA}" vid="{93766755-2683-4FFD-83F1-7D782A556B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0F9FD1-9FF5-40F2-8A28-768D53442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A1106F-392F-431C-9C52-8DDF034A33B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559799C-8DAE-44F4-A213-D34C50E3A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104</Words>
  <Application>Microsoft Macintosh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Provision an AWS-Based Infrastructure using Terraform </vt:lpstr>
      <vt:lpstr>Prerequisites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 an AWS-Based Infrastructure using Terraform </dc:title>
  <dc:subject/>
  <dc:creator>Rakshandha Kannappan</dc:creator>
  <cp:keywords/>
  <dc:description/>
  <cp:lastModifiedBy>Rakshandha Kannappan</cp:lastModifiedBy>
  <cp:revision>5</cp:revision>
  <dcterms:created xsi:type="dcterms:W3CDTF">2023-10-12T21:31:52Z</dcterms:created>
  <dcterms:modified xsi:type="dcterms:W3CDTF">2023-10-13T20:36:40Z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