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2B274-4892-4730-8756-91A9F776165A}" type="datetimeFigureOut">
              <a:rPr lang="en-IN" smtClean="0"/>
              <a:t>30-07-2017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0323636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97064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32011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591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65305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A2B274-4892-4730-8756-91A9F776165A}" type="datetimeFigureOut">
              <a:rPr lang="en-IN" smtClean="0"/>
              <a:t>30-07-2017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594477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A2B274-4892-4730-8756-91A9F776165A}" type="datetimeFigureOut">
              <a:rPr lang="en-IN" smtClean="0"/>
              <a:t>30-07-2017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4337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2B274-4892-4730-8756-91A9F776165A}" type="datetimeFigureOut">
              <a:rPr lang="en-IN" smtClean="0"/>
              <a:t>30-07-2017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409623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2B274-4892-4730-8756-91A9F776165A}" type="datetimeFigureOut">
              <a:rPr lang="en-IN" smtClean="0"/>
              <a:t>30-07-2017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75299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2B274-4892-4730-8756-91A9F776165A}" type="datetimeFigureOut">
              <a:rPr lang="en-IN" smtClean="0"/>
              <a:t>30-07-2017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19767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A2B274-4892-4730-8756-91A9F776165A}" type="datetimeFigureOut">
              <a:rPr lang="en-IN" smtClean="0"/>
              <a:t>30-07-2017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5115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19202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A2B274-4892-4730-8756-91A9F776165A}" type="datetimeFigureOut">
              <a:rPr lang="en-IN" smtClean="0"/>
              <a:t>30-07-2017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83783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A2B274-4892-4730-8756-91A9F776165A}" type="datetimeFigureOut">
              <a:rPr lang="en-IN" smtClean="0"/>
              <a:t>30-07-2017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194909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4A2B274-4892-4730-8756-91A9F776165A}" type="datetimeFigureOut">
              <a:rPr lang="en-IN" smtClean="0"/>
              <a:t>30-07-2017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22776391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5579243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A2B274-4892-4730-8756-91A9F776165A}" type="datetimeFigureOut">
              <a:rPr lang="en-IN" smtClean="0"/>
              <a:t>30-07-2017</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5D15D-776A-4889-B5BE-59CF8CE8DEEF}" type="slidenum">
              <a:rPr lang="en-IN" smtClean="0"/>
              <a:t>‹#›</a:t>
            </a:fld>
            <a:endParaRPr lang="en-IN"/>
          </a:p>
        </p:txBody>
      </p:sp>
    </p:spTree>
    <p:extLst>
      <p:ext uri="{BB962C8B-B14F-4D97-AF65-F5344CB8AC3E}">
        <p14:creationId xmlns:p14="http://schemas.microsoft.com/office/powerpoint/2010/main" val="305337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4A2B274-4892-4730-8756-91A9F776165A}" type="datetimeFigureOut">
              <a:rPr lang="en-IN" smtClean="0"/>
              <a:t>30-07-2017</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D5D15D-776A-4889-B5BE-59CF8CE8DEEF}" type="slidenum">
              <a:rPr lang="en-IN" smtClean="0"/>
              <a:t>‹#›</a:t>
            </a:fld>
            <a:endParaRPr lang="en-IN"/>
          </a:p>
        </p:txBody>
      </p:sp>
    </p:spTree>
    <p:extLst>
      <p:ext uri="{BB962C8B-B14F-4D97-AF65-F5344CB8AC3E}">
        <p14:creationId xmlns:p14="http://schemas.microsoft.com/office/powerpoint/2010/main" val="6297177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Spring MVC Flow</a:t>
            </a:r>
          </a:p>
        </p:txBody>
      </p:sp>
      <p:sp>
        <p:nvSpPr>
          <p:cNvPr id="3" name="Subtitle 2"/>
          <p:cNvSpPr>
            <a:spLocks noGrp="1"/>
          </p:cNvSpPr>
          <p:nvPr>
            <p:ph type="subTitle" idx="1"/>
          </p:nvPr>
        </p:nvSpPr>
        <p:spPr/>
        <p:txBody>
          <a:bodyPr>
            <a:normAutofit fontScale="92500" lnSpcReduction="10000"/>
          </a:bodyPr>
          <a:lstStyle/>
          <a:p>
            <a:r>
              <a:rPr lang="en-IN" dirty="0"/>
              <a:t>Submitted By-</a:t>
            </a:r>
          </a:p>
          <a:p>
            <a:r>
              <a:rPr lang="en-IN" dirty="0" err="1"/>
              <a:t>Raksha</a:t>
            </a:r>
            <a:r>
              <a:rPr lang="en-IN" dirty="0"/>
              <a:t> </a:t>
            </a:r>
            <a:r>
              <a:rPr lang="en-IN" dirty="0" err="1"/>
              <a:t>Saxena</a:t>
            </a:r>
            <a:endParaRPr lang="en-IN" dirty="0"/>
          </a:p>
          <a:p>
            <a:r>
              <a:rPr lang="en-IN" dirty="0"/>
              <a:t>87859_FS</a:t>
            </a:r>
          </a:p>
        </p:txBody>
      </p:sp>
    </p:spTree>
    <p:extLst>
      <p:ext uri="{BB962C8B-B14F-4D97-AF65-F5344CB8AC3E}">
        <p14:creationId xmlns:p14="http://schemas.microsoft.com/office/powerpoint/2010/main" val="4464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normAutofit/>
          </a:bodyPr>
          <a:lstStyle/>
          <a:p>
            <a:r>
              <a:rPr lang="en-IN" dirty="0"/>
              <a:t>Pom.XML</a:t>
            </a:r>
          </a:p>
        </p:txBody>
      </p:sp>
      <p:pic>
        <p:nvPicPr>
          <p:cNvPr id="4" name="Content Placeholder 3"/>
          <p:cNvPicPr>
            <a:picLocks noGrp="1" noChangeAspect="1"/>
          </p:cNvPicPr>
          <p:nvPr>
            <p:ph sz="quarter" idx="13"/>
          </p:nvPr>
        </p:nvPicPr>
        <p:blipFill>
          <a:blip r:embed="rId2"/>
          <a:stretch>
            <a:fillRect/>
          </a:stretch>
        </p:blipFill>
        <p:spPr>
          <a:xfrm>
            <a:off x="838200" y="1336430"/>
            <a:ext cx="9387054" cy="5247249"/>
          </a:xfrm>
          <a:prstGeom prst="rect">
            <a:avLst/>
          </a:prstGeom>
        </p:spPr>
      </p:pic>
    </p:spTree>
    <p:extLst>
      <p:ext uri="{BB962C8B-B14F-4D97-AF65-F5344CB8AC3E}">
        <p14:creationId xmlns:p14="http://schemas.microsoft.com/office/powerpoint/2010/main" val="238093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671" y="1166843"/>
            <a:ext cx="8173329" cy="4524315"/>
          </a:xfrm>
          <a:prstGeom prst="rect">
            <a:avLst/>
          </a:prstGeom>
        </p:spPr>
        <p:txBody>
          <a:bodyPr wrap="square">
            <a:spAutoFit/>
          </a:bodyPr>
          <a:lstStyle/>
          <a:p>
            <a:r>
              <a:rPr lang="en-IN" dirty="0"/>
              <a:t>&lt;dependency&gt;  </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  </a:t>
            </a:r>
          </a:p>
          <a:p>
            <a:r>
              <a:rPr lang="en-IN" dirty="0"/>
              <a:t>    &lt;</a:t>
            </a:r>
            <a:r>
              <a:rPr lang="en-IN" dirty="0" err="1"/>
              <a:t>artifactId</a:t>
            </a:r>
            <a:r>
              <a:rPr lang="en-IN" dirty="0"/>
              <a:t>&gt;spring-beans&lt;/</a:t>
            </a:r>
            <a:r>
              <a:rPr lang="en-IN" dirty="0" err="1"/>
              <a:t>artifactId</a:t>
            </a:r>
            <a:r>
              <a:rPr lang="en-IN" dirty="0"/>
              <a:t>&gt;  </a:t>
            </a:r>
          </a:p>
          <a:p>
            <a:r>
              <a:rPr lang="en-IN" dirty="0"/>
              <a:t>    &lt;version&gt;3.1.2.RELEASE&lt;/version&gt;  </a:t>
            </a:r>
          </a:p>
          <a:p>
            <a:r>
              <a:rPr lang="en-IN" dirty="0"/>
              <a:t>&lt;/dependency&gt;  </a:t>
            </a:r>
          </a:p>
          <a:p>
            <a:r>
              <a:rPr lang="en-IN" dirty="0"/>
              <a:t>&lt;dependency&gt;  </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  </a:t>
            </a:r>
          </a:p>
          <a:p>
            <a:r>
              <a:rPr lang="en-IN" dirty="0"/>
              <a:t>    &lt;</a:t>
            </a:r>
            <a:r>
              <a:rPr lang="en-IN" dirty="0" err="1"/>
              <a:t>artifactId</a:t>
            </a:r>
            <a:r>
              <a:rPr lang="en-IN" dirty="0"/>
              <a:t>&gt;spring-</a:t>
            </a:r>
            <a:r>
              <a:rPr lang="en-IN" dirty="0" err="1"/>
              <a:t>webmvc</a:t>
            </a:r>
            <a:r>
              <a:rPr lang="en-IN" dirty="0"/>
              <a:t>&lt;/</a:t>
            </a:r>
            <a:r>
              <a:rPr lang="en-IN" dirty="0" err="1"/>
              <a:t>artifactId</a:t>
            </a:r>
            <a:r>
              <a:rPr lang="en-IN" dirty="0"/>
              <a:t>&gt;  </a:t>
            </a:r>
          </a:p>
          <a:p>
            <a:r>
              <a:rPr lang="en-IN" dirty="0"/>
              <a:t>    &lt;version&gt;3.1.2.RELEASE&lt;/version&gt;  </a:t>
            </a:r>
          </a:p>
          <a:p>
            <a:r>
              <a:rPr lang="en-IN" dirty="0"/>
              <a:t>&lt;/dependency&gt;  </a:t>
            </a:r>
          </a:p>
          <a:p>
            <a:r>
              <a:rPr lang="en-IN" dirty="0"/>
              <a:t>  </a:t>
            </a:r>
          </a:p>
          <a:p>
            <a:r>
              <a:rPr lang="en-IN" dirty="0"/>
              <a:t>&lt;/dependencies&gt;  </a:t>
            </a:r>
          </a:p>
          <a:p>
            <a:r>
              <a:rPr lang="en-IN" dirty="0"/>
              <a:t>  &lt;build&gt;  </a:t>
            </a:r>
          </a:p>
          <a:p>
            <a:r>
              <a:rPr lang="en-IN" dirty="0"/>
              <a:t>    &lt;</a:t>
            </a:r>
            <a:r>
              <a:rPr lang="en-IN" dirty="0" err="1"/>
              <a:t>finalName</a:t>
            </a:r>
            <a:r>
              <a:rPr lang="en-IN" dirty="0"/>
              <a:t>&gt;</a:t>
            </a:r>
            <a:r>
              <a:rPr lang="en-IN" dirty="0" err="1"/>
              <a:t>SpringMVC</a:t>
            </a:r>
            <a:r>
              <a:rPr lang="en-IN" dirty="0"/>
              <a:t>&lt;/</a:t>
            </a:r>
            <a:r>
              <a:rPr lang="en-IN" dirty="0" err="1"/>
              <a:t>finalName</a:t>
            </a:r>
            <a:r>
              <a:rPr lang="en-IN" dirty="0"/>
              <a:t>&gt;  </a:t>
            </a:r>
          </a:p>
          <a:p>
            <a:r>
              <a:rPr lang="en-IN" dirty="0"/>
              <a:t>  &lt;/build&gt;  </a:t>
            </a:r>
          </a:p>
          <a:p>
            <a:r>
              <a:rPr lang="en-IN" dirty="0"/>
              <a:t>&lt;/project&gt; </a:t>
            </a:r>
          </a:p>
        </p:txBody>
      </p:sp>
    </p:spTree>
    <p:extLst>
      <p:ext uri="{BB962C8B-B14F-4D97-AF65-F5344CB8AC3E}">
        <p14:creationId xmlns:p14="http://schemas.microsoft.com/office/powerpoint/2010/main" val="91062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 Create the request page (optional)</a:t>
            </a:r>
            <a:br>
              <a:rPr lang="en-IN" dirty="0"/>
            </a:br>
            <a:endParaRPr lang="en-IN" dirty="0"/>
          </a:p>
        </p:txBody>
      </p:sp>
      <p:sp>
        <p:nvSpPr>
          <p:cNvPr id="3" name="Content Placeholder 2"/>
          <p:cNvSpPr>
            <a:spLocks noGrp="1"/>
          </p:cNvSpPr>
          <p:nvPr>
            <p:ph sz="quarter" idx="13"/>
          </p:nvPr>
        </p:nvSpPr>
        <p:spPr/>
        <p:txBody>
          <a:bodyPr/>
          <a:lstStyle/>
          <a:p>
            <a:r>
              <a:rPr lang="en-IN" dirty="0"/>
              <a:t>This is the simple </a:t>
            </a:r>
            <a:r>
              <a:rPr lang="en-IN" dirty="0" err="1"/>
              <a:t>jsp</a:t>
            </a:r>
            <a:r>
              <a:rPr lang="en-IN" dirty="0"/>
              <a:t> page containing a link. It is optional page. You may direct invoke the action class instead.</a:t>
            </a:r>
          </a:p>
          <a:p>
            <a:pPr marL="0" indent="0">
              <a:buNone/>
            </a:pPr>
            <a:endParaRPr lang="en-IN" dirty="0"/>
          </a:p>
          <a:p>
            <a:pPr marL="0" indent="0">
              <a:buNone/>
            </a:pPr>
            <a:r>
              <a:rPr lang="en-IN" b="1" dirty="0" err="1"/>
              <a:t>index.jsp</a:t>
            </a:r>
            <a:endParaRPr lang="en-IN" b="1" dirty="0"/>
          </a:p>
          <a:p>
            <a:pPr marL="0" indent="0">
              <a:buNone/>
            </a:pPr>
            <a:r>
              <a:rPr lang="en-IN" dirty="0"/>
              <a:t>&lt;a </a:t>
            </a:r>
            <a:r>
              <a:rPr lang="en-IN" dirty="0" err="1"/>
              <a:t>href</a:t>
            </a:r>
            <a:r>
              <a:rPr lang="en-IN" dirty="0"/>
              <a:t>="hello.html"&gt;click&lt;/a&gt;</a:t>
            </a:r>
          </a:p>
        </p:txBody>
      </p:sp>
    </p:spTree>
    <p:extLst>
      <p:ext uri="{BB962C8B-B14F-4D97-AF65-F5344CB8AC3E}">
        <p14:creationId xmlns:p14="http://schemas.microsoft.com/office/powerpoint/2010/main" val="416675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 Create the controller class</a:t>
            </a:r>
            <a:br>
              <a:rPr lang="en-IN" dirty="0"/>
            </a:br>
            <a:endParaRPr lang="en-IN" dirty="0"/>
          </a:p>
        </p:txBody>
      </p:sp>
      <p:sp>
        <p:nvSpPr>
          <p:cNvPr id="3" name="Content Placeholder 2"/>
          <p:cNvSpPr>
            <a:spLocks noGrp="1"/>
          </p:cNvSpPr>
          <p:nvPr>
            <p:ph sz="quarter" idx="13"/>
          </p:nvPr>
        </p:nvSpPr>
        <p:spPr/>
        <p:txBody>
          <a:bodyPr/>
          <a:lstStyle/>
          <a:p>
            <a:r>
              <a:rPr lang="en-IN" dirty="0"/>
              <a:t>To create the controller class, we are using two annotations @Controller and @</a:t>
            </a:r>
            <a:r>
              <a:rPr lang="en-IN" dirty="0" err="1"/>
              <a:t>RequestMapping</a:t>
            </a:r>
            <a:r>
              <a:rPr lang="en-IN" dirty="0"/>
              <a:t>.</a:t>
            </a:r>
          </a:p>
          <a:p>
            <a:r>
              <a:rPr lang="en-IN" dirty="0"/>
              <a:t>The </a:t>
            </a:r>
            <a:r>
              <a:rPr lang="en-IN" b="1" dirty="0"/>
              <a:t>@Controller</a:t>
            </a:r>
            <a:r>
              <a:rPr lang="en-IN" dirty="0"/>
              <a:t> annotation marks this class as Controller.</a:t>
            </a:r>
          </a:p>
          <a:p>
            <a:r>
              <a:rPr lang="en-IN" dirty="0"/>
              <a:t>The </a:t>
            </a:r>
            <a:r>
              <a:rPr lang="en-IN" b="1" dirty="0"/>
              <a:t>@</a:t>
            </a:r>
            <a:r>
              <a:rPr lang="en-IN" b="1" dirty="0" err="1"/>
              <a:t>Requestmapping</a:t>
            </a:r>
            <a:r>
              <a:rPr lang="en-IN" dirty="0"/>
              <a:t> annotation is used to map the class with the specified name.</a:t>
            </a:r>
          </a:p>
          <a:p>
            <a:r>
              <a:rPr lang="en-IN" dirty="0"/>
              <a:t>This class returns the instance of </a:t>
            </a:r>
            <a:r>
              <a:rPr lang="en-IN" dirty="0" err="1"/>
              <a:t>ModelAndView</a:t>
            </a:r>
            <a:r>
              <a:rPr lang="en-IN" dirty="0"/>
              <a:t> controller with the mapped name, message name and message value. The message value will be displayed in the </a:t>
            </a:r>
            <a:r>
              <a:rPr lang="en-IN" dirty="0" err="1"/>
              <a:t>jsp</a:t>
            </a:r>
            <a:r>
              <a:rPr lang="en-IN" dirty="0"/>
              <a:t> page.</a:t>
            </a:r>
          </a:p>
          <a:p>
            <a:endParaRPr lang="en-IN" dirty="0"/>
          </a:p>
        </p:txBody>
      </p:sp>
    </p:spTree>
    <p:extLst>
      <p:ext uri="{BB962C8B-B14F-4D97-AF65-F5344CB8AC3E}">
        <p14:creationId xmlns:p14="http://schemas.microsoft.com/office/powerpoint/2010/main" val="186188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HelloWorldController.java</a:t>
            </a:r>
            <a:endParaRPr lang="en-IN" dirty="0"/>
          </a:p>
        </p:txBody>
      </p:sp>
      <p:sp>
        <p:nvSpPr>
          <p:cNvPr id="3" name="Content Placeholder 2"/>
          <p:cNvSpPr>
            <a:spLocks noGrp="1"/>
          </p:cNvSpPr>
          <p:nvPr>
            <p:ph sz="quarter" idx="13"/>
          </p:nvPr>
        </p:nvSpPr>
        <p:spPr/>
        <p:txBody>
          <a:bodyPr>
            <a:normAutofit fontScale="47500" lnSpcReduction="20000"/>
          </a:bodyPr>
          <a:lstStyle/>
          <a:p>
            <a:r>
              <a:rPr lang="en-IN" b="1" dirty="0"/>
              <a:t>package</a:t>
            </a:r>
            <a:r>
              <a:rPr lang="en-IN" dirty="0"/>
              <a:t> </a:t>
            </a:r>
            <a:r>
              <a:rPr lang="en-IN" dirty="0" err="1"/>
              <a:t>com.javatpoint</a:t>
            </a:r>
            <a:r>
              <a:rPr lang="en-IN" dirty="0"/>
              <a:t>;  </a:t>
            </a:r>
          </a:p>
          <a:p>
            <a:r>
              <a:rPr lang="en-IN" b="1" dirty="0"/>
              <a:t>import</a:t>
            </a:r>
            <a:r>
              <a:rPr lang="en-IN" dirty="0"/>
              <a:t> </a:t>
            </a:r>
            <a:r>
              <a:rPr lang="en-IN" dirty="0" err="1"/>
              <a:t>org.springframework.stereotype.Controller</a:t>
            </a:r>
            <a:r>
              <a:rPr lang="en-IN" dirty="0"/>
              <a:t>;  </a:t>
            </a:r>
          </a:p>
          <a:p>
            <a:r>
              <a:rPr lang="en-IN" b="1" dirty="0"/>
              <a:t>import</a:t>
            </a:r>
            <a:r>
              <a:rPr lang="en-IN" dirty="0"/>
              <a:t> </a:t>
            </a:r>
            <a:r>
              <a:rPr lang="en-IN" dirty="0" err="1"/>
              <a:t>org.springframework.web.bind.annotation.RequestMapping</a:t>
            </a:r>
            <a:r>
              <a:rPr lang="en-IN" dirty="0"/>
              <a:t>;  </a:t>
            </a:r>
          </a:p>
          <a:p>
            <a:r>
              <a:rPr lang="en-IN" b="1" dirty="0"/>
              <a:t>import</a:t>
            </a:r>
            <a:r>
              <a:rPr lang="en-IN" dirty="0"/>
              <a:t> </a:t>
            </a:r>
            <a:r>
              <a:rPr lang="en-IN" dirty="0" err="1"/>
              <a:t>org.springframework.web.servlet.ModelAndView</a:t>
            </a:r>
            <a:r>
              <a:rPr lang="en-IN" dirty="0"/>
              <a:t>;  </a:t>
            </a:r>
          </a:p>
          <a:p>
            <a:r>
              <a:rPr lang="en-IN" dirty="0"/>
              <a:t>@Controller  </a:t>
            </a:r>
          </a:p>
          <a:p>
            <a:r>
              <a:rPr lang="en-IN" b="1" dirty="0"/>
              <a:t>public</a:t>
            </a:r>
            <a:r>
              <a:rPr lang="en-IN" dirty="0"/>
              <a:t> </a:t>
            </a:r>
            <a:r>
              <a:rPr lang="en-IN" b="1" dirty="0"/>
              <a:t>class</a:t>
            </a:r>
            <a:r>
              <a:rPr lang="en-IN" dirty="0"/>
              <a:t> </a:t>
            </a:r>
            <a:r>
              <a:rPr lang="en-IN" dirty="0" err="1"/>
              <a:t>HelloWorldController</a:t>
            </a:r>
            <a:r>
              <a:rPr lang="en-IN" dirty="0"/>
              <a:t> {  </a:t>
            </a:r>
          </a:p>
          <a:p>
            <a:r>
              <a:rPr lang="en-IN" dirty="0"/>
              <a:t>    @</a:t>
            </a:r>
            <a:r>
              <a:rPr lang="en-IN" dirty="0" err="1"/>
              <a:t>RequestMapping</a:t>
            </a:r>
            <a:r>
              <a:rPr lang="en-IN" dirty="0"/>
              <a:t>("/hello")  </a:t>
            </a:r>
          </a:p>
          <a:p>
            <a:r>
              <a:rPr lang="en-IN" dirty="0"/>
              <a:t>    </a:t>
            </a:r>
            <a:r>
              <a:rPr lang="en-IN" b="1" dirty="0"/>
              <a:t>public</a:t>
            </a:r>
            <a:r>
              <a:rPr lang="en-IN" dirty="0"/>
              <a:t> </a:t>
            </a:r>
            <a:r>
              <a:rPr lang="en-IN" dirty="0" err="1"/>
              <a:t>ModelAndView</a:t>
            </a:r>
            <a:r>
              <a:rPr lang="en-IN" dirty="0"/>
              <a:t> </a:t>
            </a:r>
            <a:r>
              <a:rPr lang="en-IN" dirty="0" err="1"/>
              <a:t>helloWorld</a:t>
            </a:r>
            <a:r>
              <a:rPr lang="en-IN" dirty="0"/>
              <a:t>() {  </a:t>
            </a:r>
          </a:p>
          <a:p>
            <a:r>
              <a:rPr lang="en-IN" dirty="0"/>
              <a:t>        String message = "HELLO SPRING MVC HOW R U";  </a:t>
            </a:r>
          </a:p>
          <a:p>
            <a:r>
              <a:rPr lang="en-IN" dirty="0"/>
              <a:t>        </a:t>
            </a:r>
            <a:r>
              <a:rPr lang="en-IN" b="1" dirty="0"/>
              <a:t>return</a:t>
            </a:r>
            <a:r>
              <a:rPr lang="en-IN" dirty="0"/>
              <a:t> </a:t>
            </a:r>
            <a:r>
              <a:rPr lang="en-IN" b="1" dirty="0"/>
              <a:t>new</a:t>
            </a:r>
            <a:r>
              <a:rPr lang="en-IN" dirty="0"/>
              <a:t> </a:t>
            </a:r>
            <a:r>
              <a:rPr lang="en-IN" dirty="0" err="1"/>
              <a:t>ModelAndView</a:t>
            </a:r>
            <a:r>
              <a:rPr lang="en-IN" dirty="0"/>
              <a:t>("</a:t>
            </a:r>
            <a:r>
              <a:rPr lang="en-IN" dirty="0" err="1"/>
              <a:t>hellopage</a:t>
            </a:r>
            <a:r>
              <a:rPr lang="en-IN" dirty="0"/>
              <a:t>", "message", message);  </a:t>
            </a:r>
          </a:p>
          <a:p>
            <a:r>
              <a:rPr lang="en-IN" dirty="0"/>
              <a:t>    }  </a:t>
            </a:r>
          </a:p>
          <a:p>
            <a:r>
              <a:rPr lang="en-IN" dirty="0"/>
              <a:t>}  </a:t>
            </a:r>
          </a:p>
          <a:p>
            <a:endParaRPr lang="en-IN" dirty="0"/>
          </a:p>
        </p:txBody>
      </p:sp>
    </p:spTree>
    <p:extLst>
      <p:ext uri="{BB962C8B-B14F-4D97-AF65-F5344CB8AC3E}">
        <p14:creationId xmlns:p14="http://schemas.microsoft.com/office/powerpoint/2010/main" val="340906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3) Provide the entry of controller in the web.xml file</a:t>
            </a:r>
            <a:br>
              <a:rPr lang="en-IN" sz="3600" dirty="0"/>
            </a:br>
            <a:endParaRPr lang="en-IN" sz="3600" dirty="0"/>
          </a:p>
        </p:txBody>
      </p:sp>
      <p:sp>
        <p:nvSpPr>
          <p:cNvPr id="3" name="Content Placeholder 2"/>
          <p:cNvSpPr>
            <a:spLocks noGrp="1"/>
          </p:cNvSpPr>
          <p:nvPr>
            <p:ph sz="quarter" idx="13"/>
          </p:nvPr>
        </p:nvSpPr>
        <p:spPr>
          <a:xfrm>
            <a:off x="838200" y="1252025"/>
            <a:ext cx="10515600" cy="4924938"/>
          </a:xfrm>
        </p:spPr>
        <p:txBody>
          <a:bodyPr>
            <a:normAutofit fontScale="25000" lnSpcReduction="20000"/>
          </a:bodyPr>
          <a:lstStyle/>
          <a:p>
            <a:r>
              <a:rPr lang="en-IN" sz="6400" dirty="0"/>
              <a:t>In this xml file, we are specifying the servlet class </a:t>
            </a:r>
            <a:r>
              <a:rPr lang="en-IN" sz="6400" dirty="0" err="1"/>
              <a:t>DispatcherServlet</a:t>
            </a:r>
            <a:r>
              <a:rPr lang="en-IN" sz="6400" dirty="0"/>
              <a:t> that acts as the front controller in Spring Web MVC. All the incoming request for the html file will be forwarded to the </a:t>
            </a:r>
            <a:r>
              <a:rPr lang="en-IN" sz="6400" dirty="0" err="1"/>
              <a:t>DispatcherServlet</a:t>
            </a:r>
            <a:r>
              <a:rPr lang="en-IN" sz="6400" dirty="0"/>
              <a:t>.</a:t>
            </a:r>
          </a:p>
          <a:p>
            <a:r>
              <a:rPr lang="en-IN" sz="4500" dirty="0"/>
              <a:t> </a:t>
            </a:r>
            <a:r>
              <a:rPr lang="en-IN" sz="5600" dirty="0"/>
              <a:t>Web.XML</a:t>
            </a:r>
          </a:p>
          <a:p>
            <a:pPr marL="0" indent="0">
              <a:buNone/>
            </a:pPr>
            <a:r>
              <a:rPr lang="en-IN" sz="4800" dirty="0"/>
              <a:t>        &lt;?xml version="1.0" encoding="UTF-8"?&gt;  </a:t>
            </a:r>
          </a:p>
          <a:p>
            <a:pPr marL="0" indent="0">
              <a:buNone/>
            </a:pPr>
            <a:r>
              <a:rPr lang="en-IN" sz="4800" dirty="0"/>
              <a:t>        &lt;web-app version="2.5"   </a:t>
            </a:r>
          </a:p>
          <a:p>
            <a:pPr marL="0" indent="0">
              <a:buNone/>
            </a:pPr>
            <a:r>
              <a:rPr lang="en-IN" sz="4800" dirty="0"/>
              <a:t>        </a:t>
            </a:r>
            <a:r>
              <a:rPr lang="en-IN" sz="4800" dirty="0" err="1"/>
              <a:t>xmlns</a:t>
            </a:r>
            <a:r>
              <a:rPr lang="en-IN" sz="4800" dirty="0"/>
              <a:t>="http://java.sun.com/xml/ns/</a:t>
            </a:r>
            <a:r>
              <a:rPr lang="en-IN" sz="4800" dirty="0" err="1"/>
              <a:t>javaee</a:t>
            </a:r>
            <a:r>
              <a:rPr lang="en-IN" sz="4800" dirty="0"/>
              <a:t>"   </a:t>
            </a:r>
          </a:p>
          <a:p>
            <a:pPr marL="0" indent="0">
              <a:buNone/>
            </a:pPr>
            <a:r>
              <a:rPr lang="en-IN" sz="4800" dirty="0"/>
              <a:t>       </a:t>
            </a:r>
            <a:r>
              <a:rPr lang="en-IN" sz="4800" dirty="0" err="1"/>
              <a:t>xmlns:xsi</a:t>
            </a:r>
            <a:r>
              <a:rPr lang="en-IN" sz="4800" dirty="0"/>
              <a:t>="http://www.w3.org/2001/XMLSchema-instance"   </a:t>
            </a:r>
          </a:p>
          <a:p>
            <a:pPr marL="0" indent="0">
              <a:buNone/>
            </a:pPr>
            <a:r>
              <a:rPr lang="en-IN" sz="4800" dirty="0"/>
              <a:t>       </a:t>
            </a:r>
            <a:r>
              <a:rPr lang="en-IN" sz="4800" dirty="0" err="1"/>
              <a:t>xsi:schemaLocation</a:t>
            </a:r>
            <a:r>
              <a:rPr lang="en-IN" sz="4800" dirty="0"/>
              <a:t>="http://java.sun.com/xml/ns/</a:t>
            </a:r>
            <a:r>
              <a:rPr lang="en-IN" sz="4800" dirty="0" err="1"/>
              <a:t>javaee</a:t>
            </a:r>
            <a:r>
              <a:rPr lang="en-IN" sz="4800" dirty="0"/>
              <a:t>   </a:t>
            </a:r>
          </a:p>
          <a:p>
            <a:pPr marL="0" indent="0">
              <a:buNone/>
            </a:pPr>
            <a:r>
              <a:rPr lang="en-IN" sz="4800" dirty="0"/>
              <a:t>      http://java.sun.com/xml/ns/javaee/web-app_2_5.xsd"&gt;  </a:t>
            </a:r>
          </a:p>
          <a:p>
            <a:pPr marL="0" indent="0">
              <a:buNone/>
            </a:pPr>
            <a:r>
              <a:rPr lang="en-IN" sz="4800" dirty="0"/>
              <a:t>       &lt;servlet&gt;  </a:t>
            </a:r>
          </a:p>
          <a:p>
            <a:pPr marL="0" indent="0">
              <a:buNone/>
            </a:pPr>
            <a:r>
              <a:rPr lang="en-IN" sz="4800" dirty="0"/>
              <a:t>       &lt;servlet-name&gt;spring&lt;/servlet-name&gt;  </a:t>
            </a:r>
          </a:p>
          <a:p>
            <a:pPr marL="0" indent="0">
              <a:buNone/>
            </a:pPr>
            <a:r>
              <a:rPr lang="en-IN" sz="4800" dirty="0"/>
              <a:t>      &lt;servlet-</a:t>
            </a:r>
            <a:r>
              <a:rPr lang="en-IN" sz="4800" b="1" dirty="0"/>
              <a:t>class</a:t>
            </a:r>
            <a:r>
              <a:rPr lang="en-IN" sz="4800" dirty="0"/>
              <a:t>&gt;</a:t>
            </a:r>
            <a:r>
              <a:rPr lang="en-IN" sz="4800" dirty="0" err="1"/>
              <a:t>org.springframework.web.servlet.DispatcherServlet</a:t>
            </a:r>
            <a:r>
              <a:rPr lang="en-IN" sz="4800" dirty="0"/>
              <a:t>&lt;/servlet-</a:t>
            </a:r>
            <a:r>
              <a:rPr lang="en-IN" sz="4800" b="1" dirty="0"/>
              <a:t>class</a:t>
            </a:r>
            <a:r>
              <a:rPr lang="en-IN" sz="4800" dirty="0"/>
              <a:t>&gt;  </a:t>
            </a:r>
          </a:p>
          <a:p>
            <a:pPr marL="0" indent="0">
              <a:buNone/>
            </a:pPr>
            <a:r>
              <a:rPr lang="en-IN" sz="4800" dirty="0"/>
              <a:t>      &lt;load-on-</a:t>
            </a:r>
            <a:r>
              <a:rPr lang="en-IN" sz="4800" dirty="0" err="1"/>
              <a:t>startup</a:t>
            </a:r>
            <a:r>
              <a:rPr lang="en-IN" sz="4800" dirty="0"/>
              <a:t>&gt;1&lt;/load-on-</a:t>
            </a:r>
            <a:r>
              <a:rPr lang="en-IN" sz="4800" dirty="0" err="1"/>
              <a:t>startup</a:t>
            </a:r>
            <a:r>
              <a:rPr lang="en-IN" sz="4800" dirty="0"/>
              <a:t>&gt;  </a:t>
            </a:r>
          </a:p>
          <a:p>
            <a:pPr marL="0" indent="0">
              <a:buNone/>
            </a:pPr>
            <a:r>
              <a:rPr lang="en-IN" sz="4800" dirty="0"/>
              <a:t>      &lt;/servlet&gt;  </a:t>
            </a:r>
          </a:p>
          <a:p>
            <a:pPr marL="0" indent="0">
              <a:buNone/>
            </a:pPr>
            <a:r>
              <a:rPr lang="en-IN" sz="4800" dirty="0"/>
              <a:t>     &lt;servlet-mapping&gt;  </a:t>
            </a:r>
          </a:p>
          <a:p>
            <a:pPr marL="0" indent="0">
              <a:buNone/>
            </a:pPr>
            <a:r>
              <a:rPr lang="en-IN" sz="4800" dirty="0"/>
              <a:t>    &lt;servlet-name&gt;spring&lt;/servlet-name&gt;  </a:t>
            </a:r>
          </a:p>
          <a:p>
            <a:pPr marL="0" indent="0">
              <a:buNone/>
            </a:pPr>
            <a:r>
              <a:rPr lang="en-IN" sz="4800" dirty="0"/>
              <a:t>    &lt;</a:t>
            </a:r>
            <a:r>
              <a:rPr lang="en-IN" sz="4800" dirty="0" err="1"/>
              <a:t>url</a:t>
            </a:r>
            <a:r>
              <a:rPr lang="en-IN" sz="4800" dirty="0"/>
              <a:t>-pattern&gt;*.html&lt;/</a:t>
            </a:r>
            <a:r>
              <a:rPr lang="en-IN" sz="4800" dirty="0" err="1"/>
              <a:t>url</a:t>
            </a:r>
            <a:r>
              <a:rPr lang="en-IN" sz="4800" dirty="0"/>
              <a:t>-pattern&gt;  </a:t>
            </a:r>
          </a:p>
          <a:p>
            <a:pPr marL="0" indent="0">
              <a:buNone/>
            </a:pPr>
            <a:r>
              <a:rPr lang="en-IN" sz="4800" dirty="0"/>
              <a:t>    &lt;/servlet-mapping&gt;  </a:t>
            </a:r>
          </a:p>
          <a:p>
            <a:pPr marL="0" indent="0">
              <a:buNone/>
            </a:pPr>
            <a:r>
              <a:rPr lang="en-IN" sz="4800" dirty="0"/>
              <a:t>     &lt;/web-app&gt;  </a:t>
            </a:r>
          </a:p>
          <a:p>
            <a:pPr marL="0" indent="0">
              <a:buNone/>
            </a:pPr>
            <a:br>
              <a:rPr lang="en-IN" dirty="0"/>
            </a:br>
            <a:endParaRPr lang="en-IN" dirty="0"/>
          </a:p>
        </p:txBody>
      </p:sp>
    </p:spTree>
    <p:extLst>
      <p:ext uri="{BB962C8B-B14F-4D97-AF65-F5344CB8AC3E}">
        <p14:creationId xmlns:p14="http://schemas.microsoft.com/office/powerpoint/2010/main" val="316837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4) Define the bean in the xml file</a:t>
            </a:r>
            <a:br>
              <a:rPr lang="en-IN" dirty="0"/>
            </a:br>
            <a:endParaRPr lang="en-IN" dirty="0"/>
          </a:p>
        </p:txBody>
      </p:sp>
      <p:sp>
        <p:nvSpPr>
          <p:cNvPr id="3" name="Content Placeholder 2"/>
          <p:cNvSpPr>
            <a:spLocks noGrp="1"/>
          </p:cNvSpPr>
          <p:nvPr>
            <p:ph sz="quarter" idx="13"/>
          </p:nvPr>
        </p:nvSpPr>
        <p:spPr/>
        <p:txBody>
          <a:bodyPr>
            <a:normAutofit lnSpcReduction="10000"/>
          </a:bodyPr>
          <a:lstStyle/>
          <a:p>
            <a:r>
              <a:rPr lang="en-IN" dirty="0"/>
              <a:t>This is the important configuration file where we need to specify the </a:t>
            </a:r>
            <a:r>
              <a:rPr lang="en-IN" dirty="0" err="1"/>
              <a:t>ViewResolver</a:t>
            </a:r>
            <a:r>
              <a:rPr lang="en-IN" dirty="0"/>
              <a:t> and View components.</a:t>
            </a:r>
          </a:p>
          <a:p>
            <a:r>
              <a:rPr lang="en-IN" dirty="0"/>
              <a:t>The </a:t>
            </a:r>
            <a:r>
              <a:rPr lang="en-IN" b="1" dirty="0" err="1"/>
              <a:t>context:component-scan</a:t>
            </a:r>
            <a:r>
              <a:rPr lang="en-IN" dirty="0"/>
              <a:t> element defines the base-package where </a:t>
            </a:r>
            <a:r>
              <a:rPr lang="en-IN" dirty="0" err="1"/>
              <a:t>DispatcherServlet</a:t>
            </a:r>
            <a:r>
              <a:rPr lang="en-IN" dirty="0"/>
              <a:t> will search the controller class.</a:t>
            </a:r>
          </a:p>
          <a:p>
            <a:r>
              <a:rPr lang="en-IN" dirty="0"/>
              <a:t>Here, the </a:t>
            </a:r>
            <a:r>
              <a:rPr lang="en-IN" b="1" dirty="0" err="1"/>
              <a:t>InternalResourceViewResolver</a:t>
            </a:r>
            <a:r>
              <a:rPr lang="en-IN" dirty="0"/>
              <a:t> class is used for the </a:t>
            </a:r>
            <a:r>
              <a:rPr lang="en-IN" dirty="0" err="1"/>
              <a:t>ViewResolver</a:t>
            </a:r>
            <a:r>
              <a:rPr lang="en-IN" dirty="0"/>
              <a:t>.</a:t>
            </a:r>
          </a:p>
          <a:p>
            <a:r>
              <a:rPr lang="en-IN" dirty="0"/>
              <a:t>The </a:t>
            </a:r>
            <a:r>
              <a:rPr lang="en-IN" b="1" dirty="0" err="1"/>
              <a:t>prefix+string</a:t>
            </a:r>
            <a:r>
              <a:rPr lang="en-IN" b="1" dirty="0"/>
              <a:t> returned by </a:t>
            </a:r>
            <a:r>
              <a:rPr lang="en-IN" b="1" dirty="0" err="1"/>
              <a:t>controller+suffix</a:t>
            </a:r>
            <a:r>
              <a:rPr lang="en-IN" dirty="0"/>
              <a:t> page will be invoked for the view component.</a:t>
            </a:r>
          </a:p>
          <a:p>
            <a:r>
              <a:rPr lang="en-IN" dirty="0"/>
              <a:t>This xml file should be located inside the WEB-INF directory.</a:t>
            </a:r>
          </a:p>
          <a:p>
            <a:endParaRPr lang="en-IN" dirty="0"/>
          </a:p>
        </p:txBody>
      </p:sp>
    </p:spTree>
    <p:extLst>
      <p:ext uri="{BB962C8B-B14F-4D97-AF65-F5344CB8AC3E}">
        <p14:creationId xmlns:p14="http://schemas.microsoft.com/office/powerpoint/2010/main" val="19659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r>
              <a:rPr lang="en-IN" b="1" dirty="0"/>
              <a:t>spring-servlet.xml</a:t>
            </a:r>
            <a:endParaRPr lang="en-IN" dirty="0"/>
          </a:p>
        </p:txBody>
      </p:sp>
      <p:sp>
        <p:nvSpPr>
          <p:cNvPr id="3" name="Content Placeholder 2"/>
          <p:cNvSpPr>
            <a:spLocks noGrp="1"/>
          </p:cNvSpPr>
          <p:nvPr>
            <p:ph sz="quarter" idx="13"/>
          </p:nvPr>
        </p:nvSpPr>
        <p:spPr>
          <a:xfrm>
            <a:off x="838200" y="1152940"/>
            <a:ext cx="10515600" cy="5024023"/>
          </a:xfrm>
        </p:spPr>
        <p:txBody>
          <a:bodyPr>
            <a:normAutofit fontScale="62500" lnSpcReduction="20000"/>
          </a:bodyPr>
          <a:lstStyle/>
          <a:p>
            <a:r>
              <a:rPr lang="en-IN" dirty="0"/>
              <a:t>&lt;?xml version="1.0" encoding="UTF-8"?&gt;  </a:t>
            </a:r>
          </a:p>
          <a:p>
            <a:r>
              <a:rPr lang="en-IN" dirty="0"/>
              <a:t>&lt;beans </a:t>
            </a:r>
            <a:r>
              <a:rPr lang="en-IN" dirty="0" err="1"/>
              <a:t>xmlns</a:t>
            </a:r>
            <a:r>
              <a:rPr lang="en-IN" dirty="0"/>
              <a:t>="http://www.springframework.org/schema/beans"  </a:t>
            </a:r>
          </a:p>
          <a:p>
            <a:r>
              <a:rPr lang="en-IN" dirty="0"/>
              <a:t>    </a:t>
            </a:r>
            <a:r>
              <a:rPr lang="en-IN" dirty="0" err="1"/>
              <a:t>xmlns:xsi</a:t>
            </a:r>
            <a:r>
              <a:rPr lang="en-IN" dirty="0"/>
              <a:t>="http://www.w3.org/2001/XMLSchema-instance"  </a:t>
            </a:r>
          </a:p>
          <a:p>
            <a:r>
              <a:rPr lang="en-IN" dirty="0"/>
              <a:t>    </a:t>
            </a:r>
            <a:r>
              <a:rPr lang="en-IN" dirty="0" err="1"/>
              <a:t>xmlns:p</a:t>
            </a:r>
            <a:r>
              <a:rPr lang="en-IN" dirty="0"/>
              <a:t>="http://www.springframework.org/schema/p"  </a:t>
            </a:r>
          </a:p>
          <a:p>
            <a:r>
              <a:rPr lang="en-IN" dirty="0"/>
              <a:t>    </a:t>
            </a:r>
            <a:r>
              <a:rPr lang="en-IN" dirty="0" err="1"/>
              <a:t>xmlns:context</a:t>
            </a:r>
            <a:r>
              <a:rPr lang="en-IN" dirty="0"/>
              <a:t>="http://www.springframework.org/schema/context"  </a:t>
            </a:r>
          </a:p>
          <a:p>
            <a:r>
              <a:rPr lang="en-IN" dirty="0"/>
              <a:t>    </a:t>
            </a:r>
            <a:r>
              <a:rPr lang="en-IN" dirty="0" err="1"/>
              <a:t>xsi:schemaLocation</a:t>
            </a:r>
            <a:r>
              <a:rPr lang="en-IN" dirty="0"/>
              <a:t>="http://www.springframework.org/schema/beans  </a:t>
            </a:r>
          </a:p>
          <a:p>
            <a:r>
              <a:rPr lang="en-IN" dirty="0"/>
              <a:t>http://www.springframework.org/schema/beans/spring-beans-3.0.xsd  </a:t>
            </a:r>
          </a:p>
          <a:p>
            <a:r>
              <a:rPr lang="en-IN" dirty="0"/>
              <a:t>http://www.springframework.org/schema/context  </a:t>
            </a:r>
          </a:p>
          <a:p>
            <a:r>
              <a:rPr lang="en-IN" dirty="0"/>
              <a:t>http://www.springframework.org/schema/context/spring-context-3.0.xsd"&gt;  </a:t>
            </a:r>
          </a:p>
          <a:p>
            <a:r>
              <a:rPr lang="en-IN" dirty="0"/>
              <a:t>    &lt;</a:t>
            </a:r>
            <a:r>
              <a:rPr lang="en-IN" dirty="0" err="1"/>
              <a:t>context:component-scan</a:t>
            </a:r>
            <a:r>
              <a:rPr lang="en-IN" dirty="0"/>
              <a:t>  base-</a:t>
            </a:r>
            <a:r>
              <a:rPr lang="en-IN" b="1" dirty="0"/>
              <a:t>package</a:t>
            </a:r>
            <a:r>
              <a:rPr lang="en-IN" dirty="0"/>
              <a:t>="</a:t>
            </a:r>
            <a:r>
              <a:rPr lang="en-IN" dirty="0" err="1"/>
              <a:t>com.javatpoint</a:t>
            </a:r>
            <a:r>
              <a:rPr lang="en-IN" dirty="0"/>
              <a:t>" /&gt;  </a:t>
            </a:r>
          </a:p>
          <a:p>
            <a:r>
              <a:rPr lang="en-IN" dirty="0"/>
              <a:t>    &lt;bean </a:t>
            </a:r>
            <a:r>
              <a:rPr lang="en-IN" b="1" dirty="0"/>
              <a:t>class</a:t>
            </a:r>
            <a:r>
              <a:rPr lang="en-IN" dirty="0"/>
              <a:t>="org.springframework.web.servlet.view.InternalResourceViewResolver"&gt;  </a:t>
            </a:r>
          </a:p>
          <a:p>
            <a:r>
              <a:rPr lang="en-IN" dirty="0"/>
              <a:t>        &lt;property name="prefix" value="/WEB-INF/</a:t>
            </a:r>
            <a:r>
              <a:rPr lang="en-IN" dirty="0" err="1"/>
              <a:t>jsp</a:t>
            </a:r>
            <a:r>
              <a:rPr lang="en-IN" dirty="0"/>
              <a:t>/" /&gt;  </a:t>
            </a:r>
          </a:p>
          <a:p>
            <a:r>
              <a:rPr lang="en-IN" dirty="0"/>
              <a:t>        &lt;property name="suffix" value=".</a:t>
            </a:r>
            <a:r>
              <a:rPr lang="en-IN" dirty="0" err="1"/>
              <a:t>jsp</a:t>
            </a:r>
            <a:r>
              <a:rPr lang="en-IN" dirty="0"/>
              <a:t>" /&gt;  </a:t>
            </a:r>
          </a:p>
          <a:p>
            <a:r>
              <a:rPr lang="en-IN" dirty="0"/>
              <a:t>    &lt;/bean&gt;  </a:t>
            </a:r>
          </a:p>
          <a:p>
            <a:r>
              <a:rPr lang="en-IN" dirty="0"/>
              <a:t>&lt;/beans&gt;  </a:t>
            </a:r>
          </a:p>
          <a:p>
            <a:endParaRPr lang="en-IN" dirty="0"/>
          </a:p>
        </p:txBody>
      </p:sp>
    </p:spTree>
    <p:extLst>
      <p:ext uri="{BB962C8B-B14F-4D97-AF65-F5344CB8AC3E}">
        <p14:creationId xmlns:p14="http://schemas.microsoft.com/office/powerpoint/2010/main" val="241214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5) Display the message in the JSP page</a:t>
            </a:r>
            <a:br>
              <a:rPr lang="en-IN" dirty="0"/>
            </a:br>
            <a:endParaRPr lang="en-IN" dirty="0"/>
          </a:p>
        </p:txBody>
      </p:sp>
      <p:sp>
        <p:nvSpPr>
          <p:cNvPr id="3" name="Content Placeholder 2"/>
          <p:cNvSpPr>
            <a:spLocks noGrp="1"/>
          </p:cNvSpPr>
          <p:nvPr>
            <p:ph sz="quarter" idx="13"/>
          </p:nvPr>
        </p:nvSpPr>
        <p:spPr/>
        <p:txBody>
          <a:bodyPr/>
          <a:lstStyle/>
          <a:p>
            <a:r>
              <a:rPr lang="en-IN" dirty="0"/>
              <a:t>This is the simple JSP page, displaying the message returned by the Controller.</a:t>
            </a:r>
          </a:p>
          <a:p>
            <a:r>
              <a:rPr lang="en-IN" dirty="0"/>
              <a:t>It must be located inside the WEB-INF/</a:t>
            </a:r>
            <a:r>
              <a:rPr lang="en-IN" dirty="0" err="1"/>
              <a:t>jsp</a:t>
            </a:r>
            <a:r>
              <a:rPr lang="en-IN" dirty="0"/>
              <a:t> directory for this example only.</a:t>
            </a:r>
          </a:p>
          <a:p>
            <a:r>
              <a:rPr lang="en-IN" b="1" dirty="0" err="1"/>
              <a:t>hellopage.jsp</a:t>
            </a:r>
            <a:endParaRPr lang="en-IN" dirty="0"/>
          </a:p>
          <a:p>
            <a:pPr marL="0" indent="0">
              <a:buNone/>
            </a:pPr>
            <a:r>
              <a:rPr lang="en-IN" dirty="0"/>
              <a:t>  Message is: ${message}  </a:t>
            </a:r>
          </a:p>
          <a:p>
            <a:pPr marL="0" indent="0">
              <a:buNone/>
            </a:pPr>
            <a:r>
              <a:rPr lang="en-IN" dirty="0"/>
              <a:t>         </a:t>
            </a:r>
          </a:p>
          <a:p>
            <a:pPr marL="0" indent="0">
              <a:buNone/>
            </a:pPr>
            <a:r>
              <a:rPr lang="en-IN" dirty="0"/>
              <a:t>                                                 </a:t>
            </a:r>
            <a:r>
              <a:rPr lang="en-IN" b="1" u="sng" dirty="0"/>
              <a:t>THANKYOU</a:t>
            </a:r>
          </a:p>
          <a:p>
            <a:endParaRPr lang="en-IN" dirty="0"/>
          </a:p>
        </p:txBody>
      </p:sp>
    </p:spTree>
    <p:extLst>
      <p:ext uri="{BB962C8B-B14F-4D97-AF65-F5344CB8AC3E}">
        <p14:creationId xmlns:p14="http://schemas.microsoft.com/office/powerpoint/2010/main" val="14846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Spring MVC </a:t>
            </a:r>
          </a:p>
        </p:txBody>
      </p:sp>
      <p:sp>
        <p:nvSpPr>
          <p:cNvPr id="3" name="Content Placeholder 2"/>
          <p:cNvSpPr>
            <a:spLocks noGrp="1"/>
          </p:cNvSpPr>
          <p:nvPr>
            <p:ph sz="quarter" idx="13"/>
          </p:nvPr>
        </p:nvSpPr>
        <p:spPr/>
        <p:txBody>
          <a:bodyPr/>
          <a:lstStyle/>
          <a:p>
            <a:r>
              <a:rPr lang="en-IN" dirty="0"/>
              <a:t>Supports RESTful URLs.</a:t>
            </a:r>
          </a:p>
          <a:p>
            <a:r>
              <a:rPr lang="en-IN" dirty="0"/>
              <a:t>Annotations based configurations.</a:t>
            </a:r>
          </a:p>
          <a:p>
            <a:r>
              <a:rPr lang="en-IN" dirty="0"/>
              <a:t>Supports to plug with other MVC framework like </a:t>
            </a:r>
            <a:r>
              <a:rPr lang="en-IN" dirty="0" err="1"/>
              <a:t>Structs</a:t>
            </a:r>
            <a:r>
              <a:rPr lang="en-IN" dirty="0"/>
              <a:t> etc.</a:t>
            </a:r>
          </a:p>
          <a:p>
            <a:r>
              <a:rPr lang="en-IN" dirty="0"/>
              <a:t>Flexible in supporting different view types like JSP,XML,PDF etc.</a:t>
            </a:r>
          </a:p>
          <a:p>
            <a:endParaRPr lang="en-IN" dirty="0"/>
          </a:p>
        </p:txBody>
      </p:sp>
    </p:spTree>
    <p:extLst>
      <p:ext uri="{BB962C8B-B14F-4D97-AF65-F5344CB8AC3E}">
        <p14:creationId xmlns:p14="http://schemas.microsoft.com/office/powerpoint/2010/main" val="353572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MVC</a:t>
            </a:r>
          </a:p>
        </p:txBody>
      </p:sp>
      <p:sp>
        <p:nvSpPr>
          <p:cNvPr id="3" name="Content Placeholder 2"/>
          <p:cNvSpPr>
            <a:spLocks noGrp="1"/>
          </p:cNvSpPr>
          <p:nvPr>
            <p:ph sz="quarter" idx="13"/>
          </p:nvPr>
        </p:nvSpPr>
        <p:spPr/>
        <p:txBody>
          <a:bodyPr/>
          <a:lstStyle/>
          <a:p>
            <a:r>
              <a:rPr lang="en-IN" dirty="0"/>
              <a:t>In Spring Web MVC, </a:t>
            </a:r>
            <a:r>
              <a:rPr lang="en-IN" b="1" dirty="0" err="1"/>
              <a:t>DispatcherServlet</a:t>
            </a:r>
            <a:r>
              <a:rPr lang="en-IN" dirty="0"/>
              <a:t> class works as the front controller. It is responsible to manage the flow of the spring </a:t>
            </a:r>
            <a:r>
              <a:rPr lang="en-IN" dirty="0" err="1"/>
              <a:t>mvc</a:t>
            </a:r>
            <a:r>
              <a:rPr lang="en-IN" dirty="0"/>
              <a:t> application.</a:t>
            </a:r>
          </a:p>
          <a:p>
            <a:r>
              <a:rPr lang="en-IN" dirty="0"/>
              <a:t>The </a:t>
            </a:r>
            <a:r>
              <a:rPr lang="en-IN" b="1" dirty="0"/>
              <a:t>@Controller</a:t>
            </a:r>
            <a:r>
              <a:rPr lang="en-IN" dirty="0"/>
              <a:t> annotation is used to mark the class as the controller in Spring 3.</a:t>
            </a:r>
          </a:p>
          <a:p>
            <a:r>
              <a:rPr lang="en-IN" dirty="0"/>
              <a:t>The </a:t>
            </a:r>
            <a:r>
              <a:rPr lang="en-IN" b="1" dirty="0"/>
              <a:t>@</a:t>
            </a:r>
            <a:r>
              <a:rPr lang="en-IN" b="1" dirty="0" err="1"/>
              <a:t>RequestMapping</a:t>
            </a:r>
            <a:r>
              <a:rPr lang="en-IN" dirty="0"/>
              <a:t> annotation is used to map the request </a:t>
            </a:r>
            <a:r>
              <a:rPr lang="en-IN" dirty="0" err="1"/>
              <a:t>url</a:t>
            </a:r>
            <a:r>
              <a:rPr lang="en-IN" dirty="0"/>
              <a:t>. It is applied on the method.</a:t>
            </a:r>
          </a:p>
          <a:p>
            <a:endParaRPr lang="en-IN" dirty="0"/>
          </a:p>
        </p:txBody>
      </p:sp>
    </p:spTree>
    <p:extLst>
      <p:ext uri="{BB962C8B-B14F-4D97-AF65-F5344CB8AC3E}">
        <p14:creationId xmlns:p14="http://schemas.microsoft.com/office/powerpoint/2010/main" val="345187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Understanding the flow of Spring Web MVC</a:t>
            </a:r>
            <a:br>
              <a:rPr lang="en-IN" dirty="0"/>
            </a:br>
            <a:endParaRPr lang="en-IN" dirty="0"/>
          </a:p>
        </p:txBody>
      </p:sp>
      <p:pic>
        <p:nvPicPr>
          <p:cNvPr id="1026" name="Picture 2" descr="Spring MVC exampl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3336621" y="2366963"/>
            <a:ext cx="5518757"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6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of diagram:-</a:t>
            </a:r>
          </a:p>
        </p:txBody>
      </p:sp>
      <p:sp>
        <p:nvSpPr>
          <p:cNvPr id="3" name="Content Placeholder 2"/>
          <p:cNvSpPr>
            <a:spLocks noGrp="1"/>
          </p:cNvSpPr>
          <p:nvPr>
            <p:ph sz="quarter" idx="13"/>
          </p:nvPr>
        </p:nvSpPr>
        <p:spPr/>
        <p:txBody>
          <a:bodyPr/>
          <a:lstStyle/>
          <a:p>
            <a:r>
              <a:rPr lang="en-IN" dirty="0"/>
              <a:t>As displayed in the figure, all the incoming request is intercepted by the Dispatcher Servlet that works as the front controller. The Dispatcher Servlet gets entry of handler mapping from the xml file and forwards the request to the controller. The controller returns an object of Model And View. The Dispatcher Servlet checks the entry of view resolver in the xml file and invokes the specified view component.</a:t>
            </a:r>
          </a:p>
        </p:txBody>
      </p:sp>
    </p:spTree>
    <p:extLst>
      <p:ext uri="{BB962C8B-B14F-4D97-AF65-F5344CB8AC3E}">
        <p14:creationId xmlns:p14="http://schemas.microsoft.com/office/powerpoint/2010/main" val="340704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Spring Web MVC Framework Example</a:t>
            </a:r>
            <a:br>
              <a:rPr lang="en-IN" dirty="0"/>
            </a:br>
            <a:endParaRPr lang="en-IN" dirty="0"/>
          </a:p>
        </p:txBody>
      </p:sp>
      <p:sp>
        <p:nvSpPr>
          <p:cNvPr id="3" name="Content Placeholder 2"/>
          <p:cNvSpPr>
            <a:spLocks noGrp="1"/>
          </p:cNvSpPr>
          <p:nvPr>
            <p:ph sz="quarter" idx="13"/>
          </p:nvPr>
        </p:nvSpPr>
        <p:spPr/>
        <p:txBody>
          <a:bodyPr>
            <a:normAutofit fontScale="85000" lnSpcReduction="20000"/>
          </a:bodyPr>
          <a:lstStyle/>
          <a:p>
            <a:r>
              <a:rPr lang="en-IN" dirty="0"/>
              <a:t>Let's see the simple example of spring web MVC framework. There are given 7 steps for creating the spring MVC application. The steps are as follows:</a:t>
            </a:r>
          </a:p>
          <a:p>
            <a:pPr marL="514350" indent="-514350">
              <a:buFont typeface="+mj-lt"/>
              <a:buAutoNum type="arabicPeriod"/>
            </a:pPr>
            <a:r>
              <a:rPr lang="en-IN" b="1" dirty="0"/>
              <a:t>Create the request page (optional)</a:t>
            </a:r>
            <a:endParaRPr lang="en-IN" dirty="0"/>
          </a:p>
          <a:p>
            <a:pPr marL="514350" indent="-514350">
              <a:buAutoNum type="arabicPeriod" startAt="2"/>
            </a:pPr>
            <a:r>
              <a:rPr lang="en-IN" b="1" dirty="0"/>
              <a:t>Create the controller class</a:t>
            </a:r>
            <a:endParaRPr lang="en-IN" dirty="0"/>
          </a:p>
          <a:p>
            <a:pPr marL="514350" indent="-514350">
              <a:buAutoNum type="arabicPeriod" startAt="2"/>
            </a:pPr>
            <a:r>
              <a:rPr lang="en-IN" b="1" dirty="0"/>
              <a:t>Provide the entry of controller in the web.xml file</a:t>
            </a:r>
          </a:p>
          <a:p>
            <a:pPr marL="514350" indent="-514350">
              <a:buFont typeface="Arial"/>
              <a:buAutoNum type="arabicPeriod" startAt="2"/>
            </a:pPr>
            <a:r>
              <a:rPr lang="en-IN" b="1" dirty="0"/>
              <a:t>Define the bean in the xml file</a:t>
            </a:r>
          </a:p>
          <a:p>
            <a:pPr marL="514350" indent="-514350">
              <a:buFont typeface="Arial"/>
              <a:buAutoNum type="arabicPeriod" startAt="2"/>
            </a:pPr>
            <a:r>
              <a:rPr lang="en-IN" b="1" dirty="0"/>
              <a:t>Display the message in the JSP page</a:t>
            </a:r>
          </a:p>
          <a:p>
            <a:pPr marL="514350" indent="-514350">
              <a:buFont typeface="Arial"/>
              <a:buAutoNum type="arabicPeriod" startAt="2"/>
            </a:pPr>
            <a:r>
              <a:rPr lang="en-IN" b="1" dirty="0"/>
              <a:t>Load the spring core and </a:t>
            </a:r>
            <a:r>
              <a:rPr lang="en-IN" b="1" dirty="0" err="1"/>
              <a:t>mvc</a:t>
            </a:r>
            <a:r>
              <a:rPr lang="en-IN" b="1" dirty="0"/>
              <a:t> jar files</a:t>
            </a:r>
          </a:p>
          <a:p>
            <a:pPr marL="0" indent="0">
              <a:buNone/>
            </a:pPr>
            <a:r>
              <a:rPr lang="en-IN" b="1" dirty="0"/>
              <a:t>7.   Start server and deploy the project</a:t>
            </a:r>
            <a:endParaRPr lang="en-IN" dirty="0"/>
          </a:p>
          <a:p>
            <a:pPr marL="514350" indent="-514350">
              <a:buFont typeface="Arial"/>
              <a:buAutoNum type="arabicPeriod" startAt="2"/>
            </a:pPr>
            <a:endParaRPr lang="en-IN" dirty="0"/>
          </a:p>
          <a:p>
            <a:pPr marL="514350" indent="-514350">
              <a:buFont typeface="Arial"/>
              <a:buAutoNum type="arabicPeriod" startAt="2"/>
            </a:pPr>
            <a:endParaRPr lang="en-IN" dirty="0"/>
          </a:p>
          <a:p>
            <a:pPr marL="514350" indent="-514350">
              <a:buFont typeface="Arial"/>
              <a:buAutoNum type="arabicPeriod" startAt="2"/>
            </a:pPr>
            <a:endParaRPr lang="en-IN" dirty="0"/>
          </a:p>
          <a:p>
            <a:pPr marL="514350" indent="-514350">
              <a:buAutoNum type="arabicPeriod" startAt="2"/>
            </a:pPr>
            <a:endParaRPr lang="en-IN" b="1" dirty="0"/>
          </a:p>
          <a:p>
            <a:endParaRPr lang="en-IN" dirty="0"/>
          </a:p>
        </p:txBody>
      </p:sp>
    </p:spTree>
    <p:extLst>
      <p:ext uri="{BB962C8B-B14F-4D97-AF65-F5344CB8AC3E}">
        <p14:creationId xmlns:p14="http://schemas.microsoft.com/office/powerpoint/2010/main" val="306135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Directory Structure Of Spring MVC</a:t>
            </a:r>
          </a:p>
        </p:txBody>
      </p:sp>
      <p:pic>
        <p:nvPicPr>
          <p:cNvPr id="2050" name="Picture 2" descr="spring mvc directory structur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71814" y="1941342"/>
            <a:ext cx="4048826" cy="491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3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Directory Structure of Spring MVC using Maven</a:t>
            </a:r>
            <a:br>
              <a:rPr lang="en-IN" dirty="0"/>
            </a:br>
            <a:endParaRPr lang="en-IN" dirty="0"/>
          </a:p>
        </p:txBody>
      </p:sp>
      <p:pic>
        <p:nvPicPr>
          <p:cNvPr id="3074" name="Picture 2" descr="spring mvc maven exampl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36980" y="1838825"/>
            <a:ext cx="4787046" cy="5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8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Required Jar files or Maven Dependency</a:t>
            </a:r>
            <a:br>
              <a:rPr lang="en-IN" dirty="0"/>
            </a:br>
            <a:endParaRPr lang="en-IN" dirty="0"/>
          </a:p>
        </p:txBody>
      </p:sp>
      <p:sp>
        <p:nvSpPr>
          <p:cNvPr id="3" name="Content Placeholder 2"/>
          <p:cNvSpPr>
            <a:spLocks noGrp="1"/>
          </p:cNvSpPr>
          <p:nvPr>
            <p:ph sz="quarter" idx="13"/>
          </p:nvPr>
        </p:nvSpPr>
        <p:spPr/>
        <p:txBody>
          <a:bodyPr/>
          <a:lstStyle/>
          <a:p>
            <a:r>
              <a:rPr lang="en-IN" dirty="0"/>
              <a:t>To run this example, you need to load:</a:t>
            </a:r>
          </a:p>
          <a:p>
            <a:r>
              <a:rPr lang="en-IN" b="1" dirty="0"/>
              <a:t>Spring Core jar files</a:t>
            </a:r>
            <a:endParaRPr lang="en-IN" dirty="0"/>
          </a:p>
          <a:p>
            <a:r>
              <a:rPr lang="en-IN" b="1" dirty="0"/>
              <a:t>Spring Web jar files</a:t>
            </a:r>
            <a:endParaRPr lang="en-IN" dirty="0"/>
          </a:p>
          <a:p>
            <a:r>
              <a:rPr lang="en-IN" dirty="0"/>
              <a:t>If you are using Maven, you don't need to add jar files. Now, you need to add maven dependency in pom.xml file.</a:t>
            </a:r>
          </a:p>
          <a:p>
            <a:endParaRPr lang="en-IN" dirty="0"/>
          </a:p>
        </p:txBody>
      </p:sp>
    </p:spTree>
    <p:extLst>
      <p:ext uri="{BB962C8B-B14F-4D97-AF65-F5344CB8AC3E}">
        <p14:creationId xmlns:p14="http://schemas.microsoft.com/office/powerpoint/2010/main" val="110982607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86</TotalTime>
  <Words>534</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Spring MVC Flow</vt:lpstr>
      <vt:lpstr>Advantages of Spring MVC </vt:lpstr>
      <vt:lpstr>Spring MVC</vt:lpstr>
      <vt:lpstr>Understanding the flow of Spring Web MVC </vt:lpstr>
      <vt:lpstr>Flow of diagram:-</vt:lpstr>
      <vt:lpstr>Spring Web MVC Framework Example </vt:lpstr>
      <vt:lpstr>Directory Structure Of Spring MVC</vt:lpstr>
      <vt:lpstr>Directory Structure of Spring MVC using Maven </vt:lpstr>
      <vt:lpstr>Required Jar files or Maven Dependency </vt:lpstr>
      <vt:lpstr>Pom.XML</vt:lpstr>
      <vt:lpstr>PowerPoint Presentation</vt:lpstr>
      <vt:lpstr>1) Create the request page (optional) </vt:lpstr>
      <vt:lpstr>2) Create the controller class </vt:lpstr>
      <vt:lpstr>HelloWorldController.java</vt:lpstr>
      <vt:lpstr>3) Provide the entry of controller in the web.xml file </vt:lpstr>
      <vt:lpstr>4) Define the bean in the xml file </vt:lpstr>
      <vt:lpstr>spring-servlet.xml</vt:lpstr>
      <vt:lpstr>5) Display the message in the JSP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2017-07-29T18:19:52Z</dcterms:created>
  <dcterms:modified xsi:type="dcterms:W3CDTF">2017-07-30T10:11:20Z</dcterms:modified>
</cp:coreProperties>
</file>