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71788" y="5352288"/>
            <a:ext cx="1087120" cy="1087120"/>
          </a:xfrm>
          <a:custGeom>
            <a:avLst/>
            <a:gdLst/>
            <a:ahLst/>
            <a:cxnLst/>
            <a:rect l="l" t="t" r="r" b="b"/>
            <a:pathLst>
              <a:path w="1087120" h="1087120">
                <a:moveTo>
                  <a:pt x="1086612" y="1086612"/>
                </a:moveTo>
                <a:lnTo>
                  <a:pt x="0" y="1086612"/>
                </a:lnTo>
                <a:lnTo>
                  <a:pt x="0" y="0"/>
                </a:lnTo>
                <a:lnTo>
                  <a:pt x="1086612" y="1086612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00088" y="5352288"/>
            <a:ext cx="1088390" cy="1087120"/>
          </a:xfrm>
          <a:custGeom>
            <a:avLst/>
            <a:gdLst/>
            <a:ahLst/>
            <a:cxnLst/>
            <a:rect l="l" t="t" r="r" b="b"/>
            <a:pathLst>
              <a:path w="1088390" h="1087120">
                <a:moveTo>
                  <a:pt x="1088135" y="1086612"/>
                </a:moveTo>
                <a:lnTo>
                  <a:pt x="0" y="1086612"/>
                </a:lnTo>
                <a:lnTo>
                  <a:pt x="1088135" y="0"/>
                </a:lnTo>
                <a:lnTo>
                  <a:pt x="1088135" y="1086612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88223" y="5352288"/>
            <a:ext cx="1088390" cy="1087120"/>
          </a:xfrm>
          <a:custGeom>
            <a:avLst/>
            <a:gdLst/>
            <a:ahLst/>
            <a:cxnLst/>
            <a:rect l="l" t="t" r="r" b="b"/>
            <a:pathLst>
              <a:path w="1088390" h="1087120">
                <a:moveTo>
                  <a:pt x="1088136" y="1086612"/>
                </a:moveTo>
                <a:lnTo>
                  <a:pt x="0" y="1086612"/>
                </a:lnTo>
                <a:lnTo>
                  <a:pt x="0" y="0"/>
                </a:lnTo>
                <a:lnTo>
                  <a:pt x="1088136" y="0"/>
                </a:lnTo>
                <a:lnTo>
                  <a:pt x="1088136" y="1086612"/>
                </a:lnTo>
                <a:close/>
              </a:path>
            </a:pathLst>
          </a:custGeom>
          <a:solidFill>
            <a:srgbClr val="D1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70264" y="5352288"/>
            <a:ext cx="1088390" cy="1087120"/>
          </a:xfrm>
          <a:custGeom>
            <a:avLst/>
            <a:gdLst/>
            <a:ahLst/>
            <a:cxnLst/>
            <a:rect l="l" t="t" r="r" b="b"/>
            <a:pathLst>
              <a:path w="1088390" h="1087120">
                <a:moveTo>
                  <a:pt x="1088135" y="1086612"/>
                </a:moveTo>
                <a:lnTo>
                  <a:pt x="0" y="0"/>
                </a:lnTo>
                <a:lnTo>
                  <a:pt x="1088135" y="0"/>
                </a:lnTo>
                <a:lnTo>
                  <a:pt x="1088135" y="1086612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38900"/>
            <a:ext cx="10058400" cy="277495"/>
          </a:xfrm>
          <a:custGeom>
            <a:avLst/>
            <a:gdLst/>
            <a:ahLst/>
            <a:cxnLst/>
            <a:rect l="l" t="t" r="r" b="b"/>
            <a:pathLst>
              <a:path w="10058400" h="277495">
                <a:moveTo>
                  <a:pt x="10058400" y="277367"/>
                </a:moveTo>
                <a:lnTo>
                  <a:pt x="0" y="277367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277367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A3890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A3890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42832" y="1057655"/>
            <a:ext cx="1115695" cy="1117600"/>
          </a:xfrm>
          <a:custGeom>
            <a:avLst/>
            <a:gdLst/>
            <a:ahLst/>
            <a:cxnLst/>
            <a:rect l="l" t="t" r="r" b="b"/>
            <a:pathLst>
              <a:path w="1115695" h="1117600">
                <a:moveTo>
                  <a:pt x="1115567" y="1117092"/>
                </a:moveTo>
                <a:lnTo>
                  <a:pt x="0" y="1117092"/>
                </a:lnTo>
                <a:lnTo>
                  <a:pt x="0" y="0"/>
                </a:lnTo>
                <a:lnTo>
                  <a:pt x="1115567" y="0"/>
                </a:lnTo>
                <a:lnTo>
                  <a:pt x="1115567" y="1117092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25740" y="1057655"/>
            <a:ext cx="1117600" cy="1117600"/>
          </a:xfrm>
          <a:custGeom>
            <a:avLst/>
            <a:gdLst/>
            <a:ahLst/>
            <a:cxnLst/>
            <a:rect l="l" t="t" r="r" b="b"/>
            <a:pathLst>
              <a:path w="1117600" h="1117600">
                <a:moveTo>
                  <a:pt x="1117092" y="1117092"/>
                </a:moveTo>
                <a:lnTo>
                  <a:pt x="0" y="1117092"/>
                </a:lnTo>
                <a:lnTo>
                  <a:pt x="1117092" y="0"/>
                </a:lnTo>
                <a:lnTo>
                  <a:pt x="1117092" y="1117092"/>
                </a:lnTo>
                <a:close/>
              </a:path>
            </a:pathLst>
          </a:custGeom>
          <a:solidFill>
            <a:srgbClr val="384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825740" y="1059179"/>
            <a:ext cx="1117600" cy="1115695"/>
          </a:xfrm>
          <a:custGeom>
            <a:avLst/>
            <a:gdLst/>
            <a:ahLst/>
            <a:cxnLst/>
            <a:rect l="l" t="t" r="r" b="b"/>
            <a:pathLst>
              <a:path w="1117600" h="1115695">
                <a:moveTo>
                  <a:pt x="0" y="1115568"/>
                </a:moveTo>
                <a:lnTo>
                  <a:pt x="0" y="0"/>
                </a:lnTo>
                <a:lnTo>
                  <a:pt x="1117092" y="0"/>
                </a:lnTo>
                <a:lnTo>
                  <a:pt x="0" y="1115568"/>
                </a:lnTo>
                <a:close/>
              </a:path>
            </a:pathLst>
          </a:custGeom>
          <a:solidFill>
            <a:srgbClr val="77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708647" y="1059179"/>
            <a:ext cx="1117600" cy="1115695"/>
          </a:xfrm>
          <a:custGeom>
            <a:avLst/>
            <a:gdLst/>
            <a:ahLst/>
            <a:cxnLst/>
            <a:rect l="l" t="t" r="r" b="b"/>
            <a:pathLst>
              <a:path w="1117600" h="1115695">
                <a:moveTo>
                  <a:pt x="1117091" y="1115568"/>
                </a:moveTo>
                <a:lnTo>
                  <a:pt x="0" y="0"/>
                </a:lnTo>
                <a:lnTo>
                  <a:pt x="1117091" y="0"/>
                </a:lnTo>
                <a:lnTo>
                  <a:pt x="1117091" y="1115568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42832" y="2174748"/>
            <a:ext cx="1115695" cy="1117600"/>
          </a:xfrm>
          <a:custGeom>
            <a:avLst/>
            <a:gdLst/>
            <a:ahLst/>
            <a:cxnLst/>
            <a:rect l="l" t="t" r="r" b="b"/>
            <a:pathLst>
              <a:path w="1115695" h="1117600">
                <a:moveTo>
                  <a:pt x="1115567" y="1117091"/>
                </a:moveTo>
                <a:lnTo>
                  <a:pt x="0" y="0"/>
                </a:lnTo>
                <a:lnTo>
                  <a:pt x="1115567" y="0"/>
                </a:lnTo>
                <a:lnTo>
                  <a:pt x="1115567" y="1117091"/>
                </a:lnTo>
                <a:close/>
              </a:path>
            </a:pathLst>
          </a:custGeom>
          <a:solidFill>
            <a:srgbClr val="77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A3890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767" y="1576805"/>
            <a:ext cx="9196865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2A3890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256" y="2463898"/>
            <a:ext cx="8943886" cy="210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en_us/insights/analytics/machine-lea&#237;n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sdaq.com/ma&#237;ket-activity/stocks/goog" TargetMode="External"/><Relationship Id="rId4" Type="http://schemas.openxmlformats.org/officeDocument/2006/relationships/hyperlink" Target="http://www.investopedia.com/te&#237;ms/d/deep-lea&#237;ning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737" y="3087161"/>
            <a:ext cx="710374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280" dirty="0">
                <a:solidFill>
                  <a:srgbClr val="FFFFFF"/>
                </a:solidFill>
              </a:rPr>
              <a:t>SľOCK</a:t>
            </a:r>
            <a:r>
              <a:rPr sz="4600" spc="-10" dirty="0">
                <a:solidFill>
                  <a:srgbClr val="FFFFFF"/>
                </a:solidFill>
              </a:rPr>
              <a:t> </a:t>
            </a:r>
            <a:r>
              <a:rPr sz="4600" spc="-20" dirty="0">
                <a:solidFill>
                  <a:srgbClr val="FFFFFF"/>
                </a:solidFill>
              </a:rPr>
              <a:t>PRICE</a:t>
            </a:r>
            <a:r>
              <a:rPr sz="4600" spc="-55" dirty="0">
                <a:solidFill>
                  <a:srgbClr val="FFFFFF"/>
                </a:solidFill>
              </a:rPr>
              <a:t> </a:t>
            </a:r>
            <a:r>
              <a:rPr sz="4600" spc="135" dirty="0">
                <a:solidFill>
                  <a:srgbClr val="FFFFFF"/>
                </a:solidFill>
              </a:rPr>
              <a:t>PREDICľION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23514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90" y="2463898"/>
            <a:ext cx="9146540" cy="24409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85"/>
              </a:spcBef>
            </a:pP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We</a:t>
            </a:r>
            <a:r>
              <a:rPr sz="1950" b="1" spc="3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can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see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the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950" b="1" spc="-1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-15" dirty="0" err="1">
                <a:solidFill>
                  <a:srgbClr val="424242"/>
                </a:solidFill>
                <a:latin typeface="Roboto Bk"/>
                <a:cs typeface="Roboto Bk"/>
              </a:rPr>
              <a:t>ediction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,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analysis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and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Visualization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of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Google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stock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950" b="1" spc="2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ice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hough </a:t>
            </a:r>
            <a:r>
              <a:rPr sz="1950" b="1" spc="-47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applying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Deep 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lea</a:t>
            </a:r>
            <a:r>
              <a:rPr lang="en-IN" sz="195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ning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algo</a:t>
            </a:r>
            <a:r>
              <a:rPr lang="en-IN" sz="195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ithms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such </a:t>
            </a:r>
            <a:r>
              <a:rPr sz="1950" b="1" spc="35" dirty="0">
                <a:solidFill>
                  <a:srgbClr val="424242"/>
                </a:solidFill>
                <a:latin typeface="Roboto Bk"/>
                <a:cs typeface="Roboto Bk"/>
              </a:rPr>
              <a:t>as </a:t>
            </a:r>
            <a:r>
              <a:rPr sz="1950" b="1" spc="85" dirty="0">
                <a:solidFill>
                  <a:srgbClr val="424242"/>
                </a:solidFill>
                <a:latin typeface="Roboto Bk"/>
                <a:cs typeface="Roboto Bk"/>
              </a:rPr>
              <a:t>LSľM,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DENSE,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DROP </a:t>
            </a:r>
            <a:r>
              <a:rPr sz="1950" b="1" spc="195" dirty="0">
                <a:solidFill>
                  <a:srgbClr val="424242"/>
                </a:solidFill>
                <a:latin typeface="Roboto Bk"/>
                <a:cs typeface="Roboto Bk"/>
              </a:rPr>
              <a:t>OUľ 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and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45" dirty="0">
                <a:solidFill>
                  <a:srgbClr val="424242"/>
                </a:solidFill>
                <a:latin typeface="Roboto Bk"/>
                <a:cs typeface="Roboto Bk"/>
              </a:rPr>
              <a:t>SEQUENľIAL.</a:t>
            </a:r>
            <a:endParaRPr sz="1950" dirty="0">
              <a:latin typeface="Roboto Bk"/>
              <a:cs typeface="Roboto Bk"/>
            </a:endParaRPr>
          </a:p>
          <a:p>
            <a:pPr marL="12700" marR="10795">
              <a:lnSpc>
                <a:spcPct val="116900"/>
              </a:lnSpc>
              <a:spcBef>
                <a:spcPts val="1320"/>
              </a:spcBef>
            </a:pP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Same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way </a:t>
            </a:r>
            <a:r>
              <a:rPr sz="1950" b="1" spc="50" dirty="0">
                <a:solidFill>
                  <a:srgbClr val="424242"/>
                </a:solidFill>
                <a:latin typeface="Roboto Bk"/>
                <a:cs typeface="Roboto Bk"/>
              </a:rPr>
              <a:t>we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can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use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any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company 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Stock 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Dataset 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di</a:t>
            </a:r>
            <a:r>
              <a:rPr lang="en-IN" sz="1950" b="1" spc="-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-5" dirty="0" err="1">
                <a:solidFill>
                  <a:srgbClr val="424242"/>
                </a:solidFill>
                <a:latin typeface="Roboto Bk"/>
                <a:cs typeface="Roboto Bk"/>
              </a:rPr>
              <a:t>ectly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apply </a:t>
            </a:r>
            <a:r>
              <a:rPr sz="1950" b="1" spc="-25" dirty="0">
                <a:solidFill>
                  <a:srgbClr val="424242"/>
                </a:solidFill>
                <a:latin typeface="Roboto Bk"/>
                <a:cs typeface="Roboto Bk"/>
              </a:rPr>
              <a:t>this 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algo</a:t>
            </a:r>
            <a:r>
              <a:rPr lang="en-IN" sz="195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ithms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55" dirty="0">
                <a:solidFill>
                  <a:srgbClr val="424242"/>
                </a:solidFill>
                <a:latin typeface="Roboto Bk"/>
                <a:cs typeface="Roboto Bk"/>
              </a:rPr>
              <a:t>it </a:t>
            </a:r>
            <a:r>
              <a:rPr sz="1950" b="1" spc="-47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25" dirty="0">
                <a:solidFill>
                  <a:srgbClr val="424242"/>
                </a:solidFill>
                <a:latin typeface="Roboto Bk"/>
                <a:cs typeface="Roboto Bk"/>
              </a:rPr>
              <a:t>will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give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us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the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45" dirty="0">
                <a:solidFill>
                  <a:srgbClr val="424242"/>
                </a:solidFill>
                <a:latin typeface="Roboto Bk"/>
                <a:cs typeface="Roboto Bk"/>
              </a:rPr>
              <a:t>co</a:t>
            </a:r>
            <a:r>
              <a:rPr lang="en-IN" sz="1950" b="1" spc="45" dirty="0" err="1">
                <a:solidFill>
                  <a:srgbClr val="424242"/>
                </a:solidFill>
                <a:latin typeface="Roboto Bk"/>
                <a:cs typeface="Roboto Bk"/>
              </a:rPr>
              <a:t>rr</a:t>
            </a:r>
            <a:r>
              <a:rPr sz="1950" b="1" spc="45" dirty="0" err="1">
                <a:solidFill>
                  <a:srgbClr val="424242"/>
                </a:solidFill>
                <a:latin typeface="Roboto Bk"/>
                <a:cs typeface="Roboto Bk"/>
              </a:rPr>
              <a:t>ect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950" b="1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dirty="0" err="1">
                <a:solidFill>
                  <a:srgbClr val="424242"/>
                </a:solidFill>
                <a:latin typeface="Roboto Bk"/>
                <a:cs typeface="Roboto Bk"/>
              </a:rPr>
              <a:t>ediction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.</a:t>
            </a:r>
            <a:endParaRPr sz="19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950" b="1" spc="150" dirty="0">
                <a:solidFill>
                  <a:srgbClr val="424242"/>
                </a:solidFill>
                <a:latin typeface="Roboto Bk"/>
                <a:cs typeface="Roboto Bk"/>
              </a:rPr>
              <a:t>ľhis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System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is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Successfully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lang="en-IN" sz="1950" b="1" spc="3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30" dirty="0" err="1">
                <a:solidFill>
                  <a:srgbClr val="424242"/>
                </a:solidFill>
                <a:latin typeface="Roboto Bk"/>
                <a:cs typeface="Roboto Bk"/>
              </a:rPr>
              <a:t>uns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on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any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system even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on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Cloud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platfo</a:t>
            </a:r>
            <a:r>
              <a:rPr lang="en-IN" sz="195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ms.</a:t>
            </a:r>
            <a:endParaRPr sz="19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20834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REFRENCES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3189" y="2594385"/>
            <a:ext cx="1397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256" y="2463898"/>
            <a:ext cx="8270875" cy="24179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8620" indent="-376555">
              <a:lnSpc>
                <a:spcPct val="100000"/>
              </a:lnSpc>
              <a:spcBef>
                <a:spcPts val="475"/>
              </a:spcBef>
              <a:buClr>
                <a:srgbClr val="424242"/>
              </a:buClr>
              <a:buAutoNum type="arabicPeriod"/>
              <a:tabLst>
                <a:tab pos="388620" algn="l"/>
                <a:tab pos="389255" algn="l"/>
                <a:tab pos="5988685" algn="l"/>
              </a:tabLst>
            </a:pPr>
            <a:r>
              <a:rPr sz="1950" b="1" u="sng" spc="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https://machinelea</a:t>
            </a:r>
            <a:r>
              <a:rPr lang="en-IN" sz="1950" b="1" u="sng" spc="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r</a:t>
            </a:r>
            <a:r>
              <a:rPr sz="1950" b="1" u="sng" spc="5" dirty="0" err="1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ningmaste</a:t>
            </a:r>
            <a:r>
              <a:rPr lang="en-IN" sz="1950" b="1" u="sng" spc="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r</a:t>
            </a:r>
            <a:r>
              <a:rPr sz="1950" b="1" u="sng" spc="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y.com/</a:t>
            </a:r>
            <a:r>
              <a:rPr sz="1950" b="1" u="sng" spc="5" dirty="0" err="1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sta</a:t>
            </a:r>
            <a:r>
              <a:rPr lang="en-IN" sz="1950" b="1" u="sng" spc="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r</a:t>
            </a:r>
            <a:r>
              <a:rPr sz="1950" b="1" u="sng" spc="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t-he</a:t>
            </a:r>
            <a:r>
              <a:rPr lang="en-IN" sz="1950" b="1" u="sng" spc="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r</a:t>
            </a:r>
            <a:r>
              <a:rPr sz="1950" b="1" u="sng" spc="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e/	</a:t>
            </a:r>
            <a:r>
              <a:rPr sz="1950" b="1" u="sng" spc="10" dirty="0" err="1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getsta</a:t>
            </a:r>
            <a:r>
              <a:rPr lang="en-IN" sz="1950" b="1" u="sng" spc="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r</a:t>
            </a:r>
            <a:r>
              <a:rPr sz="1950" b="1" u="sng" spc="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ted</a:t>
            </a:r>
            <a:endParaRPr sz="1950" dirty="0">
              <a:latin typeface="Roboto Bk"/>
              <a:cs typeface="Roboto Bk"/>
            </a:endParaRPr>
          </a:p>
          <a:p>
            <a:pPr marL="388620" indent="-376555">
              <a:lnSpc>
                <a:spcPct val="100000"/>
              </a:lnSpc>
              <a:spcBef>
                <a:spcPts val="385"/>
              </a:spcBef>
              <a:buClr>
                <a:srgbClr val="424242"/>
              </a:buClr>
              <a:buAutoNum type="arabicPeriod"/>
              <a:tabLst>
                <a:tab pos="388620" algn="l"/>
                <a:tab pos="389255" algn="l"/>
              </a:tabLst>
            </a:pPr>
            <a:r>
              <a:rPr sz="1950" b="1" u="sng" spc="-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https://colah.github.io/posts/2015-08-Unde</a:t>
            </a:r>
            <a:r>
              <a:rPr lang="en-IN" sz="1950" b="1" u="sng" spc="-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r</a:t>
            </a:r>
            <a:r>
              <a:rPr sz="1950" b="1" u="sng" spc="-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standing-</a:t>
            </a:r>
            <a:r>
              <a:rPr sz="1950" b="1" u="sng" spc="-10" dirty="0" err="1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LSľMs</a:t>
            </a:r>
            <a:r>
              <a:rPr sz="1950" b="1" u="sng" spc="-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/</a:t>
            </a:r>
            <a:endParaRPr sz="1950" dirty="0">
              <a:latin typeface="Roboto Bk"/>
              <a:cs typeface="Roboto Bk"/>
            </a:endParaRPr>
          </a:p>
          <a:p>
            <a:pPr marL="388620" indent="-376555">
              <a:lnSpc>
                <a:spcPct val="100000"/>
              </a:lnSpc>
              <a:spcBef>
                <a:spcPts val="395"/>
              </a:spcBef>
              <a:buClr>
                <a:srgbClr val="424242"/>
              </a:buClr>
              <a:buAutoNum type="arabicPeriod"/>
              <a:tabLst>
                <a:tab pos="388620" algn="l"/>
                <a:tab pos="389255" algn="l"/>
              </a:tabLst>
            </a:pPr>
            <a:r>
              <a:rPr sz="1950" b="1" u="sng" spc="-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https://</a:t>
            </a:r>
            <a:r>
              <a:rPr sz="1950" b="1" u="sng" spc="-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3"/>
              </a:rPr>
              <a:t>www.sas.com/en_us/insights/analytics/machine-lea</a:t>
            </a:r>
            <a:r>
              <a:rPr lang="en-IN" sz="1950" b="1" u="sng" spc="-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3"/>
              </a:rPr>
              <a:t>r</a:t>
            </a:r>
            <a:r>
              <a:rPr sz="1950" b="1" u="sng" spc="-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3"/>
              </a:rPr>
              <a:t>ning.html</a:t>
            </a:r>
            <a:endParaRPr sz="1950" dirty="0">
              <a:latin typeface="Roboto Bk"/>
              <a:cs typeface="Roboto Bk"/>
            </a:endParaRPr>
          </a:p>
          <a:p>
            <a:pPr marL="388620" indent="-376555">
              <a:lnSpc>
                <a:spcPct val="100000"/>
              </a:lnSpc>
              <a:spcBef>
                <a:spcPts val="395"/>
              </a:spcBef>
              <a:buClr>
                <a:srgbClr val="424242"/>
              </a:buClr>
              <a:buAutoNum type="arabicPeriod"/>
              <a:tabLst>
                <a:tab pos="388620" algn="l"/>
                <a:tab pos="389255" algn="l"/>
              </a:tabLst>
            </a:pPr>
            <a:r>
              <a:rPr sz="1950" b="1" u="sng" spc="-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https://g</a:t>
            </a:r>
            <a:r>
              <a:rPr lang="en-IN" sz="1950" b="1" u="sng" spc="-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r</a:t>
            </a:r>
            <a:r>
              <a:rPr sz="1950" b="1" u="sng" spc="-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oww.in/us-stocks/googl</a:t>
            </a:r>
            <a:endParaRPr sz="1950" dirty="0">
              <a:latin typeface="Roboto Bk"/>
              <a:cs typeface="Roboto Bk"/>
            </a:endParaRPr>
          </a:p>
          <a:p>
            <a:pPr marL="388620" indent="-376555">
              <a:lnSpc>
                <a:spcPct val="100000"/>
              </a:lnSpc>
              <a:spcBef>
                <a:spcPts val="395"/>
              </a:spcBef>
              <a:buClr>
                <a:srgbClr val="424242"/>
              </a:buClr>
              <a:buAutoNum type="arabicPeriod"/>
              <a:tabLst>
                <a:tab pos="388620" algn="l"/>
                <a:tab pos="389255" algn="l"/>
              </a:tabLst>
            </a:pPr>
            <a:r>
              <a:rPr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https://</a:t>
            </a:r>
            <a:r>
              <a:rPr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4"/>
              </a:rPr>
              <a:t>www.investopedia.com/te</a:t>
            </a:r>
            <a:r>
              <a:rPr lang="en-IN"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4"/>
              </a:rPr>
              <a:t>r</a:t>
            </a:r>
            <a:r>
              <a:rPr sz="1950" b="1" u="sng" dirty="0" err="1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4"/>
              </a:rPr>
              <a:t>ms</a:t>
            </a:r>
            <a:r>
              <a:rPr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4"/>
              </a:rPr>
              <a:t>/d/deep-lea</a:t>
            </a:r>
            <a:r>
              <a:rPr lang="en-IN"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4"/>
              </a:rPr>
              <a:t>r</a:t>
            </a:r>
            <a:r>
              <a:rPr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4"/>
              </a:rPr>
              <a:t>ning.asp</a:t>
            </a:r>
            <a:endParaRPr sz="1950" dirty="0">
              <a:latin typeface="Roboto Bk"/>
              <a:cs typeface="Roboto Bk"/>
            </a:endParaRPr>
          </a:p>
          <a:p>
            <a:pPr marL="388620" indent="-376555">
              <a:lnSpc>
                <a:spcPct val="100000"/>
              </a:lnSpc>
              <a:spcBef>
                <a:spcPts val="385"/>
              </a:spcBef>
              <a:buClr>
                <a:srgbClr val="424242"/>
              </a:buClr>
              <a:buAutoNum type="arabicPeriod"/>
              <a:tabLst>
                <a:tab pos="388620" algn="l"/>
                <a:tab pos="389255" algn="l"/>
              </a:tabLst>
            </a:pPr>
            <a:r>
              <a:rPr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</a:rPr>
              <a:t>https://</a:t>
            </a:r>
            <a:r>
              <a:rPr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5"/>
              </a:rPr>
              <a:t>www.nasdaq.com/ma</a:t>
            </a:r>
            <a:r>
              <a:rPr lang="en-IN"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5"/>
              </a:rPr>
              <a:t>r</a:t>
            </a:r>
            <a:r>
              <a:rPr sz="1950" b="1" u="sng" dirty="0" err="1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5"/>
              </a:rPr>
              <a:t>ket</a:t>
            </a:r>
            <a:r>
              <a:rPr sz="1950" b="1" u="sng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Roboto Bk"/>
                <a:cs typeface="Roboto Bk"/>
                <a:hlinkClick r:id="rId5"/>
              </a:rPr>
              <a:t>-activity/stocks/goog</a:t>
            </a:r>
            <a:endParaRPr sz="19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5352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5352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44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" y="1057655"/>
            <a:ext cx="10041636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17703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DONE</a:t>
            </a:r>
            <a:r>
              <a:rPr spc="-50" dirty="0"/>
              <a:t> </a:t>
            </a:r>
            <a:r>
              <a:rPr spc="-190" dirty="0"/>
              <a:t>BY:-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56" y="2463898"/>
            <a:ext cx="4417695" cy="166391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8620" indent="-376555">
              <a:lnSpc>
                <a:spcPct val="100000"/>
              </a:lnSpc>
              <a:spcBef>
                <a:spcPts val="475"/>
              </a:spcBef>
              <a:buFont typeface="Times New Roman"/>
              <a:buChar char="●"/>
              <a:tabLst>
                <a:tab pos="388620" algn="l"/>
                <a:tab pos="389255" algn="l"/>
              </a:tabLst>
            </a:pPr>
            <a:r>
              <a:rPr lang="en-IN" sz="1950" b="1" spc="-10" dirty="0" err="1">
                <a:solidFill>
                  <a:srgbClr val="424242"/>
                </a:solidFill>
                <a:latin typeface="Roboto Bk"/>
                <a:cs typeface="Roboto Bk"/>
              </a:rPr>
              <a:t>Pratyusha</a:t>
            </a:r>
            <a:r>
              <a:rPr lang="en-IN" sz="1950" b="1" spc="-10" dirty="0">
                <a:solidFill>
                  <a:srgbClr val="424242"/>
                </a:solidFill>
                <a:latin typeface="Roboto Bk"/>
                <a:cs typeface="Roboto Bk"/>
              </a:rPr>
              <a:t> Mandal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(RA20110420100</a:t>
            </a:r>
            <a:r>
              <a:rPr lang="en-IN" sz="1950" b="1" spc="-10" dirty="0">
                <a:solidFill>
                  <a:srgbClr val="424242"/>
                </a:solidFill>
                <a:latin typeface="Roboto Bk"/>
                <a:cs typeface="Roboto Bk"/>
              </a:rPr>
              <a:t>85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)</a:t>
            </a:r>
            <a:endParaRPr sz="1950" dirty="0">
              <a:latin typeface="Roboto Bk"/>
              <a:cs typeface="Roboto Bk"/>
            </a:endParaRPr>
          </a:p>
          <a:p>
            <a:pPr marL="388620" indent="-376555">
              <a:lnSpc>
                <a:spcPct val="100000"/>
              </a:lnSpc>
              <a:spcBef>
                <a:spcPts val="385"/>
              </a:spcBef>
              <a:buFont typeface="Times New Roman"/>
              <a:buChar char="●"/>
              <a:tabLst>
                <a:tab pos="388620" algn="l"/>
                <a:tab pos="389255" algn="l"/>
              </a:tabLst>
            </a:pPr>
            <a:r>
              <a:rPr lang="en-IN" sz="1950" b="1" spc="-20" dirty="0">
                <a:solidFill>
                  <a:srgbClr val="424242"/>
                </a:solidFill>
                <a:latin typeface="Roboto Bk"/>
                <a:cs typeface="Roboto Bk"/>
              </a:rPr>
              <a:t>Dhruv Goyal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(RA20110420100</a:t>
            </a:r>
            <a:r>
              <a:rPr lang="en-IN" sz="1950" b="1" spc="-5" dirty="0">
                <a:solidFill>
                  <a:srgbClr val="424242"/>
                </a:solidFill>
                <a:latin typeface="Roboto Bk"/>
                <a:cs typeface="Roboto Bk"/>
              </a:rPr>
              <a:t>89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)</a:t>
            </a:r>
            <a:endParaRPr lang="en-IN" sz="1950" b="1" spc="-5" dirty="0">
              <a:solidFill>
                <a:srgbClr val="424242"/>
              </a:solidFill>
              <a:latin typeface="Roboto Bk"/>
              <a:cs typeface="Roboto Bk"/>
            </a:endParaRPr>
          </a:p>
          <a:p>
            <a:pPr marL="388620" indent="-376555">
              <a:lnSpc>
                <a:spcPct val="100000"/>
              </a:lnSpc>
              <a:spcBef>
                <a:spcPts val="385"/>
              </a:spcBef>
              <a:buFont typeface="Times New Roman"/>
              <a:buChar char="●"/>
              <a:tabLst>
                <a:tab pos="388620" algn="l"/>
                <a:tab pos="389255" algn="l"/>
              </a:tabLst>
            </a:pPr>
            <a:r>
              <a:rPr lang="en-IN" sz="1950" b="1" spc="-5" dirty="0">
                <a:solidFill>
                  <a:srgbClr val="424242"/>
                </a:solidFill>
                <a:latin typeface="Roboto Bk"/>
                <a:cs typeface="Roboto Bk"/>
              </a:rPr>
              <a:t>Raksha Thakur(RA2011042010112)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25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25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25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25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17367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95" dirty="0"/>
              <a:t>CONľENľ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56" y="2463898"/>
            <a:ext cx="3452495" cy="2769348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Machine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Lea</a:t>
            </a:r>
            <a:r>
              <a:rPr lang="en-IN" sz="195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ning</a:t>
            </a:r>
            <a:endParaRPr sz="1950" dirty="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Deep</a:t>
            </a:r>
            <a:r>
              <a:rPr sz="1950" b="1" spc="-5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Lea</a:t>
            </a:r>
            <a:r>
              <a:rPr lang="en-IN" sz="1950" b="1" spc="1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5" dirty="0" err="1">
                <a:solidFill>
                  <a:srgbClr val="424242"/>
                </a:solidFill>
                <a:latin typeface="Roboto Bk"/>
                <a:cs typeface="Roboto Bk"/>
              </a:rPr>
              <a:t>ning</a:t>
            </a:r>
            <a:endParaRPr sz="1950" dirty="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Deep</a:t>
            </a:r>
            <a:r>
              <a:rPr sz="1950" b="1" spc="-4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Lea</a:t>
            </a:r>
            <a:r>
              <a:rPr lang="en-IN" sz="1950" b="1" spc="1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5" dirty="0" err="1">
                <a:solidFill>
                  <a:srgbClr val="424242"/>
                </a:solidFill>
                <a:latin typeface="Roboto Bk"/>
                <a:cs typeface="Roboto Bk"/>
              </a:rPr>
              <a:t>ning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Necessity</a:t>
            </a:r>
            <a:endParaRPr sz="1950" dirty="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Google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 Stock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950" b="1" spc="2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ice</a:t>
            </a:r>
            <a:r>
              <a:rPr sz="1950" b="1" spc="-4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Dataset</a:t>
            </a:r>
            <a:endParaRPr sz="1950" dirty="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Algo</a:t>
            </a:r>
            <a:r>
              <a:rPr lang="en-IN" sz="195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ithm</a:t>
            </a:r>
            <a:endParaRPr sz="1950" dirty="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Conclusion</a:t>
            </a:r>
            <a:endParaRPr sz="1950" dirty="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25" dirty="0" err="1">
                <a:solidFill>
                  <a:srgbClr val="424242"/>
                </a:solidFill>
                <a:latin typeface="Roboto Bk"/>
                <a:cs typeface="Roboto Bk"/>
              </a:rPr>
              <a:t>Refe</a:t>
            </a:r>
            <a:r>
              <a:rPr lang="en-IN" sz="1950" b="1" spc="2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25" dirty="0" err="1">
                <a:solidFill>
                  <a:srgbClr val="424242"/>
                </a:solidFill>
                <a:latin typeface="Roboto Bk"/>
                <a:cs typeface="Roboto Bk"/>
              </a:rPr>
              <a:t>ences</a:t>
            </a:r>
            <a:endParaRPr sz="19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25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25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5352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25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6" y="1576805"/>
            <a:ext cx="2388633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" dirty="0"/>
              <a:t>A</a:t>
            </a:r>
            <a:r>
              <a:rPr spc="-10" dirty="0"/>
              <a:t>B</a:t>
            </a:r>
            <a:r>
              <a:rPr spc="-85" dirty="0"/>
              <a:t>S</a:t>
            </a:r>
            <a:r>
              <a:rPr lang="en-IN" spc="-85" dirty="0"/>
              <a:t>T</a:t>
            </a:r>
            <a:r>
              <a:rPr spc="-70" dirty="0"/>
              <a:t>R</a:t>
            </a:r>
            <a:r>
              <a:rPr spc="75" dirty="0"/>
              <a:t>A</a:t>
            </a:r>
            <a:r>
              <a:rPr spc="45" dirty="0"/>
              <a:t>C</a:t>
            </a:r>
            <a:r>
              <a:rPr lang="en-IN" spc="965" dirty="0"/>
              <a:t>T</a:t>
            </a:r>
            <a:endParaRPr spc="965" dirty="0"/>
          </a:p>
        </p:txBody>
      </p:sp>
      <p:sp>
        <p:nvSpPr>
          <p:cNvPr id="3" name="object 3"/>
          <p:cNvSpPr txBox="1"/>
          <p:nvPr/>
        </p:nvSpPr>
        <p:spPr>
          <a:xfrm>
            <a:off x="430790" y="2463898"/>
            <a:ext cx="9043670" cy="1759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85"/>
              </a:spcBef>
            </a:pP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Demand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of 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Stock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have </a:t>
            </a:r>
            <a:r>
              <a:rPr sz="1950" b="1" spc="30" dirty="0">
                <a:solidFill>
                  <a:srgbClr val="424242"/>
                </a:solidFill>
                <a:latin typeface="Roboto Bk"/>
                <a:cs typeface="Roboto Bk"/>
              </a:rPr>
              <a:t>become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huge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with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Inc</a:t>
            </a:r>
            <a:r>
              <a:rPr lang="en-IN" sz="1950" b="1" spc="2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eased </a:t>
            </a:r>
            <a:r>
              <a:rPr sz="1950" b="1" spc="-35" dirty="0">
                <a:solidFill>
                  <a:srgbClr val="424242"/>
                </a:solidFill>
                <a:latin typeface="Roboto Bk"/>
                <a:cs typeface="Roboto Bk"/>
              </a:rPr>
              <a:t>in </a:t>
            </a:r>
            <a:r>
              <a:rPr sz="1950" b="1" dirty="0" err="1">
                <a:solidFill>
                  <a:srgbClr val="424242"/>
                </a:solidFill>
                <a:latin typeface="Roboto Bk"/>
                <a:cs typeface="Roboto Bk"/>
              </a:rPr>
              <a:t>popula</a:t>
            </a:r>
            <a:r>
              <a:rPr lang="en-IN" sz="1950" b="1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dirty="0" err="1">
                <a:solidFill>
                  <a:srgbClr val="424242"/>
                </a:solidFill>
                <a:latin typeface="Roboto Bk"/>
                <a:cs typeface="Roboto Bk"/>
              </a:rPr>
              <a:t>ity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of 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Stock </a:t>
            </a:r>
            <a:r>
              <a:rPr sz="1950" b="1" spc="-35" dirty="0">
                <a:solidFill>
                  <a:srgbClr val="424242"/>
                </a:solidFill>
                <a:latin typeface="Roboto Bk"/>
                <a:cs typeface="Roboto Bk"/>
              </a:rPr>
              <a:t>in </a:t>
            </a:r>
            <a:r>
              <a:rPr sz="1950" b="1" spc="-3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Digital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wo</a:t>
            </a:r>
            <a:r>
              <a:rPr lang="en-IN" sz="1950" b="1" spc="1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ld.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950" b="1" spc="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5" dirty="0" err="1">
                <a:solidFill>
                  <a:srgbClr val="424242"/>
                </a:solidFill>
                <a:latin typeface="Roboto Bk"/>
                <a:cs typeface="Roboto Bk"/>
              </a:rPr>
              <a:t>ediction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and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Analysing</a:t>
            </a:r>
            <a:r>
              <a:rPr sz="1950" b="1" spc="3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stock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can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benefit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People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to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35" dirty="0">
                <a:solidFill>
                  <a:srgbClr val="424242"/>
                </a:solidFill>
                <a:latin typeface="Roboto Bk"/>
                <a:cs typeface="Roboto Bk"/>
              </a:rPr>
              <a:t>think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30" dirty="0" err="1">
                <a:solidFill>
                  <a:srgbClr val="424242"/>
                </a:solidFill>
                <a:latin typeface="Roboto Bk"/>
                <a:cs typeface="Roboto Bk"/>
              </a:rPr>
              <a:t>befo</a:t>
            </a:r>
            <a:r>
              <a:rPr lang="en-IN" sz="1950" b="1" spc="3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30" dirty="0">
                <a:solidFill>
                  <a:srgbClr val="424242"/>
                </a:solidFill>
                <a:latin typeface="Roboto Bk"/>
                <a:cs typeface="Roboto Bk"/>
              </a:rPr>
              <a:t>e </a:t>
            </a:r>
            <a:r>
              <a:rPr sz="1950" b="1" spc="3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buying </a:t>
            </a:r>
            <a:r>
              <a:rPr sz="1950" b="1" spc="70" dirty="0">
                <a:solidFill>
                  <a:srgbClr val="424242"/>
                </a:solidFill>
                <a:latin typeface="Roboto Bk"/>
                <a:cs typeface="Roboto Bk"/>
              </a:rPr>
              <a:t>o</a:t>
            </a:r>
            <a:r>
              <a:rPr lang="en-IN" sz="1950" b="1" spc="70" dirty="0">
                <a:solidFill>
                  <a:srgbClr val="424242"/>
                </a:solidFill>
                <a:latin typeface="Roboto Bk"/>
                <a:cs typeface="Roboto Bk"/>
              </a:rPr>
              <a:t>r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selling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stocks. </a:t>
            </a:r>
            <a:r>
              <a:rPr sz="1950" b="1" spc="-65" dirty="0">
                <a:solidFill>
                  <a:srgbClr val="424242"/>
                </a:solidFill>
                <a:latin typeface="Roboto Bk"/>
                <a:cs typeface="Roboto Bk"/>
              </a:rPr>
              <a:t>So, </a:t>
            </a:r>
            <a:r>
              <a:rPr sz="1950" b="1" spc="45" dirty="0">
                <a:solidFill>
                  <a:srgbClr val="424242"/>
                </a:solidFill>
                <a:latin typeface="Roboto Bk"/>
                <a:cs typeface="Roboto Bk"/>
              </a:rPr>
              <a:t>A New 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Stock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950" b="1" spc="2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ice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950" b="1" spc="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5" dirty="0" err="1">
                <a:solidFill>
                  <a:srgbClr val="424242"/>
                </a:solidFill>
                <a:latin typeface="Roboto Bk"/>
                <a:cs typeface="Roboto Bk"/>
              </a:rPr>
              <a:t>ediction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th</a:t>
            </a:r>
            <a:r>
              <a:rPr lang="en-IN" sz="195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ough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Deep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Lea</a:t>
            </a:r>
            <a:r>
              <a:rPr lang="en-IN" sz="1950" b="1" spc="1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5" dirty="0" err="1">
                <a:solidFill>
                  <a:srgbClr val="424242"/>
                </a:solidFill>
                <a:latin typeface="Roboto Bk"/>
                <a:cs typeface="Roboto Bk"/>
              </a:rPr>
              <a:t>ning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47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Algo</a:t>
            </a:r>
            <a:r>
              <a:rPr lang="en-IN" sz="195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0" dirty="0" err="1">
                <a:solidFill>
                  <a:srgbClr val="424242"/>
                </a:solidFill>
                <a:latin typeface="Roboto Bk"/>
                <a:cs typeface="Roboto Bk"/>
              </a:rPr>
              <a:t>ithms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has 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been 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analyzed 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and </a:t>
            </a:r>
            <a:r>
              <a:rPr sz="1950" b="1" spc="-20" dirty="0">
                <a:solidFill>
                  <a:srgbClr val="424242"/>
                </a:solidFill>
                <a:latin typeface="Roboto Bk"/>
                <a:cs typeface="Roboto Bk"/>
              </a:rPr>
              <a:t>visualized. </a:t>
            </a:r>
            <a:r>
              <a:rPr lang="en-IN" sz="1950" b="1" spc="110" dirty="0">
                <a:solidFill>
                  <a:srgbClr val="424242"/>
                </a:solidFill>
                <a:latin typeface="Roboto Bk"/>
                <a:cs typeface="Roboto Bk"/>
              </a:rPr>
              <a:t>t</a:t>
            </a:r>
            <a:r>
              <a:rPr sz="1950" b="1" spc="110" dirty="0">
                <a:solidFill>
                  <a:srgbClr val="424242"/>
                </a:solidFill>
                <a:latin typeface="Roboto Bk"/>
                <a:cs typeface="Roboto Bk"/>
              </a:rPr>
              <a:t>h</a:t>
            </a:r>
            <a:r>
              <a:rPr lang="en-IN" sz="1950" b="1" spc="1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10" dirty="0" err="1">
                <a:solidFill>
                  <a:srgbClr val="424242"/>
                </a:solidFill>
                <a:latin typeface="Roboto Bk"/>
                <a:cs typeface="Roboto Bk"/>
              </a:rPr>
              <a:t>ough</a:t>
            </a:r>
            <a:r>
              <a:rPr sz="1950" b="1" spc="1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lang="en-IN" sz="1950" b="1" spc="150" dirty="0">
                <a:solidFill>
                  <a:srgbClr val="424242"/>
                </a:solidFill>
                <a:latin typeface="Roboto Bk"/>
                <a:cs typeface="Roboto Bk"/>
              </a:rPr>
              <a:t>t</a:t>
            </a:r>
            <a:r>
              <a:rPr sz="1950" b="1" spc="150" dirty="0">
                <a:solidFill>
                  <a:srgbClr val="424242"/>
                </a:solidFill>
                <a:latin typeface="Roboto Bk"/>
                <a:cs typeface="Roboto Bk"/>
              </a:rPr>
              <a:t>his 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System </a:t>
            </a:r>
            <a:r>
              <a:rPr sz="1950" b="1" spc="50" dirty="0">
                <a:solidFill>
                  <a:srgbClr val="424242"/>
                </a:solidFill>
                <a:latin typeface="Roboto Bk"/>
                <a:cs typeface="Roboto Bk"/>
              </a:rPr>
              <a:t>we </a:t>
            </a:r>
            <a:r>
              <a:rPr sz="1950" b="1" spc="25" dirty="0">
                <a:solidFill>
                  <a:srgbClr val="424242"/>
                </a:solidFill>
                <a:latin typeface="Roboto Bk"/>
                <a:cs typeface="Roboto Bk"/>
              </a:rPr>
              <a:t>can </a:t>
            </a:r>
            <a:r>
              <a:rPr sz="1950" b="1" spc="3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950" b="1" spc="1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edict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of</a:t>
            </a:r>
            <a:r>
              <a:rPr sz="195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5" dirty="0">
                <a:solidFill>
                  <a:srgbClr val="424242"/>
                </a:solidFill>
                <a:latin typeface="Roboto Bk"/>
                <a:cs typeface="Roboto Bk"/>
              </a:rPr>
              <a:t>any</a:t>
            </a:r>
            <a:r>
              <a:rPr sz="195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Company</a:t>
            </a:r>
            <a:r>
              <a:rPr sz="1950" b="1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10" dirty="0">
                <a:solidFill>
                  <a:srgbClr val="424242"/>
                </a:solidFill>
                <a:latin typeface="Roboto Bk"/>
                <a:cs typeface="Roboto Bk"/>
              </a:rPr>
              <a:t>stock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25" dirty="0">
                <a:solidFill>
                  <a:srgbClr val="424242"/>
                </a:solidFill>
                <a:latin typeface="Roboto Bk"/>
                <a:cs typeface="Roboto Bk"/>
              </a:rPr>
              <a:t>in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-5" dirty="0">
                <a:solidFill>
                  <a:srgbClr val="424242"/>
                </a:solidFill>
                <a:latin typeface="Roboto Bk"/>
                <a:cs typeface="Roboto Bk"/>
              </a:rPr>
              <a:t>the</a:t>
            </a:r>
            <a:r>
              <a:rPr sz="195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wo</a:t>
            </a:r>
            <a:r>
              <a:rPr lang="en-IN" sz="1950" b="1" spc="1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ld.</a:t>
            </a:r>
            <a:endParaRPr sz="195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35979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MACHINE</a:t>
            </a:r>
            <a:r>
              <a:rPr spc="-85" dirty="0"/>
              <a:t> </a:t>
            </a:r>
            <a:r>
              <a:rPr spc="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84" y="2506472"/>
            <a:ext cx="8705850" cy="1604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solidFill>
                  <a:srgbClr val="424242"/>
                </a:solidFill>
                <a:latin typeface="Roboto Bk"/>
                <a:cs typeface="Roboto Bk"/>
              </a:rPr>
              <a:t>Machine </a:t>
            </a:r>
            <a:r>
              <a:rPr sz="1500" b="1" spc="10" dirty="0">
                <a:solidFill>
                  <a:srgbClr val="424242"/>
                </a:solidFill>
                <a:latin typeface="Roboto Bk"/>
                <a:cs typeface="Roboto Bk"/>
              </a:rPr>
              <a:t>lea</a:t>
            </a:r>
            <a:r>
              <a:rPr lang="en-IN" sz="150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500" b="1" spc="10" dirty="0" err="1">
                <a:solidFill>
                  <a:srgbClr val="424242"/>
                </a:solidFill>
                <a:latin typeface="Roboto Bk"/>
                <a:cs typeface="Roboto Bk"/>
              </a:rPr>
              <a:t>ning</a:t>
            </a:r>
            <a:r>
              <a:rPr sz="1500" b="1" spc="3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-10" dirty="0">
                <a:solidFill>
                  <a:srgbClr val="424242"/>
                </a:solidFill>
                <a:latin typeface="Roboto Bk"/>
                <a:cs typeface="Roboto Bk"/>
              </a:rPr>
              <a:t>is</a:t>
            </a:r>
            <a:r>
              <a:rPr sz="1500" b="1" spc="5" dirty="0">
                <a:solidFill>
                  <a:srgbClr val="424242"/>
                </a:solidFill>
                <a:latin typeface="Roboto Bk"/>
                <a:cs typeface="Roboto Bk"/>
              </a:rPr>
              <a:t> the</a:t>
            </a:r>
            <a:r>
              <a:rPr sz="150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15" dirty="0">
                <a:solidFill>
                  <a:srgbClr val="424242"/>
                </a:solidFill>
                <a:latin typeface="Roboto Bk"/>
                <a:cs typeface="Roboto Bk"/>
              </a:rPr>
              <a:t>science</a:t>
            </a:r>
            <a:r>
              <a:rPr sz="1500" b="1" spc="3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10" dirty="0">
                <a:solidFill>
                  <a:srgbClr val="424242"/>
                </a:solidFill>
                <a:latin typeface="Roboto Bk"/>
                <a:cs typeface="Roboto Bk"/>
              </a:rPr>
              <a:t>of</a:t>
            </a:r>
            <a:r>
              <a:rPr sz="150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-5" dirty="0">
                <a:solidFill>
                  <a:srgbClr val="424242"/>
                </a:solidFill>
                <a:latin typeface="Roboto Bk"/>
                <a:cs typeface="Roboto Bk"/>
              </a:rPr>
              <a:t>getting</a:t>
            </a:r>
            <a:r>
              <a:rPr sz="1500" b="1" spc="3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25" dirty="0">
                <a:solidFill>
                  <a:srgbClr val="424242"/>
                </a:solidFill>
                <a:latin typeface="Roboto Bk"/>
                <a:cs typeface="Roboto Bk"/>
              </a:rPr>
              <a:t>compute</a:t>
            </a:r>
            <a:r>
              <a:rPr lang="en-IN" sz="1500" b="1" spc="25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500" b="1" spc="25" dirty="0">
                <a:solidFill>
                  <a:srgbClr val="424242"/>
                </a:solidFill>
                <a:latin typeface="Roboto Bk"/>
                <a:cs typeface="Roboto Bk"/>
              </a:rPr>
              <a:t>s</a:t>
            </a:r>
            <a:r>
              <a:rPr sz="1500" b="1" spc="5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dirty="0">
                <a:solidFill>
                  <a:srgbClr val="424242"/>
                </a:solidFill>
                <a:latin typeface="Roboto Bk"/>
                <a:cs typeface="Roboto Bk"/>
              </a:rPr>
              <a:t>to</a:t>
            </a:r>
            <a:r>
              <a:rPr sz="150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10" dirty="0">
                <a:solidFill>
                  <a:srgbClr val="424242"/>
                </a:solidFill>
                <a:latin typeface="Roboto Bk"/>
                <a:cs typeface="Roboto Bk"/>
              </a:rPr>
              <a:t>act</a:t>
            </a:r>
            <a:r>
              <a:rPr sz="1500" b="1" spc="3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dirty="0">
                <a:solidFill>
                  <a:srgbClr val="424242"/>
                </a:solidFill>
                <a:latin typeface="Roboto Bk"/>
                <a:cs typeface="Roboto Bk"/>
              </a:rPr>
              <a:t>without</a:t>
            </a:r>
            <a:r>
              <a:rPr sz="1500" b="1" spc="4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5" dirty="0">
                <a:solidFill>
                  <a:srgbClr val="424242"/>
                </a:solidFill>
                <a:latin typeface="Roboto Bk"/>
                <a:cs typeface="Roboto Bk"/>
              </a:rPr>
              <a:t>being</a:t>
            </a:r>
            <a:r>
              <a:rPr sz="1500" b="1" spc="1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-20" dirty="0">
                <a:solidFill>
                  <a:srgbClr val="424242"/>
                </a:solidFill>
                <a:latin typeface="Roboto Bk"/>
                <a:cs typeface="Roboto Bk"/>
              </a:rPr>
              <a:t>explicitly</a:t>
            </a:r>
            <a:r>
              <a:rPr sz="1500" b="1" spc="4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30" dirty="0">
                <a:solidFill>
                  <a:srgbClr val="424242"/>
                </a:solidFill>
                <a:latin typeface="Roboto Bk"/>
                <a:cs typeface="Roboto Bk"/>
              </a:rPr>
              <a:t>p</a:t>
            </a:r>
            <a:r>
              <a:rPr lang="en-IN" sz="1500" b="1" spc="3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500" b="1" spc="30" dirty="0" err="1">
                <a:solidFill>
                  <a:srgbClr val="424242"/>
                </a:solidFill>
                <a:latin typeface="Roboto Bk"/>
                <a:cs typeface="Roboto Bk"/>
              </a:rPr>
              <a:t>og</a:t>
            </a:r>
            <a:r>
              <a:rPr lang="en-IN" sz="1500" b="1" spc="3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500" b="1" spc="30" dirty="0" err="1">
                <a:solidFill>
                  <a:srgbClr val="424242"/>
                </a:solidFill>
                <a:latin typeface="Roboto Bk"/>
                <a:cs typeface="Roboto Bk"/>
              </a:rPr>
              <a:t>ammed</a:t>
            </a:r>
            <a:r>
              <a:rPr sz="1500" b="1" spc="30" dirty="0">
                <a:solidFill>
                  <a:srgbClr val="424242"/>
                </a:solidFill>
                <a:latin typeface="Roboto Bk"/>
                <a:cs typeface="Roboto Bk"/>
              </a:rPr>
              <a:t>.</a:t>
            </a:r>
            <a:endParaRPr sz="15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15" dirty="0">
                <a:solidFill>
                  <a:srgbClr val="424242"/>
                </a:solidFill>
                <a:latin typeface="Roboto Bk"/>
                <a:cs typeface="Roboto Bk"/>
              </a:rPr>
              <a:t>Machine </a:t>
            </a:r>
            <a:r>
              <a:rPr sz="1500" b="1" spc="10" dirty="0">
                <a:solidFill>
                  <a:srgbClr val="424242"/>
                </a:solidFill>
                <a:latin typeface="Roboto Bk"/>
                <a:cs typeface="Roboto Bk"/>
              </a:rPr>
              <a:t>lea</a:t>
            </a:r>
            <a:r>
              <a:rPr lang="en-IN" sz="1500" b="1" spc="10" dirty="0">
                <a:solidFill>
                  <a:srgbClr val="424242"/>
                </a:solidFill>
                <a:latin typeface="Roboto Bk"/>
                <a:cs typeface="Roboto Bk"/>
              </a:rPr>
              <a:t>r</a:t>
            </a:r>
            <a:r>
              <a:rPr sz="1500" b="1" spc="10" dirty="0" err="1">
                <a:solidFill>
                  <a:srgbClr val="424242"/>
                </a:solidFill>
                <a:latin typeface="Roboto Bk"/>
                <a:cs typeface="Roboto Bk"/>
              </a:rPr>
              <a:t>ning</a:t>
            </a:r>
            <a:r>
              <a:rPr sz="1500" b="1" spc="2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-10" dirty="0">
                <a:solidFill>
                  <a:srgbClr val="424242"/>
                </a:solidFill>
                <a:latin typeface="Roboto Bk"/>
                <a:cs typeface="Roboto Bk"/>
              </a:rPr>
              <a:t>is</a:t>
            </a:r>
            <a:r>
              <a:rPr sz="1500" b="1" spc="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40" dirty="0">
                <a:solidFill>
                  <a:srgbClr val="424242"/>
                </a:solidFill>
                <a:latin typeface="Roboto Bk"/>
                <a:cs typeface="Roboto Bk"/>
              </a:rPr>
              <a:t>a</a:t>
            </a:r>
            <a:r>
              <a:rPr sz="150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15" dirty="0">
                <a:solidFill>
                  <a:srgbClr val="424242"/>
                </a:solidFill>
                <a:latin typeface="Roboto Bk"/>
                <a:cs typeface="Roboto Bk"/>
              </a:rPr>
              <a:t>method</a:t>
            </a:r>
            <a:r>
              <a:rPr sz="150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10" dirty="0">
                <a:solidFill>
                  <a:srgbClr val="424242"/>
                </a:solidFill>
                <a:latin typeface="Roboto Bk"/>
                <a:cs typeface="Roboto Bk"/>
              </a:rPr>
              <a:t>of</a:t>
            </a:r>
            <a:r>
              <a:rPr sz="1500" b="1" spc="15" dirty="0">
                <a:solidFill>
                  <a:srgbClr val="424242"/>
                </a:solidFill>
                <a:latin typeface="Roboto Bk"/>
                <a:cs typeface="Roboto Bk"/>
              </a:rPr>
              <a:t> data</a:t>
            </a:r>
            <a:r>
              <a:rPr sz="150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dirty="0">
                <a:solidFill>
                  <a:srgbClr val="424242"/>
                </a:solidFill>
                <a:latin typeface="Roboto Bk"/>
                <a:cs typeface="Roboto Bk"/>
              </a:rPr>
              <a:t>analysis</a:t>
            </a:r>
            <a:r>
              <a:rPr sz="1500" b="1" spc="2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-5" dirty="0">
                <a:solidFill>
                  <a:srgbClr val="424242"/>
                </a:solidFill>
                <a:latin typeface="Roboto Bk"/>
                <a:cs typeface="Roboto Bk"/>
              </a:rPr>
              <a:t>that</a:t>
            </a:r>
            <a:r>
              <a:rPr sz="1500" b="1" spc="15" dirty="0">
                <a:solidFill>
                  <a:srgbClr val="424242"/>
                </a:solidFill>
                <a:latin typeface="Roboto Bk"/>
                <a:cs typeface="Roboto Bk"/>
              </a:rPr>
              <a:t> automates</a:t>
            </a:r>
            <a:r>
              <a:rPr sz="1500" b="1" spc="3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-5" dirty="0">
                <a:solidFill>
                  <a:srgbClr val="424242"/>
                </a:solidFill>
                <a:latin typeface="Roboto Bk"/>
                <a:cs typeface="Roboto Bk"/>
              </a:rPr>
              <a:t>analytical</a:t>
            </a:r>
            <a:r>
              <a:rPr sz="1500" b="1" spc="25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15" dirty="0">
                <a:solidFill>
                  <a:srgbClr val="424242"/>
                </a:solidFill>
                <a:latin typeface="Roboto Bk"/>
                <a:cs typeface="Roboto Bk"/>
              </a:rPr>
              <a:t>model</a:t>
            </a:r>
            <a:r>
              <a:rPr sz="1500" b="1" spc="10" dirty="0">
                <a:solidFill>
                  <a:srgbClr val="424242"/>
                </a:solidFill>
                <a:latin typeface="Roboto Bk"/>
                <a:cs typeface="Roboto Bk"/>
              </a:rPr>
              <a:t> </a:t>
            </a:r>
            <a:r>
              <a:rPr sz="1500" b="1" spc="-5" dirty="0">
                <a:solidFill>
                  <a:srgbClr val="424242"/>
                </a:solidFill>
                <a:latin typeface="Roboto Bk"/>
                <a:cs typeface="Roboto Bk"/>
              </a:rPr>
              <a:t>building</a:t>
            </a:r>
            <a:endParaRPr sz="1500" dirty="0">
              <a:latin typeface="Roboto Bk"/>
              <a:cs typeface="Roboto Bk"/>
            </a:endParaRPr>
          </a:p>
          <a:p>
            <a:pPr marL="12700" marR="5080">
              <a:lnSpc>
                <a:spcPct val="118000"/>
              </a:lnSpc>
              <a:spcBef>
                <a:spcPts val="1320"/>
              </a:spcBef>
            </a:pP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Machine </a:t>
            </a:r>
            <a:r>
              <a:rPr sz="1500" spc="10" dirty="0">
                <a:solidFill>
                  <a:srgbClr val="424242"/>
                </a:solidFill>
                <a:latin typeface="Arial MT"/>
                <a:cs typeface="Arial MT"/>
              </a:rPr>
              <a:t>learning is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important because </a:t>
            </a:r>
            <a:r>
              <a:rPr sz="1500" spc="5" dirty="0">
                <a:solidFill>
                  <a:srgbClr val="424242"/>
                </a:solidFill>
                <a:latin typeface="Arial MT"/>
                <a:cs typeface="Arial MT"/>
              </a:rPr>
              <a:t>it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gives enterprises </a:t>
            </a:r>
            <a:r>
              <a:rPr sz="1500" spc="20" dirty="0">
                <a:solidFill>
                  <a:srgbClr val="424242"/>
                </a:solidFill>
                <a:latin typeface="Arial MT"/>
                <a:cs typeface="Arial MT"/>
              </a:rPr>
              <a:t>a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view </a:t>
            </a:r>
            <a:r>
              <a:rPr sz="1500" spc="10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trends </a:t>
            </a:r>
            <a:r>
              <a:rPr sz="1500" spc="10" dirty="0">
                <a:solidFill>
                  <a:srgbClr val="424242"/>
                </a:solidFill>
                <a:latin typeface="Arial MT"/>
                <a:cs typeface="Arial MT"/>
              </a:rPr>
              <a:t>in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customer behavior and </a:t>
            </a:r>
            <a:r>
              <a:rPr sz="1500" spc="-40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business</a:t>
            </a:r>
            <a:r>
              <a:rPr sz="1500" spc="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Arial MT"/>
                <a:cs typeface="Arial MT"/>
              </a:rPr>
              <a:t>operational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Arial MT"/>
                <a:cs typeface="Arial MT"/>
              </a:rPr>
              <a:t>patterns,</a:t>
            </a:r>
            <a:r>
              <a:rPr sz="15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Arial MT"/>
                <a:cs typeface="Arial MT"/>
              </a:rPr>
              <a:t>as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Arial MT"/>
                <a:cs typeface="Arial MT"/>
              </a:rPr>
              <a:t>well</a:t>
            </a:r>
            <a:r>
              <a:rPr sz="1500" spc="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Arial MT"/>
                <a:cs typeface="Arial MT"/>
              </a:rPr>
              <a:t>as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 supports</a:t>
            </a:r>
            <a:r>
              <a:rPr sz="15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development</a:t>
            </a:r>
            <a:r>
              <a:rPr sz="15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15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Arial MT"/>
                <a:cs typeface="Arial MT"/>
              </a:rPr>
              <a:t>new</a:t>
            </a:r>
            <a:r>
              <a:rPr sz="15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Arial MT"/>
                <a:cs typeface="Arial MT"/>
              </a:rPr>
              <a:t>products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283464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DEEP</a:t>
            </a:r>
            <a:r>
              <a:rPr spc="-60" dirty="0"/>
              <a:t> </a:t>
            </a:r>
            <a:r>
              <a:rPr spc="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84" y="2470810"/>
            <a:ext cx="9107170" cy="2249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7475">
              <a:lnSpc>
                <a:spcPct val="118000"/>
              </a:lnSpc>
              <a:spcBef>
                <a:spcPts val="90"/>
              </a:spcBef>
            </a:pP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Deep</a:t>
            </a:r>
            <a:r>
              <a:rPr sz="150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learning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150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an</a:t>
            </a:r>
            <a:r>
              <a:rPr sz="150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u="sng" spc="10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Times New Roman"/>
                <a:cs typeface="Times New Roman"/>
              </a:rPr>
              <a:t>artificial</a:t>
            </a:r>
            <a:r>
              <a:rPr sz="1500" u="sng" spc="-10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10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Times New Roman"/>
                <a:cs typeface="Times New Roman"/>
              </a:rPr>
              <a:t>intelligence</a:t>
            </a:r>
            <a:r>
              <a:rPr sz="1500" u="sng" spc="25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15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Times New Roman"/>
                <a:cs typeface="Times New Roman"/>
              </a:rPr>
              <a:t>(AI)</a:t>
            </a:r>
            <a:r>
              <a:rPr sz="1500" dirty="0">
                <a:solidFill>
                  <a:srgbClr val="2B3FCF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function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that</a:t>
            </a:r>
            <a:r>
              <a:rPr sz="150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imitates</a:t>
            </a:r>
            <a:r>
              <a:rPr sz="150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workings</a:t>
            </a:r>
            <a:r>
              <a:rPr sz="150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5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 human</a:t>
            </a:r>
            <a:r>
              <a:rPr sz="1500" spc="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brain</a:t>
            </a:r>
            <a:r>
              <a:rPr sz="15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 processing </a:t>
            </a:r>
            <a:r>
              <a:rPr sz="1500" spc="-3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data</a:t>
            </a:r>
            <a:r>
              <a:rPr sz="15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50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creating</a:t>
            </a:r>
            <a:r>
              <a:rPr sz="15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patterns for</a:t>
            </a:r>
            <a:r>
              <a:rPr sz="15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use</a:t>
            </a:r>
            <a:r>
              <a:rPr sz="150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5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decision</a:t>
            </a:r>
            <a:r>
              <a:rPr sz="150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making.</a:t>
            </a:r>
            <a:endParaRPr sz="1500">
              <a:latin typeface="Times New Roman"/>
              <a:cs typeface="Times New Roman"/>
            </a:endParaRPr>
          </a:p>
          <a:p>
            <a:pPr marL="12700" marR="600710" indent="48260" algn="just">
              <a:lnSpc>
                <a:spcPct val="118000"/>
              </a:lnSpc>
              <a:spcBef>
                <a:spcPts val="1320"/>
              </a:spcBef>
            </a:pP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Deep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learning is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a subset of </a:t>
            </a:r>
            <a:r>
              <a:rPr sz="1500" u="sng" spc="10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Times New Roman"/>
                <a:cs typeface="Times New Roman"/>
              </a:rPr>
              <a:t>machine </a:t>
            </a:r>
            <a:r>
              <a:rPr sz="1500" u="sng" spc="15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Times New Roman"/>
                <a:cs typeface="Times New Roman"/>
              </a:rPr>
              <a:t>learning</a:t>
            </a:r>
            <a:r>
              <a:rPr sz="1500" spc="15" dirty="0">
                <a:solidFill>
                  <a:srgbClr val="2B3FC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in artificial intelligence that has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networks capable of learning </a:t>
            </a:r>
            <a:r>
              <a:rPr sz="150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unsupervised from data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that is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unstructured or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unlabeled.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Also known </a:t>
            </a:r>
            <a:r>
              <a:rPr sz="1500" spc="10" dirty="0">
                <a:solidFill>
                  <a:srgbClr val="111111"/>
                </a:solidFill>
                <a:latin typeface="Times New Roman"/>
                <a:cs typeface="Times New Roman"/>
              </a:rPr>
              <a:t>as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deep neural learning or deep neural </a:t>
            </a:r>
            <a:r>
              <a:rPr sz="1500" spc="-36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Times New Roman"/>
                <a:cs typeface="Times New Roman"/>
              </a:rPr>
              <a:t>network.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8000"/>
              </a:lnSpc>
              <a:spcBef>
                <a:spcPts val="1320"/>
              </a:spcBef>
            </a:pP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Deep</a:t>
            </a:r>
            <a:r>
              <a:rPr sz="1500" spc="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learning</a:t>
            </a: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attempts</a:t>
            </a:r>
            <a:r>
              <a:rPr sz="15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mimic</a:t>
            </a:r>
            <a:r>
              <a:rPr sz="1500" spc="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500" spc="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human</a:t>
            </a:r>
            <a:r>
              <a:rPr sz="1500" spc="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brain—albeit</a:t>
            </a:r>
            <a:r>
              <a:rPr sz="1500" spc="5" dirty="0">
                <a:solidFill>
                  <a:srgbClr val="262626"/>
                </a:solidFill>
                <a:latin typeface="Times New Roman"/>
                <a:cs typeface="Times New Roman"/>
              </a:rPr>
              <a:t> far</a:t>
            </a:r>
            <a:r>
              <a:rPr sz="1500" spc="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from</a:t>
            </a:r>
            <a:r>
              <a:rPr sz="1500" spc="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matching</a:t>
            </a:r>
            <a:r>
              <a:rPr sz="1500" spc="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its</a:t>
            </a:r>
            <a:r>
              <a:rPr sz="1500" spc="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ability—enabling</a:t>
            </a:r>
            <a:r>
              <a:rPr sz="1500" spc="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262626"/>
                </a:solidFill>
                <a:latin typeface="Times New Roman"/>
                <a:cs typeface="Times New Roman"/>
              </a:rPr>
              <a:t>systems</a:t>
            </a:r>
            <a:r>
              <a:rPr sz="1500" spc="8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cluster </a:t>
            </a:r>
            <a:r>
              <a:rPr sz="1500" spc="-3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data</a:t>
            </a:r>
            <a:r>
              <a:rPr sz="15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1500" spc="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make</a:t>
            </a:r>
            <a:r>
              <a:rPr sz="1500" spc="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62626"/>
                </a:solidFill>
                <a:latin typeface="Times New Roman"/>
                <a:cs typeface="Times New Roman"/>
              </a:rPr>
              <a:t>predictions</a:t>
            </a:r>
            <a:r>
              <a:rPr sz="15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with</a:t>
            </a:r>
            <a:r>
              <a:rPr sz="1500" spc="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incredible</a:t>
            </a:r>
            <a:r>
              <a:rPr sz="15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62626"/>
                </a:solidFill>
                <a:latin typeface="Times New Roman"/>
                <a:cs typeface="Times New Roman"/>
              </a:rPr>
              <a:t>accuracy.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48710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DEEP</a:t>
            </a:r>
            <a:r>
              <a:rPr spc="-15" dirty="0"/>
              <a:t> </a:t>
            </a:r>
            <a:r>
              <a:rPr spc="10" dirty="0"/>
              <a:t>LEARNING</a:t>
            </a:r>
            <a:r>
              <a:rPr spc="-45" dirty="0"/>
              <a:t> </a:t>
            </a:r>
            <a:r>
              <a:rPr spc="85" dirty="0"/>
              <a:t>NECESSIľY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84" y="2470810"/>
            <a:ext cx="9193530" cy="2622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90"/>
              </a:spcBef>
            </a:pP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Deep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learning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has evolved hand-in-hand 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with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the digital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era,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which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has brought about an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explosion of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data </a:t>
            </a:r>
            <a:r>
              <a:rPr sz="1500" spc="-4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in all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forms and 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from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every region of the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world. This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data, known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simply 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as </a:t>
            </a:r>
            <a:r>
              <a:rPr sz="1500" u="heavy" spc="10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Arial MT"/>
                <a:cs typeface="Arial MT"/>
              </a:rPr>
              <a:t>big data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, is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drawn from sources </a:t>
            </a:r>
            <a:r>
              <a:rPr sz="1500" spc="-4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like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social</a:t>
            </a:r>
            <a:r>
              <a:rPr sz="15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media,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internet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search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engines,</a:t>
            </a:r>
            <a:r>
              <a:rPr sz="15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u="heavy" spc="20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Arial MT"/>
                <a:cs typeface="Arial MT"/>
              </a:rPr>
              <a:t>e-commerce</a:t>
            </a:r>
            <a:r>
              <a:rPr sz="1500" spc="-5" dirty="0">
                <a:solidFill>
                  <a:srgbClr val="2B3FCF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platforms,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online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cinemas,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among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others.</a:t>
            </a:r>
            <a:endParaRPr sz="1500">
              <a:latin typeface="Arial MT"/>
              <a:cs typeface="Arial MT"/>
            </a:endParaRPr>
          </a:p>
          <a:p>
            <a:pPr marL="12700" marR="300355" algn="just">
              <a:lnSpc>
                <a:spcPct val="118000"/>
              </a:lnSpc>
            </a:pP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This 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enormous amount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of data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is readily accessible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and can be shared through </a:t>
            </a:r>
            <a:r>
              <a:rPr sz="1500" u="heavy" spc="10" dirty="0">
                <a:solidFill>
                  <a:srgbClr val="2B3FCF"/>
                </a:solidFill>
                <a:uFill>
                  <a:solidFill>
                    <a:srgbClr val="2B3FCF"/>
                  </a:solidFill>
                </a:uFill>
                <a:latin typeface="Arial MT"/>
                <a:cs typeface="Arial MT"/>
              </a:rPr>
              <a:t>fintech</a:t>
            </a:r>
            <a:r>
              <a:rPr sz="1500" spc="10" dirty="0">
                <a:solidFill>
                  <a:srgbClr val="2B3FCF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applications 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like </a:t>
            </a:r>
            <a:r>
              <a:rPr sz="1500" spc="-4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cloud</a:t>
            </a:r>
            <a:r>
              <a:rPr sz="15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computing.</a:t>
            </a:r>
            <a:endParaRPr sz="1500">
              <a:latin typeface="Arial MT"/>
              <a:cs typeface="Arial MT"/>
            </a:endParaRPr>
          </a:p>
          <a:p>
            <a:pPr marL="12700" marR="148590">
              <a:lnSpc>
                <a:spcPct val="118200"/>
              </a:lnSpc>
              <a:spcBef>
                <a:spcPts val="1320"/>
              </a:spcBef>
            </a:pP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However,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data,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which</a:t>
            </a:r>
            <a:r>
              <a:rPr sz="15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normally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is</a:t>
            </a:r>
            <a:r>
              <a:rPr sz="15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unstructured,</a:t>
            </a:r>
            <a:r>
              <a:rPr sz="15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is</a:t>
            </a:r>
            <a:r>
              <a:rPr sz="15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so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vast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that</a:t>
            </a:r>
            <a:r>
              <a:rPr sz="15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it</a:t>
            </a:r>
            <a:r>
              <a:rPr sz="15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could</a:t>
            </a:r>
            <a:r>
              <a:rPr sz="15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take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decades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sz="15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humans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 to 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comprehend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it</a:t>
            </a:r>
            <a:r>
              <a:rPr sz="15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 extract</a:t>
            </a:r>
            <a:r>
              <a:rPr sz="15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relevant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 information.</a:t>
            </a:r>
            <a:r>
              <a:rPr sz="15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Companies</a:t>
            </a:r>
            <a:r>
              <a:rPr sz="15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realize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 incredible</a:t>
            </a:r>
            <a:r>
              <a:rPr sz="15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potential</a:t>
            </a:r>
            <a:r>
              <a:rPr sz="15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that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can</a:t>
            </a:r>
            <a:r>
              <a:rPr sz="15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result </a:t>
            </a:r>
            <a:r>
              <a:rPr sz="1500" spc="-40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from</a:t>
            </a:r>
            <a:r>
              <a:rPr sz="15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unraveling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this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wealth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 information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 increasingly</a:t>
            </a:r>
            <a:r>
              <a:rPr sz="15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adapting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 MT"/>
                <a:cs typeface="Arial MT"/>
              </a:rPr>
              <a:t>AI</a:t>
            </a:r>
            <a:r>
              <a:rPr sz="15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11111"/>
                </a:solidFill>
                <a:latin typeface="Arial MT"/>
                <a:cs typeface="Arial MT"/>
              </a:rPr>
              <a:t>systems</a:t>
            </a:r>
            <a:r>
              <a:rPr sz="15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sz="150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automated </a:t>
            </a:r>
            <a:r>
              <a:rPr sz="15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11111"/>
                </a:solidFill>
                <a:latin typeface="Arial MT"/>
                <a:cs typeface="Arial MT"/>
              </a:rPr>
              <a:t>support.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56178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GOOGLE</a:t>
            </a:r>
            <a:r>
              <a:rPr spc="-35" dirty="0"/>
              <a:t> </a:t>
            </a:r>
            <a:r>
              <a:rPr spc="185" dirty="0"/>
              <a:t>SľOCK</a:t>
            </a:r>
            <a:r>
              <a:rPr dirty="0"/>
              <a:t> </a:t>
            </a:r>
            <a:r>
              <a:rPr spc="-15" dirty="0"/>
              <a:t>PRICE</a:t>
            </a:r>
            <a:r>
              <a:rPr spc="-5" dirty="0"/>
              <a:t> </a:t>
            </a:r>
            <a:r>
              <a:rPr spc="290" dirty="0"/>
              <a:t>DAľASEľ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84" y="2470810"/>
            <a:ext cx="8999855" cy="2146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90"/>
              </a:spcBef>
            </a:pPr>
            <a:r>
              <a:rPr sz="1500" b="1" spc="15" dirty="0">
                <a:solidFill>
                  <a:srgbClr val="1F2121"/>
                </a:solidFill>
                <a:latin typeface="Arial"/>
                <a:cs typeface="Arial"/>
              </a:rPr>
              <a:t>Google </a:t>
            </a:r>
            <a:r>
              <a:rPr sz="1500" b="1" spc="20" dirty="0">
                <a:solidFill>
                  <a:srgbClr val="1F2121"/>
                </a:solidFill>
                <a:latin typeface="Arial"/>
                <a:cs typeface="Arial"/>
              </a:rPr>
              <a:t>LLC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is </a:t>
            </a:r>
            <a:r>
              <a:rPr sz="1500" spc="20" dirty="0">
                <a:solidFill>
                  <a:srgbClr val="1F2121"/>
                </a:solidFill>
                <a:latin typeface="Arial MT"/>
                <a:cs typeface="Arial MT"/>
              </a:rPr>
              <a:t>an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American </a:t>
            </a:r>
            <a:r>
              <a:rPr sz="1500" spc="10" dirty="0">
                <a:solidFill>
                  <a:srgbClr val="0A0080"/>
                </a:solidFill>
                <a:latin typeface="Arial MT"/>
                <a:cs typeface="Arial MT"/>
              </a:rPr>
              <a:t>multinational </a:t>
            </a:r>
            <a:r>
              <a:rPr sz="1500" spc="15" dirty="0">
                <a:solidFill>
                  <a:srgbClr val="0A0080"/>
                </a:solidFill>
                <a:latin typeface="Arial MT"/>
                <a:cs typeface="Arial MT"/>
              </a:rPr>
              <a:t>technology company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that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specializes in </a:t>
            </a:r>
            <a:r>
              <a:rPr sz="1500" spc="15" dirty="0">
                <a:solidFill>
                  <a:srgbClr val="0A0080"/>
                </a:solidFill>
                <a:latin typeface="Arial MT"/>
                <a:cs typeface="Arial MT"/>
              </a:rPr>
              <a:t>Internet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-related </a:t>
            </a:r>
            <a:r>
              <a:rPr sz="1500" spc="2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services</a:t>
            </a:r>
            <a:r>
              <a:rPr sz="1500" spc="2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and</a:t>
            </a:r>
            <a:r>
              <a:rPr sz="1500" spc="3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products,</a:t>
            </a:r>
            <a:r>
              <a:rPr sz="1500" spc="-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which</a:t>
            </a:r>
            <a:r>
              <a:rPr sz="1500" spc="6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include</a:t>
            </a:r>
            <a:r>
              <a:rPr sz="1500" spc="3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A0080"/>
                </a:solidFill>
                <a:latin typeface="Arial MT"/>
                <a:cs typeface="Arial MT"/>
              </a:rPr>
              <a:t>online</a:t>
            </a:r>
            <a:r>
              <a:rPr sz="1500" spc="45" dirty="0">
                <a:solidFill>
                  <a:srgbClr val="0A0080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A0080"/>
                </a:solidFill>
                <a:latin typeface="Arial MT"/>
                <a:cs typeface="Arial MT"/>
              </a:rPr>
              <a:t>advertising</a:t>
            </a:r>
            <a:r>
              <a:rPr sz="1500" spc="-5" dirty="0">
                <a:solidFill>
                  <a:srgbClr val="0A0080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A0080"/>
                </a:solidFill>
                <a:latin typeface="Arial MT"/>
                <a:cs typeface="Arial MT"/>
              </a:rPr>
              <a:t>technologies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,</a:t>
            </a:r>
            <a:r>
              <a:rPr sz="1500" spc="4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1F2121"/>
                </a:solidFill>
                <a:latin typeface="Arial MT"/>
                <a:cs typeface="Arial MT"/>
              </a:rPr>
              <a:t>a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0A0080"/>
                </a:solidFill>
                <a:latin typeface="Arial MT"/>
                <a:cs typeface="Arial MT"/>
              </a:rPr>
              <a:t>search</a:t>
            </a:r>
            <a:r>
              <a:rPr sz="1500" spc="-5" dirty="0">
                <a:solidFill>
                  <a:srgbClr val="0A0080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A0080"/>
                </a:solidFill>
                <a:latin typeface="Arial MT"/>
                <a:cs typeface="Arial MT"/>
              </a:rPr>
              <a:t>engine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,</a:t>
            </a:r>
            <a:r>
              <a:rPr sz="1500" spc="3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0A0080"/>
                </a:solidFill>
                <a:latin typeface="Arial MT"/>
                <a:cs typeface="Arial MT"/>
              </a:rPr>
              <a:t>cloud</a:t>
            </a:r>
            <a:r>
              <a:rPr sz="1500" spc="25" dirty="0">
                <a:solidFill>
                  <a:srgbClr val="0A0080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0A0080"/>
                </a:solidFill>
                <a:latin typeface="Arial MT"/>
                <a:cs typeface="Arial MT"/>
              </a:rPr>
              <a:t>computing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, </a:t>
            </a:r>
            <a:r>
              <a:rPr sz="1500" spc="-40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software,</a:t>
            </a:r>
            <a:r>
              <a:rPr sz="1500" spc="2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and</a:t>
            </a:r>
            <a:r>
              <a:rPr sz="1500" spc="-1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hardware.</a:t>
            </a:r>
            <a:endParaRPr sz="1500">
              <a:latin typeface="Arial MT"/>
              <a:cs typeface="Arial MT"/>
            </a:endParaRPr>
          </a:p>
          <a:p>
            <a:pPr marL="12700" marR="1071245">
              <a:lnSpc>
                <a:spcPct val="191300"/>
              </a:lnSpc>
            </a:pP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It</a:t>
            </a:r>
            <a:r>
              <a:rPr sz="1500" spc="2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F2121"/>
                </a:solidFill>
                <a:latin typeface="Arial MT"/>
                <a:cs typeface="Arial MT"/>
              </a:rPr>
              <a:t>is</a:t>
            </a:r>
            <a:r>
              <a:rPr sz="1500" spc="3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considered</a:t>
            </a:r>
            <a:r>
              <a:rPr sz="1500" spc="2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one</a:t>
            </a:r>
            <a:r>
              <a:rPr sz="1500" spc="2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of</a:t>
            </a:r>
            <a:r>
              <a:rPr sz="1500" spc="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 big</a:t>
            </a:r>
            <a:r>
              <a:rPr sz="1500" spc="2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four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 Internet</a:t>
            </a:r>
            <a:r>
              <a:rPr sz="1500" spc="-2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stocks 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along</a:t>
            </a:r>
            <a:r>
              <a:rPr sz="1500" spc="2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1F2121"/>
                </a:solidFill>
                <a:latin typeface="Arial MT"/>
                <a:cs typeface="Arial MT"/>
              </a:rPr>
              <a:t>with</a:t>
            </a:r>
            <a:r>
              <a:rPr sz="1500" spc="4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0A0080"/>
                </a:solidFill>
                <a:latin typeface="Arial MT"/>
                <a:cs typeface="Arial MT"/>
              </a:rPr>
              <a:t>Amazon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,</a:t>
            </a:r>
            <a:r>
              <a:rPr sz="1500" spc="25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0A0080"/>
                </a:solidFill>
                <a:latin typeface="Arial MT"/>
                <a:cs typeface="Arial MT"/>
              </a:rPr>
              <a:t>Facebook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,</a:t>
            </a:r>
            <a:r>
              <a:rPr sz="1500" spc="1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1F2121"/>
                </a:solidFill>
                <a:latin typeface="Arial MT"/>
                <a:cs typeface="Arial MT"/>
              </a:rPr>
              <a:t>and</a:t>
            </a:r>
            <a:r>
              <a:rPr sz="1500" spc="20" dirty="0">
                <a:solidFill>
                  <a:srgbClr val="1F212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A0080"/>
                </a:solidFill>
                <a:latin typeface="Arial MT"/>
                <a:cs typeface="Arial MT"/>
              </a:rPr>
              <a:t>Apple </a:t>
            </a:r>
            <a:r>
              <a:rPr sz="1500" spc="-400" dirty="0">
                <a:solidFill>
                  <a:srgbClr val="0A0080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The</a:t>
            </a:r>
            <a:r>
              <a:rPr sz="1500" spc="55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company</a:t>
            </a:r>
            <a:r>
              <a:rPr sz="1500" spc="5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is</a:t>
            </a:r>
            <a:r>
              <a:rPr sz="1500" spc="5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listed</a:t>
            </a:r>
            <a:r>
              <a:rPr sz="1500" spc="7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on</a:t>
            </a:r>
            <a:r>
              <a:rPr sz="1500" spc="55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the</a:t>
            </a:r>
            <a:r>
              <a:rPr sz="1500" spc="4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b="1" spc="15" dirty="0">
                <a:solidFill>
                  <a:srgbClr val="5E6267"/>
                </a:solidFill>
                <a:latin typeface="Arial"/>
                <a:cs typeface="Arial"/>
              </a:rPr>
              <a:t>NASDAQ</a:t>
            </a:r>
            <a:r>
              <a:rPr sz="1500" b="1" spc="105" dirty="0">
                <a:solidFill>
                  <a:srgbClr val="5E6267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stock</a:t>
            </a:r>
            <a:r>
              <a:rPr sz="1500" spc="5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exchange</a:t>
            </a:r>
            <a:r>
              <a:rPr sz="1500" spc="55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under</a:t>
            </a:r>
            <a:r>
              <a:rPr sz="1500" spc="45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the</a:t>
            </a:r>
            <a:r>
              <a:rPr sz="1500" spc="4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ticker</a:t>
            </a:r>
            <a:r>
              <a:rPr sz="1500" spc="45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symbol</a:t>
            </a:r>
            <a:r>
              <a:rPr sz="1500" spc="75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b="1" spc="25" dirty="0">
                <a:solidFill>
                  <a:srgbClr val="5E6267"/>
                </a:solidFill>
                <a:latin typeface="Arial"/>
                <a:cs typeface="Arial"/>
              </a:rPr>
              <a:t>GOOG</a:t>
            </a:r>
            <a:r>
              <a:rPr sz="1500" spc="25" dirty="0">
                <a:solidFill>
                  <a:srgbClr val="4D5056"/>
                </a:solidFill>
                <a:latin typeface="Arial MT"/>
                <a:cs typeface="Arial MT"/>
              </a:rPr>
              <a:t>. </a:t>
            </a:r>
            <a:r>
              <a:rPr sz="1500" spc="3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45" dirty="0">
                <a:solidFill>
                  <a:srgbClr val="4D5056"/>
                </a:solidFill>
                <a:latin typeface="Arial MT"/>
                <a:cs typeface="Arial MT"/>
              </a:rPr>
              <a:t>We</a:t>
            </a:r>
            <a:r>
              <a:rPr sz="1500" spc="-35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4D5056"/>
                </a:solidFill>
                <a:latin typeface="Arial MT"/>
                <a:cs typeface="Arial MT"/>
              </a:rPr>
              <a:t>have</a:t>
            </a:r>
            <a:r>
              <a:rPr sz="150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Included</a:t>
            </a:r>
            <a:r>
              <a:rPr sz="150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4D5056"/>
                </a:solidFill>
                <a:latin typeface="Arial MT"/>
                <a:cs typeface="Arial MT"/>
              </a:rPr>
              <a:t>5</a:t>
            </a:r>
            <a:r>
              <a:rPr sz="150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4D5056"/>
                </a:solidFill>
                <a:latin typeface="Arial MT"/>
                <a:cs typeface="Arial MT"/>
              </a:rPr>
              <a:t>year</a:t>
            </a:r>
            <a:r>
              <a:rPr sz="1500" spc="5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Stock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 Price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of</a:t>
            </a:r>
            <a:r>
              <a:rPr sz="1500" spc="15" dirty="0">
                <a:solidFill>
                  <a:srgbClr val="4D5056"/>
                </a:solidFill>
                <a:latin typeface="Arial MT"/>
                <a:cs typeface="Arial MT"/>
              </a:rPr>
              <a:t> Google for</a:t>
            </a:r>
            <a:r>
              <a:rPr sz="1500" spc="-10" dirty="0">
                <a:solidFill>
                  <a:srgbClr val="4D5056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4D5056"/>
                </a:solidFill>
                <a:latin typeface="Arial MT"/>
                <a:cs typeface="Arial MT"/>
              </a:rPr>
              <a:t>this Project.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67" y="1576805"/>
            <a:ext cx="21545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" dirty="0"/>
              <a:t>A</a:t>
            </a:r>
            <a:r>
              <a:rPr spc="-50" dirty="0"/>
              <a:t>L</a:t>
            </a:r>
            <a:r>
              <a:rPr spc="100" dirty="0"/>
              <a:t>G</a:t>
            </a:r>
            <a:r>
              <a:rPr spc="-20" dirty="0"/>
              <a:t>O</a:t>
            </a:r>
            <a:r>
              <a:rPr spc="-40" dirty="0"/>
              <a:t>R</a:t>
            </a:r>
            <a:r>
              <a:rPr spc="-85" dirty="0"/>
              <a:t>I</a:t>
            </a:r>
            <a:r>
              <a:rPr spc="969" dirty="0"/>
              <a:t>ľ</a:t>
            </a:r>
            <a:r>
              <a:rPr spc="25" dirty="0"/>
              <a:t>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56" y="2463898"/>
            <a:ext cx="1873885" cy="14122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60" dirty="0">
                <a:solidFill>
                  <a:srgbClr val="424242"/>
                </a:solidFill>
                <a:latin typeface="Roboto Bk"/>
                <a:cs typeface="Roboto Bk"/>
              </a:rPr>
              <a:t>SEQUENľIAL</a:t>
            </a:r>
            <a:endParaRPr sz="195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15" dirty="0">
                <a:solidFill>
                  <a:srgbClr val="424242"/>
                </a:solidFill>
                <a:latin typeface="Roboto Bk"/>
                <a:cs typeface="Roboto Bk"/>
              </a:rPr>
              <a:t>DENSE</a:t>
            </a:r>
            <a:endParaRPr sz="195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145" dirty="0">
                <a:solidFill>
                  <a:srgbClr val="424242"/>
                </a:solidFill>
                <a:latin typeface="Roboto Bk"/>
                <a:cs typeface="Roboto Bk"/>
              </a:rPr>
              <a:t>LSľM</a:t>
            </a:r>
            <a:endParaRPr sz="1950">
              <a:latin typeface="Roboto Bk"/>
              <a:cs typeface="Roboto Bk"/>
            </a:endParaRPr>
          </a:p>
          <a:p>
            <a:pPr marL="389890" indent="-37719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950" b="1" spc="85" dirty="0">
                <a:solidFill>
                  <a:srgbClr val="424242"/>
                </a:solidFill>
                <a:latin typeface="Roboto Bk"/>
                <a:cs typeface="Roboto Bk"/>
              </a:rPr>
              <a:t>DROPOUľ</a:t>
            </a:r>
            <a:endParaRPr sz="19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29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719</Words>
  <Application>Microsoft Office PowerPoint</Application>
  <PresentationFormat>Custom</PresentationFormat>
  <Paragraphs>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MT</vt:lpstr>
      <vt:lpstr>Calibri</vt:lpstr>
      <vt:lpstr>Roboto Bk</vt:lpstr>
      <vt:lpstr>Times New Roman</vt:lpstr>
      <vt:lpstr>Office Theme</vt:lpstr>
      <vt:lpstr>SľOCK PRICE PREDICľION</vt:lpstr>
      <vt:lpstr>DONE BY:-</vt:lpstr>
      <vt:lpstr>CONľENľ</vt:lpstr>
      <vt:lpstr>ABSTRACT</vt:lpstr>
      <vt:lpstr>MACHINE LEARNING</vt:lpstr>
      <vt:lpstr>DEEP LEARNING</vt:lpstr>
      <vt:lpstr>DEEP LEARNING NECESSIľY</vt:lpstr>
      <vt:lpstr>GOOGLE SľOCK PRICE DAľASEľ</vt:lpstr>
      <vt:lpstr>ALGORIľHM</vt:lpstr>
      <vt:lpstr>CONCLUSION</vt:lpstr>
      <vt:lpstr>REFRENCES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SľOCK PRICE PREDICľION</dc:title>
  <cp:lastModifiedBy>Raksha Thakur</cp:lastModifiedBy>
  <cp:revision>2</cp:revision>
  <dcterms:created xsi:type="dcterms:W3CDTF">2022-11-21T16:42:18Z</dcterms:created>
  <dcterms:modified xsi:type="dcterms:W3CDTF">2023-10-14T16:09:30Z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2022-11-21T00:00:00Z</vt:filetime>
  </property>
</Properties>
</file>