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24" autoAdjust="0"/>
  </p:normalViewPr>
  <p:slideViewPr>
    <p:cSldViewPr>
      <p:cViewPr>
        <p:scale>
          <a:sx n="75" d="100"/>
          <a:sy n="75" d="100"/>
        </p:scale>
        <p:origin x="-1016" y="3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92F1EB6-2F7E-4CD6-99C1-3281DFC09CBD}" type="datetimeFigureOut">
              <a:rPr lang="en-US" smtClean="0"/>
              <a:t>11/22/2024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3049DA0-557D-40A4-B05E-E125684B9F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F1EB6-2F7E-4CD6-99C1-3281DFC09CBD}"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49DA0-557D-40A4-B05E-E125684B9F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2F1EB6-2F7E-4CD6-99C1-3281DFC09CBD}"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49DA0-557D-40A4-B05E-E125684B9F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92F1EB6-2F7E-4CD6-99C1-3281DFC09CBD}" type="datetimeFigureOut">
              <a:rPr lang="en-US" smtClean="0"/>
              <a:t>11/22/2024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33049DA0-557D-40A4-B05E-E125684B9F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92F1EB6-2F7E-4CD6-99C1-3281DFC09CBD}" type="datetimeFigureOut">
              <a:rPr lang="en-US" smtClean="0"/>
              <a:t>11/22/2024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33049DA0-557D-40A4-B05E-E125684B9F13}"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92F1EB6-2F7E-4CD6-99C1-3281DFC09CBD}" type="datetimeFigureOut">
              <a:rPr lang="en-US" smtClean="0"/>
              <a:t>11/22/2024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33049DA0-557D-40A4-B05E-E125684B9F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92F1EB6-2F7E-4CD6-99C1-3281DFC09CBD}" type="datetimeFigureOut">
              <a:rPr lang="en-US" smtClean="0"/>
              <a:t>11/22/2024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3049DA0-557D-40A4-B05E-E125684B9F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2F1EB6-2F7E-4CD6-99C1-3281DFC09CBD}"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49DA0-557D-40A4-B05E-E125684B9F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92F1EB6-2F7E-4CD6-99C1-3281DFC09CBD}" type="datetimeFigureOut">
              <a:rPr lang="en-US" smtClean="0"/>
              <a:t>11/22/2024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33049DA0-557D-40A4-B05E-E125684B9F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92F1EB6-2F7E-4CD6-99C1-3281DFC09CBD}" type="datetimeFigureOut">
              <a:rPr lang="en-US" smtClean="0"/>
              <a:t>11/22/2024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3049DA0-557D-40A4-B05E-E125684B9F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92F1EB6-2F7E-4CD6-99C1-3281DFC09CBD}" type="datetimeFigureOut">
              <a:rPr lang="en-US" smtClean="0"/>
              <a:t>11/22/2024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3049DA0-557D-40A4-B05E-E125684B9F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92F1EB6-2F7E-4CD6-99C1-3281DFC09CBD}" type="datetimeFigureOut">
              <a:rPr lang="en-US" smtClean="0"/>
              <a:t>11/22/2024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3049DA0-557D-40A4-B05E-E125684B9F1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438400"/>
            <a:ext cx="9067800" cy="1066800"/>
          </a:xfrm>
        </p:spPr>
        <p:txBody>
          <a:bodyPr>
            <a:noAutofit/>
          </a:bodyPr>
          <a:lstStyle/>
          <a:p>
            <a:pPr algn="l"/>
            <a:r>
              <a:rPr lang="en-US" sz="4000" b="1" dirty="0" smtClean="0">
                <a:solidFill>
                  <a:schemeClr val="accent1">
                    <a:lumMod val="20000"/>
                    <a:lumOff val="80000"/>
                  </a:schemeClr>
                </a:solidFill>
                <a:latin typeface="Times New Roman" pitchFamily="18" charset="0"/>
                <a:cs typeface="Times New Roman" pitchFamily="18" charset="0"/>
              </a:rPr>
              <a:t>Dynamic Pricing Strategies For Fitness Classes Based On </a:t>
            </a:r>
            <a:r>
              <a:rPr lang="en-US" sz="4000" b="1" dirty="0" err="1" smtClean="0">
                <a:solidFill>
                  <a:schemeClr val="accent1">
                    <a:lumMod val="20000"/>
                    <a:lumOff val="80000"/>
                  </a:schemeClr>
                </a:solidFill>
                <a:latin typeface="Times New Roman" pitchFamily="18" charset="0"/>
                <a:cs typeface="Times New Roman" pitchFamily="18" charset="0"/>
              </a:rPr>
              <a:t>Demand,Time</a:t>
            </a:r>
            <a:r>
              <a:rPr lang="en-US" sz="4000" b="1" dirty="0" smtClean="0">
                <a:solidFill>
                  <a:schemeClr val="accent1">
                    <a:lumMod val="20000"/>
                    <a:lumOff val="80000"/>
                  </a:schemeClr>
                </a:solidFill>
                <a:latin typeface="Times New Roman" pitchFamily="18" charset="0"/>
                <a:cs typeface="Times New Roman" pitchFamily="18" charset="0"/>
              </a:rPr>
              <a:t> And Location </a:t>
            </a:r>
            <a:endParaRPr lang="en-US" sz="4000" b="1" dirty="0">
              <a:solidFill>
                <a:schemeClr val="accent1">
                  <a:lumMod val="20000"/>
                  <a:lumOff val="8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3276600" y="5718665"/>
            <a:ext cx="1905000" cy="609600"/>
          </a:xfrm>
        </p:spPr>
        <p:txBody>
          <a:bodyPr/>
          <a:lstStyle/>
          <a:p>
            <a:r>
              <a:rPr lang="en-US" b="1" dirty="0" err="1">
                <a:solidFill>
                  <a:schemeClr val="tx1"/>
                </a:solidFill>
              </a:rPr>
              <a:t>c</a:t>
            </a:r>
            <a:r>
              <a:rPr lang="en-US" b="1" dirty="0" err="1" smtClean="0">
                <a:solidFill>
                  <a:schemeClr val="tx1"/>
                </a:solidFill>
              </a:rPr>
              <a:t>ult.fit</a:t>
            </a:r>
            <a:endParaRPr lang="en-US" b="1" dirty="0">
              <a:solidFill>
                <a:schemeClr val="tx1"/>
              </a:solidFill>
            </a:endParaRPr>
          </a:p>
        </p:txBody>
      </p:sp>
      <p:sp>
        <p:nvSpPr>
          <p:cNvPr id="4" name="TextBox 3"/>
          <p:cNvSpPr txBox="1"/>
          <p:nvPr/>
        </p:nvSpPr>
        <p:spPr>
          <a:xfrm>
            <a:off x="6248400" y="6324600"/>
            <a:ext cx="2514600" cy="369332"/>
          </a:xfrm>
          <a:prstGeom prst="rect">
            <a:avLst/>
          </a:prstGeom>
          <a:noFill/>
        </p:spPr>
        <p:txBody>
          <a:bodyPr wrap="square" rtlCol="0">
            <a:spAutoFit/>
          </a:bodyPr>
          <a:lstStyle/>
          <a:p>
            <a:r>
              <a:rPr lang="en-US" b="1" dirty="0" smtClean="0">
                <a:solidFill>
                  <a:srgbClr val="FFFF00"/>
                </a:solidFill>
              </a:rPr>
              <a:t>- </a:t>
            </a:r>
            <a:r>
              <a:rPr lang="en-US" b="1" dirty="0" err="1" smtClean="0">
                <a:solidFill>
                  <a:srgbClr val="FFFF00"/>
                </a:solidFill>
              </a:rPr>
              <a:t>Dhanshree</a:t>
            </a:r>
            <a:r>
              <a:rPr lang="en-US" b="1" dirty="0" smtClean="0">
                <a:solidFill>
                  <a:srgbClr val="FFFF00"/>
                </a:solidFill>
              </a:rPr>
              <a:t> </a:t>
            </a:r>
            <a:r>
              <a:rPr lang="en-US" b="1" dirty="0" err="1" smtClean="0">
                <a:solidFill>
                  <a:srgbClr val="FFFF00"/>
                </a:solidFill>
              </a:rPr>
              <a:t>Rakshe</a:t>
            </a:r>
            <a:r>
              <a:rPr lang="en-US" b="1" dirty="0" smtClean="0">
                <a:solidFill>
                  <a:srgbClr val="FFFF00"/>
                </a:solidFill>
              </a:rPr>
              <a:t> </a:t>
            </a:r>
            <a:endParaRPr lang="en-US" b="1" dirty="0">
              <a:solidFill>
                <a:srgbClr val="FFFF00"/>
              </a:solidFill>
            </a:endParaRPr>
          </a:p>
        </p:txBody>
      </p:sp>
    </p:spTree>
    <p:extLst>
      <p:ext uri="{BB962C8B-B14F-4D97-AF65-F5344CB8AC3E}">
        <p14:creationId xmlns:p14="http://schemas.microsoft.com/office/powerpoint/2010/main" val="114442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304800"/>
            <a:ext cx="7848600" cy="1066800"/>
          </a:xfrm>
        </p:spPr>
        <p:txBody>
          <a:bodyPr>
            <a:normAutofit/>
          </a:bodyPr>
          <a:lstStyle/>
          <a:p>
            <a:r>
              <a:rPr lang="en-US" sz="3200" b="1" u="sng" dirty="0"/>
              <a:t>Proposed Recommendations</a:t>
            </a:r>
          </a:p>
        </p:txBody>
      </p:sp>
      <p:sp>
        <p:nvSpPr>
          <p:cNvPr id="3" name="Content Placeholder 2"/>
          <p:cNvSpPr>
            <a:spLocks noGrp="1"/>
          </p:cNvSpPr>
          <p:nvPr>
            <p:ph idx="1"/>
          </p:nvPr>
        </p:nvSpPr>
        <p:spPr>
          <a:xfrm>
            <a:off x="127000" y="1524000"/>
            <a:ext cx="8991600" cy="5029200"/>
          </a:xfrm>
        </p:spPr>
        <p:txBody>
          <a:bodyPr>
            <a:normAutofit lnSpcReduction="10000"/>
          </a:bodyPr>
          <a:lstStyle/>
          <a:p>
            <a:r>
              <a:rPr lang="en-US" sz="1800" dirty="0">
                <a:latin typeface="Times New Roman" pitchFamily="18" charset="0"/>
                <a:cs typeface="Times New Roman" pitchFamily="18" charset="0"/>
              </a:rPr>
              <a:t>Dynamic pricing refers to the practice of adjusting prices in real-time based on various factors such as demand, time, popularity, and location to optimize revenue and profitability</a:t>
            </a:r>
            <a:r>
              <a:rPr lang="en-US" sz="1800" dirty="0" smtClean="0">
                <a:latin typeface="Times New Roman" pitchFamily="18" charset="0"/>
                <a:cs typeface="Times New Roman" pitchFamily="18" charset="0"/>
              </a:rPr>
              <a:t>.</a:t>
            </a:r>
          </a:p>
          <a:p>
            <a:pPr marL="64008" indent="0">
              <a:buNone/>
            </a:pPr>
            <a:endParaRPr lang="en-US" sz="1800" dirty="0">
              <a:latin typeface="Times New Roman" pitchFamily="18" charset="0"/>
              <a:cs typeface="Times New Roman" pitchFamily="18" charset="0"/>
            </a:endParaRPr>
          </a:p>
          <a:p>
            <a:r>
              <a:rPr lang="en-US" sz="1800" b="1" u="sng" dirty="0">
                <a:latin typeface="Times New Roman" pitchFamily="18" charset="0"/>
                <a:cs typeface="Times New Roman" pitchFamily="18" charset="0"/>
              </a:rPr>
              <a:t>Key Rules of Dynamic Pricing:</a:t>
            </a:r>
            <a:endParaRPr lang="en-US" sz="1800" u="sng" dirty="0">
              <a:latin typeface="Times New Roman" pitchFamily="18" charset="0"/>
              <a:cs typeface="Times New Roman" pitchFamily="18" charset="0"/>
            </a:endParaRPr>
          </a:p>
          <a:p>
            <a:pPr marL="406908" indent="-342900">
              <a:buAutoNum type="arabicParenR"/>
            </a:pPr>
            <a:r>
              <a:rPr lang="en-US" sz="1800" b="1" dirty="0" smtClean="0">
                <a:latin typeface="Times New Roman" pitchFamily="18" charset="0"/>
                <a:cs typeface="Times New Roman" pitchFamily="18" charset="0"/>
              </a:rPr>
              <a:t>Demand-Based </a:t>
            </a:r>
            <a:r>
              <a:rPr lang="en-US" sz="1800" b="1" dirty="0">
                <a:latin typeface="Times New Roman" pitchFamily="18" charset="0"/>
                <a:cs typeface="Times New Roman" pitchFamily="18" charset="0"/>
              </a:rPr>
              <a:t>Pricing:</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Prices </a:t>
            </a:r>
            <a:r>
              <a:rPr lang="en-US" sz="1800" dirty="0">
                <a:latin typeface="Times New Roman" pitchFamily="18" charset="0"/>
                <a:cs typeface="Times New Roman" pitchFamily="18" charset="0"/>
              </a:rPr>
              <a:t>fluctuate in response to real-time demand, allowing businesses to maximize revenue by charging higher prices when demand is high and lower prices when demand is low</a:t>
            </a:r>
            <a:r>
              <a:rPr lang="en-US" sz="1800" dirty="0" smtClean="0">
                <a:latin typeface="Times New Roman" pitchFamily="18" charset="0"/>
                <a:cs typeface="Times New Roman" pitchFamily="18" charset="0"/>
              </a:rPr>
              <a:t>.</a:t>
            </a:r>
          </a:p>
          <a:p>
            <a:pPr marL="64008" indent="0">
              <a:buNone/>
            </a:pPr>
            <a:endParaRPr lang="en-US" sz="1800" dirty="0">
              <a:latin typeface="Times New Roman" pitchFamily="18" charset="0"/>
              <a:cs typeface="Times New Roman" pitchFamily="18" charset="0"/>
            </a:endParaRPr>
          </a:p>
          <a:p>
            <a:pPr marL="64008" indent="0">
              <a:buNone/>
            </a:pPr>
            <a:r>
              <a:rPr lang="en-US" sz="1800" b="1" dirty="0" smtClean="0">
                <a:solidFill>
                  <a:srgbClr val="FF0000"/>
                </a:solidFill>
                <a:latin typeface="Times New Roman" pitchFamily="18" charset="0"/>
                <a:cs typeface="Times New Roman" pitchFamily="18" charset="0"/>
              </a:rPr>
              <a:t>2)</a:t>
            </a:r>
            <a:r>
              <a:rPr lang="en-US" sz="1800" b="1" dirty="0" smtClean="0">
                <a:latin typeface="Times New Roman" pitchFamily="18" charset="0"/>
                <a:cs typeface="Times New Roman" pitchFamily="18" charset="0"/>
              </a:rPr>
              <a:t> Time-Based </a:t>
            </a:r>
            <a:r>
              <a:rPr lang="en-US" sz="1800" b="1" dirty="0">
                <a:latin typeface="Times New Roman" pitchFamily="18" charset="0"/>
                <a:cs typeface="Times New Roman" pitchFamily="18" charset="0"/>
              </a:rPr>
              <a:t>Pricing:</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Prices </a:t>
            </a:r>
            <a:r>
              <a:rPr lang="en-US" sz="1800" dirty="0">
                <a:latin typeface="Times New Roman" pitchFamily="18" charset="0"/>
                <a:cs typeface="Times New Roman" pitchFamily="18" charset="0"/>
              </a:rPr>
              <a:t>are adjusted based on time, with different rates for peak and off-peak hours, aligning with customer preferences and enhancing profitability</a:t>
            </a:r>
            <a:r>
              <a:rPr lang="en-US" sz="1800" dirty="0" smtClean="0">
                <a:latin typeface="Times New Roman" pitchFamily="18" charset="0"/>
                <a:cs typeface="Times New Roman" pitchFamily="18" charset="0"/>
              </a:rPr>
              <a:t>.</a:t>
            </a:r>
          </a:p>
          <a:p>
            <a:pPr marL="64008" indent="0">
              <a:buNone/>
            </a:pPr>
            <a:endParaRPr lang="en-US" sz="1800" dirty="0">
              <a:latin typeface="Times New Roman" pitchFamily="18" charset="0"/>
              <a:cs typeface="Times New Roman" pitchFamily="18" charset="0"/>
            </a:endParaRPr>
          </a:p>
          <a:p>
            <a:pPr marL="64008" indent="0">
              <a:buNone/>
            </a:pPr>
            <a:r>
              <a:rPr lang="en-US" sz="1800" b="1" dirty="0" smtClean="0">
                <a:solidFill>
                  <a:srgbClr val="FF0000"/>
                </a:solidFill>
                <a:latin typeface="Times New Roman" pitchFamily="18" charset="0"/>
                <a:cs typeface="Times New Roman" pitchFamily="18" charset="0"/>
              </a:rPr>
              <a:t>3) </a:t>
            </a:r>
            <a:r>
              <a:rPr lang="en-US" sz="1800" b="1" dirty="0" smtClean="0">
                <a:latin typeface="Times New Roman" pitchFamily="18" charset="0"/>
                <a:cs typeface="Times New Roman" pitchFamily="18" charset="0"/>
              </a:rPr>
              <a:t>Popularity-Based </a:t>
            </a:r>
            <a:r>
              <a:rPr lang="en-US" sz="1800" b="1" dirty="0">
                <a:latin typeface="Times New Roman" pitchFamily="18" charset="0"/>
                <a:cs typeface="Times New Roman" pitchFamily="18" charset="0"/>
              </a:rPr>
              <a:t>Pricing:</a:t>
            </a:r>
            <a:r>
              <a:rPr lang="en-US" sz="1800" dirty="0">
                <a:latin typeface="Times New Roman" pitchFamily="18" charset="0"/>
                <a:cs typeface="Times New Roman" pitchFamily="18" charset="0"/>
              </a:rPr>
              <a:t> Products or services that are in high demand or have gained popularity are priced higher, leveraging the increased interest to capture more revenue</a:t>
            </a:r>
            <a:r>
              <a:rPr lang="en-US" sz="1800" dirty="0" smtClean="0">
                <a:latin typeface="Times New Roman" pitchFamily="18" charset="0"/>
                <a:cs typeface="Times New Roman" pitchFamily="18" charset="0"/>
              </a:rPr>
              <a:t>.</a:t>
            </a:r>
          </a:p>
          <a:p>
            <a:pPr marL="64008" indent="0">
              <a:buNone/>
            </a:pPr>
            <a:endParaRPr lang="en-US" sz="1800" dirty="0">
              <a:latin typeface="Times New Roman" pitchFamily="18" charset="0"/>
              <a:cs typeface="Times New Roman" pitchFamily="18" charset="0"/>
            </a:endParaRPr>
          </a:p>
          <a:p>
            <a:pPr marL="64008" indent="0">
              <a:buNone/>
            </a:pPr>
            <a:r>
              <a:rPr lang="en-US" sz="1800" b="1" dirty="0" smtClean="0">
                <a:solidFill>
                  <a:srgbClr val="FF0000"/>
                </a:solidFill>
                <a:latin typeface="Times New Roman" pitchFamily="18" charset="0"/>
                <a:cs typeface="Times New Roman" pitchFamily="18" charset="0"/>
              </a:rPr>
              <a:t>4) </a:t>
            </a:r>
            <a:r>
              <a:rPr lang="en-US" sz="1800" b="1" dirty="0" smtClean="0">
                <a:latin typeface="Times New Roman" pitchFamily="18" charset="0"/>
                <a:cs typeface="Times New Roman" pitchFamily="18" charset="0"/>
              </a:rPr>
              <a:t>Location-Based </a:t>
            </a:r>
            <a:r>
              <a:rPr lang="en-US" sz="1800" b="1" dirty="0">
                <a:latin typeface="Times New Roman" pitchFamily="18" charset="0"/>
                <a:cs typeface="Times New Roman" pitchFamily="18" charset="0"/>
              </a:rPr>
              <a:t>Pricing:</a:t>
            </a:r>
            <a:r>
              <a:rPr lang="en-US" sz="1800" dirty="0">
                <a:latin typeface="Times New Roman" pitchFamily="18" charset="0"/>
                <a:cs typeface="Times New Roman" pitchFamily="18" charset="0"/>
              </a:rPr>
              <a:t> Prices are customized according to regional demand patterns, optimizing revenue by taking advantage of geographic differences in consumer willingness to pay.</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4734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5257800" cy="1256506"/>
          </a:xfrm>
        </p:spPr>
        <p:txBody>
          <a:bodyPr>
            <a:normAutofit/>
          </a:bodyPr>
          <a:lstStyle/>
          <a:p>
            <a:r>
              <a:rPr lang="en-US" sz="3200" b="1" u="sng" dirty="0" smtClean="0"/>
              <a:t>Pricing Strategies</a:t>
            </a:r>
            <a:endParaRPr lang="en-US" sz="3200" b="1" u="sng" dirty="0"/>
          </a:p>
        </p:txBody>
      </p:sp>
      <p:sp>
        <p:nvSpPr>
          <p:cNvPr id="3" name="Content Placeholder 2"/>
          <p:cNvSpPr>
            <a:spLocks noGrp="1"/>
          </p:cNvSpPr>
          <p:nvPr>
            <p:ph idx="1"/>
          </p:nvPr>
        </p:nvSpPr>
        <p:spPr>
          <a:xfrm>
            <a:off x="0" y="1143000"/>
            <a:ext cx="9144000" cy="5791200"/>
          </a:xfrm>
          <a:noFill/>
        </p:spPr>
        <p:style>
          <a:lnRef idx="1">
            <a:schemeClr val="accent6"/>
          </a:lnRef>
          <a:fillRef idx="2">
            <a:schemeClr val="accent6"/>
          </a:fillRef>
          <a:effectRef idx="1">
            <a:schemeClr val="accent6"/>
          </a:effectRef>
          <a:fontRef idx="minor">
            <a:schemeClr val="dk1"/>
          </a:fontRef>
        </p:style>
        <p:txBody>
          <a:bodyPr>
            <a:noAutofit/>
          </a:bodyPr>
          <a:lstStyle/>
          <a:p>
            <a:r>
              <a:rPr lang="en-US" sz="1400" b="1" u="sng" dirty="0">
                <a:solidFill>
                  <a:schemeClr val="tx1"/>
                </a:solidFill>
                <a:latin typeface="Times New Roman" pitchFamily="18" charset="0"/>
                <a:cs typeface="Times New Roman" pitchFamily="18" charset="0"/>
              </a:rPr>
              <a:t>Demand-Based Pricing</a:t>
            </a:r>
          </a:p>
          <a:p>
            <a:pPr marL="64008" indent="0">
              <a:buNone/>
            </a:pPr>
            <a:r>
              <a:rPr lang="en-US" sz="1400" b="1" dirty="0" smtClean="0">
                <a:solidFill>
                  <a:schemeClr val="tx1"/>
                </a:solidFill>
                <a:latin typeface="Times New Roman" pitchFamily="18" charset="0"/>
                <a:cs typeface="Times New Roman" pitchFamily="18" charset="0"/>
              </a:rPr>
              <a:t>1) High </a:t>
            </a:r>
            <a:r>
              <a:rPr lang="en-US" sz="1400" b="1" dirty="0">
                <a:solidFill>
                  <a:schemeClr val="tx1"/>
                </a:solidFill>
                <a:latin typeface="Times New Roman" pitchFamily="18" charset="0"/>
                <a:cs typeface="Times New Roman" pitchFamily="18" charset="0"/>
              </a:rPr>
              <a:t>Demand, High Price:</a:t>
            </a:r>
            <a:r>
              <a:rPr lang="en-US" sz="1400" dirty="0">
                <a:solidFill>
                  <a:schemeClr val="tx1"/>
                </a:solidFill>
                <a:latin typeface="Times New Roman" pitchFamily="18" charset="0"/>
                <a:cs typeface="Times New Roman" pitchFamily="18" charset="0"/>
              </a:rPr>
              <a:t> Increase prices during times of high demand to capture more revenue.</a:t>
            </a:r>
          </a:p>
          <a:p>
            <a:pPr marL="64008" indent="0">
              <a:buNone/>
            </a:pPr>
            <a:r>
              <a:rPr lang="en-US" sz="1400" b="1" dirty="0" smtClean="0">
                <a:solidFill>
                  <a:schemeClr val="tx1"/>
                </a:solidFill>
                <a:latin typeface="Times New Roman" pitchFamily="18" charset="0"/>
                <a:cs typeface="Times New Roman" pitchFamily="18" charset="0"/>
              </a:rPr>
              <a:t>2) Low </a:t>
            </a:r>
            <a:r>
              <a:rPr lang="en-US" sz="1400" b="1" dirty="0">
                <a:solidFill>
                  <a:schemeClr val="tx1"/>
                </a:solidFill>
                <a:latin typeface="Times New Roman" pitchFamily="18" charset="0"/>
                <a:cs typeface="Times New Roman" pitchFamily="18" charset="0"/>
              </a:rPr>
              <a:t>Demand, Low Price:</a:t>
            </a:r>
            <a:r>
              <a:rPr lang="en-US" sz="1400" dirty="0">
                <a:solidFill>
                  <a:schemeClr val="tx1"/>
                </a:solidFill>
                <a:latin typeface="Times New Roman" pitchFamily="18" charset="0"/>
                <a:cs typeface="Times New Roman" pitchFamily="18" charset="0"/>
              </a:rPr>
              <a:t> Reduce prices during low demand periods to encourage sales and maintain occupancy or sales volume.</a:t>
            </a:r>
          </a:p>
          <a:p>
            <a:pPr marL="64008" indent="0">
              <a:buNone/>
            </a:pPr>
            <a:r>
              <a:rPr lang="en-US" sz="1400" b="1" dirty="0" smtClean="0">
                <a:solidFill>
                  <a:schemeClr val="tx1"/>
                </a:solidFill>
                <a:latin typeface="Times New Roman" pitchFamily="18" charset="0"/>
                <a:cs typeface="Times New Roman" pitchFamily="18" charset="0"/>
              </a:rPr>
              <a:t>3) Price </a:t>
            </a:r>
            <a:r>
              <a:rPr lang="en-US" sz="1400" b="1" dirty="0">
                <a:solidFill>
                  <a:schemeClr val="tx1"/>
                </a:solidFill>
                <a:latin typeface="Times New Roman" pitchFamily="18" charset="0"/>
                <a:cs typeface="Times New Roman" pitchFamily="18" charset="0"/>
              </a:rPr>
              <a:t>Surge:</a:t>
            </a:r>
            <a:r>
              <a:rPr lang="en-US" sz="1400" dirty="0">
                <a:solidFill>
                  <a:schemeClr val="tx1"/>
                </a:solidFill>
                <a:latin typeface="Times New Roman" pitchFamily="18" charset="0"/>
                <a:cs typeface="Times New Roman" pitchFamily="18" charset="0"/>
              </a:rPr>
              <a:t> Use surge pricing during events, holidays, or unexpected demand spikes to maximize revenue.</a:t>
            </a:r>
          </a:p>
          <a:p>
            <a:endParaRPr lang="en-US" sz="1400" b="1" u="sng" dirty="0" smtClean="0">
              <a:solidFill>
                <a:schemeClr val="tx1"/>
              </a:solidFill>
              <a:latin typeface="Times New Roman" pitchFamily="18" charset="0"/>
              <a:cs typeface="Times New Roman" pitchFamily="18" charset="0"/>
            </a:endParaRPr>
          </a:p>
          <a:p>
            <a:r>
              <a:rPr lang="en-US" sz="1400" b="1" u="sng" dirty="0" smtClean="0">
                <a:solidFill>
                  <a:schemeClr val="tx1"/>
                </a:solidFill>
                <a:latin typeface="Times New Roman" pitchFamily="18" charset="0"/>
                <a:cs typeface="Times New Roman" pitchFamily="18" charset="0"/>
              </a:rPr>
              <a:t>Seasonal </a:t>
            </a:r>
            <a:r>
              <a:rPr lang="en-US" sz="1400" b="1" u="sng" dirty="0">
                <a:solidFill>
                  <a:schemeClr val="tx1"/>
                </a:solidFill>
                <a:latin typeface="Times New Roman" pitchFamily="18" charset="0"/>
                <a:cs typeface="Times New Roman" pitchFamily="18" charset="0"/>
              </a:rPr>
              <a:t>and Event-Based Pricing</a:t>
            </a:r>
          </a:p>
          <a:p>
            <a:pPr marL="64008" indent="0">
              <a:buNone/>
            </a:pPr>
            <a:r>
              <a:rPr lang="en-US" sz="1400" b="1" dirty="0" smtClean="0">
                <a:solidFill>
                  <a:schemeClr val="tx1"/>
                </a:solidFill>
                <a:latin typeface="Times New Roman" pitchFamily="18" charset="0"/>
                <a:cs typeface="Times New Roman" pitchFamily="18" charset="0"/>
              </a:rPr>
              <a:t>1) Seasonal </a:t>
            </a:r>
            <a:r>
              <a:rPr lang="en-US" sz="1400" b="1" dirty="0">
                <a:solidFill>
                  <a:schemeClr val="tx1"/>
                </a:solidFill>
                <a:latin typeface="Times New Roman" pitchFamily="18" charset="0"/>
                <a:cs typeface="Times New Roman" pitchFamily="18" charset="0"/>
              </a:rPr>
              <a:t>Adjustments:</a:t>
            </a:r>
            <a:r>
              <a:rPr lang="en-US" sz="1400" dirty="0">
                <a:solidFill>
                  <a:schemeClr val="tx1"/>
                </a:solidFill>
                <a:latin typeface="Times New Roman" pitchFamily="18" charset="0"/>
                <a:cs typeface="Times New Roman" pitchFamily="18" charset="0"/>
              </a:rPr>
              <a:t> Increase prices during peak seasons (e.g., summer, holidays) and lower them during the off-season to balance demand and optimize revenue.</a:t>
            </a:r>
          </a:p>
          <a:p>
            <a:pPr marL="64008" indent="0">
              <a:buNone/>
            </a:pPr>
            <a:r>
              <a:rPr lang="en-US" sz="1400" b="1" dirty="0" smtClean="0">
                <a:solidFill>
                  <a:schemeClr val="tx1"/>
                </a:solidFill>
                <a:latin typeface="Times New Roman" pitchFamily="18" charset="0"/>
                <a:cs typeface="Times New Roman" pitchFamily="18" charset="0"/>
              </a:rPr>
              <a:t>2) Event-Driven </a:t>
            </a:r>
            <a:r>
              <a:rPr lang="en-US" sz="1400" b="1" dirty="0">
                <a:solidFill>
                  <a:schemeClr val="tx1"/>
                </a:solidFill>
                <a:latin typeface="Times New Roman" pitchFamily="18" charset="0"/>
                <a:cs typeface="Times New Roman" pitchFamily="18" charset="0"/>
              </a:rPr>
              <a:t>Pricing:</a:t>
            </a:r>
            <a:r>
              <a:rPr lang="en-US" sz="1400" dirty="0">
                <a:solidFill>
                  <a:schemeClr val="tx1"/>
                </a:solidFill>
                <a:latin typeface="Times New Roman" pitchFamily="18" charset="0"/>
                <a:cs typeface="Times New Roman" pitchFamily="18" charset="0"/>
              </a:rPr>
              <a:t> Adjust prices around major events, conferences, or holidays to take advantage of increased demand</a:t>
            </a:r>
            <a:r>
              <a:rPr lang="en-US" sz="1400" dirty="0" smtClean="0">
                <a:solidFill>
                  <a:schemeClr val="tx1"/>
                </a:solidFill>
                <a:latin typeface="Times New Roman" pitchFamily="18" charset="0"/>
                <a:cs typeface="Times New Roman" pitchFamily="18" charset="0"/>
              </a:rPr>
              <a:t>.</a:t>
            </a:r>
          </a:p>
          <a:p>
            <a:pPr marL="64008" indent="0">
              <a:buNone/>
            </a:pPr>
            <a:endParaRPr lang="en-US" sz="1400" dirty="0">
              <a:solidFill>
                <a:schemeClr val="tx1"/>
              </a:solidFill>
              <a:latin typeface="Times New Roman" pitchFamily="18" charset="0"/>
              <a:cs typeface="Times New Roman" pitchFamily="18" charset="0"/>
            </a:endParaRPr>
          </a:p>
          <a:p>
            <a:r>
              <a:rPr lang="en-US" sz="1400" b="1" u="sng" dirty="0">
                <a:solidFill>
                  <a:schemeClr val="tx1"/>
                </a:solidFill>
                <a:latin typeface="Times New Roman" pitchFamily="18" charset="0"/>
                <a:cs typeface="Times New Roman" pitchFamily="18" charset="0"/>
              </a:rPr>
              <a:t>Time-Based Pricing</a:t>
            </a:r>
          </a:p>
          <a:p>
            <a:pPr marL="64008" indent="0">
              <a:buNone/>
            </a:pPr>
            <a:r>
              <a:rPr lang="en-US" sz="1400" b="1" dirty="0" smtClean="0">
                <a:solidFill>
                  <a:schemeClr val="tx1"/>
                </a:solidFill>
                <a:latin typeface="Times New Roman" pitchFamily="18" charset="0"/>
                <a:cs typeface="Times New Roman" pitchFamily="18" charset="0"/>
              </a:rPr>
              <a:t>1) Peak </a:t>
            </a:r>
            <a:r>
              <a:rPr lang="en-US" sz="1400" b="1" dirty="0">
                <a:solidFill>
                  <a:schemeClr val="tx1"/>
                </a:solidFill>
                <a:latin typeface="Times New Roman" pitchFamily="18" charset="0"/>
                <a:cs typeface="Times New Roman" pitchFamily="18" charset="0"/>
              </a:rPr>
              <a:t>vs. Off-Peak Pricing:</a:t>
            </a:r>
            <a:r>
              <a:rPr lang="en-US" sz="1400" dirty="0">
                <a:solidFill>
                  <a:schemeClr val="tx1"/>
                </a:solidFill>
                <a:latin typeface="Times New Roman" pitchFamily="18" charset="0"/>
                <a:cs typeface="Times New Roman" pitchFamily="18" charset="0"/>
              </a:rPr>
              <a:t> Adjust prices based on the time of day, week, or year. Charge premium prices during peak hours, seasons, or days (e.g., weekends or holidays), and offer discounts during off-peak times.</a:t>
            </a:r>
          </a:p>
          <a:p>
            <a:pPr marL="64008" indent="0">
              <a:buNone/>
            </a:pPr>
            <a:r>
              <a:rPr lang="en-US" sz="1400" b="1" dirty="0" smtClean="0">
                <a:solidFill>
                  <a:schemeClr val="tx1"/>
                </a:solidFill>
                <a:latin typeface="Times New Roman" pitchFamily="18" charset="0"/>
                <a:cs typeface="Times New Roman" pitchFamily="18" charset="0"/>
              </a:rPr>
              <a:t>2) Early </a:t>
            </a:r>
            <a:r>
              <a:rPr lang="en-US" sz="1400" b="1" dirty="0">
                <a:solidFill>
                  <a:schemeClr val="tx1"/>
                </a:solidFill>
                <a:latin typeface="Times New Roman" pitchFamily="18" charset="0"/>
                <a:cs typeface="Times New Roman" pitchFamily="18" charset="0"/>
              </a:rPr>
              <a:t>Bird &amp; Last-Minute Pricing:</a:t>
            </a:r>
            <a:r>
              <a:rPr lang="en-US" sz="1400" dirty="0">
                <a:solidFill>
                  <a:schemeClr val="tx1"/>
                </a:solidFill>
                <a:latin typeface="Times New Roman" pitchFamily="18" charset="0"/>
                <a:cs typeface="Times New Roman" pitchFamily="18" charset="0"/>
              </a:rPr>
              <a:t> Offer discounted prices for customers who book early or at the last minute, capturing different segments of demand</a:t>
            </a:r>
            <a:r>
              <a:rPr lang="en-US" sz="1400" dirty="0" smtClean="0">
                <a:solidFill>
                  <a:schemeClr val="tx1"/>
                </a:solidFill>
                <a:latin typeface="Times New Roman" pitchFamily="18" charset="0"/>
                <a:cs typeface="Times New Roman" pitchFamily="18" charset="0"/>
              </a:rPr>
              <a:t>.</a:t>
            </a:r>
          </a:p>
          <a:p>
            <a:pPr marL="64008" indent="0">
              <a:buNone/>
            </a:pPr>
            <a:endParaRPr lang="en-US" sz="1400" dirty="0">
              <a:solidFill>
                <a:schemeClr val="tx1"/>
              </a:solidFill>
              <a:latin typeface="Times New Roman" pitchFamily="18" charset="0"/>
              <a:cs typeface="Times New Roman" pitchFamily="18" charset="0"/>
            </a:endParaRPr>
          </a:p>
          <a:p>
            <a:r>
              <a:rPr lang="en-US" sz="1400" b="1" u="sng" dirty="0">
                <a:solidFill>
                  <a:schemeClr val="tx1"/>
                </a:solidFill>
                <a:latin typeface="Times New Roman" pitchFamily="18" charset="0"/>
                <a:cs typeface="Times New Roman" pitchFamily="18" charset="0"/>
              </a:rPr>
              <a:t>Location-Based Pricing</a:t>
            </a:r>
          </a:p>
          <a:p>
            <a:pPr marL="64008" indent="0">
              <a:buNone/>
            </a:pPr>
            <a:r>
              <a:rPr lang="en-US" sz="1400" b="1" dirty="0" smtClean="0">
                <a:solidFill>
                  <a:schemeClr val="tx1"/>
                </a:solidFill>
                <a:latin typeface="Times New Roman" pitchFamily="18" charset="0"/>
                <a:cs typeface="Times New Roman" pitchFamily="18" charset="0"/>
              </a:rPr>
              <a:t>1) Regional </a:t>
            </a:r>
            <a:r>
              <a:rPr lang="en-US" sz="1400" b="1" dirty="0">
                <a:solidFill>
                  <a:schemeClr val="tx1"/>
                </a:solidFill>
                <a:latin typeface="Times New Roman" pitchFamily="18" charset="0"/>
                <a:cs typeface="Times New Roman" pitchFamily="18" charset="0"/>
              </a:rPr>
              <a:t>Adjustments:</a:t>
            </a:r>
            <a:r>
              <a:rPr lang="en-US" sz="1400" dirty="0">
                <a:solidFill>
                  <a:schemeClr val="tx1"/>
                </a:solidFill>
                <a:latin typeface="Times New Roman" pitchFamily="18" charset="0"/>
                <a:cs typeface="Times New Roman" pitchFamily="18" charset="0"/>
              </a:rPr>
              <a:t> Set prices according to geographic regions where demand or purchasing power varies. For example, prices may be higher in urban areas with more disposable income or lower in rural areas.</a:t>
            </a:r>
          </a:p>
          <a:p>
            <a:pPr marL="64008" indent="0">
              <a:buNone/>
            </a:pPr>
            <a:r>
              <a:rPr lang="en-US" sz="1400" b="1" dirty="0" smtClean="0">
                <a:solidFill>
                  <a:schemeClr val="tx1"/>
                </a:solidFill>
                <a:latin typeface="Times New Roman" pitchFamily="18" charset="0"/>
                <a:cs typeface="Times New Roman" pitchFamily="18" charset="0"/>
              </a:rPr>
              <a:t>2) Localized </a:t>
            </a:r>
            <a:r>
              <a:rPr lang="en-US" sz="1400" b="1" dirty="0">
                <a:solidFill>
                  <a:schemeClr val="tx1"/>
                </a:solidFill>
                <a:latin typeface="Times New Roman" pitchFamily="18" charset="0"/>
                <a:cs typeface="Times New Roman" pitchFamily="18" charset="0"/>
              </a:rPr>
              <a:t>Events:</a:t>
            </a:r>
            <a:r>
              <a:rPr lang="en-US" sz="1400" dirty="0">
                <a:solidFill>
                  <a:schemeClr val="tx1"/>
                </a:solidFill>
                <a:latin typeface="Times New Roman" pitchFamily="18" charset="0"/>
                <a:cs typeface="Times New Roman" pitchFamily="18" charset="0"/>
              </a:rPr>
              <a:t> Adjust prices during local events, festivals, or holidays based on increased demand in specific locations.</a:t>
            </a:r>
          </a:p>
          <a:p>
            <a:pPr marL="64008" indent="0">
              <a:buNone/>
            </a:pPr>
            <a:endParaRPr lang="en-US" sz="1400" dirty="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9192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20548034">
            <a:off x="726106" y="2352592"/>
            <a:ext cx="8229600" cy="4572000"/>
          </a:xfrm>
        </p:spPr>
        <p:txBody>
          <a:bodyPr>
            <a:normAutofit/>
          </a:bodyPr>
          <a:lstStyle/>
          <a:p>
            <a:r>
              <a:rPr lang="en-US" sz="4400" b="1" u="sng" dirty="0" smtClean="0">
                <a:solidFill>
                  <a:srgbClr val="FF0000"/>
                </a:solidFill>
              </a:rPr>
              <a:t>Thank You !</a:t>
            </a:r>
            <a:endParaRPr lang="en-US" sz="4400" b="1" u="sng" dirty="0">
              <a:solidFill>
                <a:srgbClr val="FF0000"/>
              </a:solidFill>
            </a:endParaRPr>
          </a:p>
        </p:txBody>
      </p:sp>
    </p:spTree>
    <p:extLst>
      <p:ext uri="{BB962C8B-B14F-4D97-AF65-F5344CB8AC3E}">
        <p14:creationId xmlns:p14="http://schemas.microsoft.com/office/powerpoint/2010/main" val="403701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5410200" cy="990600"/>
          </a:xfrm>
        </p:spPr>
        <p:txBody>
          <a:bodyPr>
            <a:normAutofit/>
          </a:bodyPr>
          <a:lstStyle/>
          <a:p>
            <a:r>
              <a:rPr lang="en-US" sz="3600" b="1" u="sng" dirty="0" smtClean="0"/>
              <a:t>Executive</a:t>
            </a:r>
            <a:r>
              <a:rPr lang="en-US" b="1" u="sng" dirty="0" smtClean="0"/>
              <a:t> Summary</a:t>
            </a:r>
            <a:endParaRPr lang="en-US" b="1" u="sng" dirty="0"/>
          </a:p>
        </p:txBody>
      </p:sp>
      <p:sp>
        <p:nvSpPr>
          <p:cNvPr id="3" name="Content Placeholder 2"/>
          <p:cNvSpPr>
            <a:spLocks noGrp="1"/>
          </p:cNvSpPr>
          <p:nvPr>
            <p:ph idx="1"/>
          </p:nvPr>
        </p:nvSpPr>
        <p:spPr>
          <a:xfrm>
            <a:off x="76200" y="1600200"/>
            <a:ext cx="8763000" cy="4953000"/>
          </a:xfrm>
          <a:noFill/>
        </p:spPr>
        <p:style>
          <a:lnRef idx="1">
            <a:schemeClr val="accent6"/>
          </a:lnRef>
          <a:fillRef idx="2">
            <a:schemeClr val="accent6"/>
          </a:fillRef>
          <a:effectRef idx="1">
            <a:schemeClr val="accent6"/>
          </a:effectRef>
          <a:fontRef idx="minor">
            <a:schemeClr val="dk1"/>
          </a:fontRef>
        </p:style>
        <p:txBody>
          <a:bodyPr>
            <a:normAutofit/>
          </a:bodyPr>
          <a:lstStyle/>
          <a:p>
            <a:r>
              <a:rPr lang="en-US" sz="1600" dirty="0">
                <a:solidFill>
                  <a:schemeClr val="tx1"/>
                </a:solidFill>
                <a:latin typeface="Times New Roman" pitchFamily="18" charset="0"/>
                <a:cs typeface="Times New Roman" pitchFamily="18" charset="0"/>
              </a:rPr>
              <a:t>This presentation proposes the adoption of a </a:t>
            </a:r>
            <a:r>
              <a:rPr lang="en-US" sz="1600" b="1" dirty="0">
                <a:solidFill>
                  <a:schemeClr val="tx1"/>
                </a:solidFill>
                <a:latin typeface="Times New Roman" pitchFamily="18" charset="0"/>
                <a:cs typeface="Times New Roman" pitchFamily="18" charset="0"/>
              </a:rPr>
              <a:t>Dynamic Pricing Strategy</a:t>
            </a:r>
            <a:r>
              <a:rPr lang="en-US" sz="1600" dirty="0">
                <a:solidFill>
                  <a:schemeClr val="tx1"/>
                </a:solidFill>
                <a:latin typeface="Times New Roman" pitchFamily="18" charset="0"/>
                <a:cs typeface="Times New Roman" pitchFamily="18" charset="0"/>
              </a:rPr>
              <a:t> for fitness classes, aimed at optimizing revenue, enhancing customer satisfaction, and improving class attendance rates</a:t>
            </a:r>
            <a:r>
              <a:rPr lang="en-US" sz="1600" dirty="0" smtClean="0">
                <a:solidFill>
                  <a:schemeClr val="tx1"/>
                </a:solidFill>
                <a:latin typeface="Times New Roman" pitchFamily="18" charset="0"/>
                <a:cs typeface="Times New Roman" pitchFamily="18" charset="0"/>
              </a:rPr>
              <a:t>.</a:t>
            </a:r>
          </a:p>
          <a:p>
            <a:pPr marL="64008" indent="0">
              <a:buNone/>
            </a:pPr>
            <a:endParaRPr lang="en-US" sz="1600" dirty="0" smtClean="0">
              <a:solidFill>
                <a:schemeClr val="tx1"/>
              </a:solidFill>
              <a:latin typeface="Times New Roman" pitchFamily="18" charset="0"/>
              <a:cs typeface="Times New Roman" pitchFamily="18" charset="0"/>
            </a:endParaRPr>
          </a:p>
          <a:p>
            <a:r>
              <a:rPr lang="en-US" sz="1600" dirty="0" smtClean="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By leveraging real-time data on </a:t>
            </a:r>
            <a:r>
              <a:rPr lang="en-US" sz="1600" b="1" dirty="0">
                <a:solidFill>
                  <a:schemeClr val="tx1"/>
                </a:solidFill>
                <a:latin typeface="Times New Roman" pitchFamily="18" charset="0"/>
                <a:cs typeface="Times New Roman" pitchFamily="18" charset="0"/>
              </a:rPr>
              <a:t>demand</a:t>
            </a:r>
            <a:r>
              <a:rPr lang="en-US" sz="1600" dirty="0">
                <a:solidFill>
                  <a:schemeClr val="tx1"/>
                </a:solidFill>
                <a:latin typeface="Times New Roman" pitchFamily="18" charset="0"/>
                <a:cs typeface="Times New Roman" pitchFamily="18" charset="0"/>
              </a:rPr>
              <a:t>, </a:t>
            </a:r>
            <a:r>
              <a:rPr lang="en-US" sz="1600" b="1" dirty="0">
                <a:solidFill>
                  <a:schemeClr val="tx1"/>
                </a:solidFill>
                <a:latin typeface="Times New Roman" pitchFamily="18" charset="0"/>
                <a:cs typeface="Times New Roman" pitchFamily="18" charset="0"/>
              </a:rPr>
              <a:t>time of day</a:t>
            </a:r>
            <a:r>
              <a:rPr lang="en-US" sz="1600" dirty="0">
                <a:solidFill>
                  <a:schemeClr val="tx1"/>
                </a:solidFill>
                <a:latin typeface="Times New Roman" pitchFamily="18" charset="0"/>
                <a:cs typeface="Times New Roman" pitchFamily="18" charset="0"/>
              </a:rPr>
              <a:t>, and </a:t>
            </a:r>
            <a:r>
              <a:rPr lang="en-US" sz="1600" b="1" dirty="0">
                <a:solidFill>
                  <a:schemeClr val="tx1"/>
                </a:solidFill>
                <a:latin typeface="Times New Roman" pitchFamily="18" charset="0"/>
                <a:cs typeface="Times New Roman" pitchFamily="18" charset="0"/>
              </a:rPr>
              <a:t>location</a:t>
            </a:r>
            <a:r>
              <a:rPr lang="en-US" sz="1600" dirty="0">
                <a:solidFill>
                  <a:schemeClr val="tx1"/>
                </a:solidFill>
                <a:latin typeface="Times New Roman" pitchFamily="18" charset="0"/>
                <a:cs typeface="Times New Roman" pitchFamily="18" charset="0"/>
              </a:rPr>
              <a:t>, this strategy tailors pricing to match customer willingness to pay and class availability, leading to a more efficient allocation of resources</a:t>
            </a:r>
            <a:r>
              <a:rPr lang="en-US" sz="1600" dirty="0" smtClean="0">
                <a:solidFill>
                  <a:schemeClr val="tx1"/>
                </a:solidFill>
                <a:latin typeface="Times New Roman" pitchFamily="18" charset="0"/>
                <a:cs typeface="Times New Roman" pitchFamily="18" charset="0"/>
              </a:rPr>
              <a:t>.</a:t>
            </a:r>
          </a:p>
          <a:p>
            <a:pPr marL="64008" indent="0">
              <a:buNone/>
            </a:pPr>
            <a:endParaRPr lang="en-US" sz="1600" dirty="0">
              <a:solidFill>
                <a:schemeClr val="tx1"/>
              </a:solidFill>
              <a:latin typeface="Times New Roman" pitchFamily="18" charset="0"/>
              <a:cs typeface="Times New Roman" pitchFamily="18" charset="0"/>
            </a:endParaRPr>
          </a:p>
          <a:p>
            <a:r>
              <a:rPr lang="en-US" sz="1600" b="1" u="sng" dirty="0">
                <a:solidFill>
                  <a:schemeClr val="tx1"/>
                </a:solidFill>
                <a:latin typeface="Times New Roman" pitchFamily="18" charset="0"/>
                <a:cs typeface="Times New Roman" pitchFamily="18" charset="0"/>
              </a:rPr>
              <a:t>Key Business Goals:</a:t>
            </a:r>
          </a:p>
          <a:p>
            <a:pPr marL="64008" indent="0">
              <a:buNone/>
            </a:pPr>
            <a:endParaRPr lang="en-US" sz="1600" dirty="0">
              <a:solidFill>
                <a:schemeClr val="tx1"/>
              </a:solidFill>
              <a:latin typeface="Times New Roman" pitchFamily="18" charset="0"/>
              <a:cs typeface="Times New Roman" pitchFamily="18" charset="0"/>
            </a:endParaRPr>
          </a:p>
          <a:p>
            <a:pPr marL="406908" indent="-342900">
              <a:buAutoNum type="arabicParenR"/>
            </a:pPr>
            <a:r>
              <a:rPr lang="en-US" sz="1600" b="1" u="sng" dirty="0" smtClean="0">
                <a:solidFill>
                  <a:schemeClr val="tx1"/>
                </a:solidFill>
                <a:latin typeface="Times New Roman" pitchFamily="18" charset="0"/>
                <a:cs typeface="Times New Roman" pitchFamily="18" charset="0"/>
              </a:rPr>
              <a:t>Maximize </a:t>
            </a:r>
            <a:r>
              <a:rPr lang="en-US" sz="1600" b="1" u="sng" dirty="0">
                <a:solidFill>
                  <a:schemeClr val="tx1"/>
                </a:solidFill>
                <a:latin typeface="Times New Roman" pitchFamily="18" charset="0"/>
                <a:cs typeface="Times New Roman" pitchFamily="18" charset="0"/>
              </a:rPr>
              <a:t>Revenue: </a:t>
            </a:r>
            <a:r>
              <a:rPr lang="en-US" sz="1600" b="1" u="sng" dirty="0" smtClean="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C</a:t>
            </a:r>
            <a:r>
              <a:rPr lang="en-US" sz="1600" dirty="0" smtClean="0">
                <a:solidFill>
                  <a:schemeClr val="tx1"/>
                </a:solidFill>
                <a:latin typeface="Times New Roman" pitchFamily="18" charset="0"/>
                <a:cs typeface="Times New Roman" pitchFamily="18" charset="0"/>
              </a:rPr>
              <a:t>apturing </a:t>
            </a:r>
            <a:r>
              <a:rPr lang="en-US" sz="1600" dirty="0">
                <a:solidFill>
                  <a:schemeClr val="tx1"/>
                </a:solidFill>
                <a:latin typeface="Times New Roman" pitchFamily="18" charset="0"/>
                <a:cs typeface="Times New Roman" pitchFamily="18" charset="0"/>
              </a:rPr>
              <a:t>high-value customers during peak demand periods and offering attractive pricing during off-peak hours.</a:t>
            </a:r>
          </a:p>
          <a:p>
            <a:pPr marL="64008" indent="0">
              <a:buNone/>
            </a:pPr>
            <a:endParaRPr lang="en-US" sz="1600" dirty="0">
              <a:solidFill>
                <a:schemeClr val="tx1"/>
              </a:solidFill>
              <a:latin typeface="Times New Roman" pitchFamily="18" charset="0"/>
              <a:cs typeface="Times New Roman" pitchFamily="18" charset="0"/>
            </a:endParaRPr>
          </a:p>
          <a:p>
            <a:pPr marL="64008" indent="0">
              <a:buNone/>
            </a:pPr>
            <a:r>
              <a:rPr lang="en-US" sz="1600" b="1" dirty="0">
                <a:solidFill>
                  <a:schemeClr val="accent1"/>
                </a:solidFill>
                <a:latin typeface="Times New Roman" pitchFamily="18" charset="0"/>
                <a:cs typeface="Times New Roman" pitchFamily="18" charset="0"/>
              </a:rPr>
              <a:t>2</a:t>
            </a:r>
            <a:r>
              <a:rPr lang="en-US" sz="1600" b="1" dirty="0" smtClean="0">
                <a:solidFill>
                  <a:schemeClr val="accent1"/>
                </a:solidFill>
                <a:latin typeface="Times New Roman" pitchFamily="18" charset="0"/>
                <a:cs typeface="Times New Roman" pitchFamily="18" charset="0"/>
              </a:rPr>
              <a:t>)  </a:t>
            </a:r>
            <a:r>
              <a:rPr lang="en-US" sz="1600" b="1" u="sng" dirty="0">
                <a:solidFill>
                  <a:schemeClr val="tx1"/>
                </a:solidFill>
                <a:latin typeface="Times New Roman" pitchFamily="18" charset="0"/>
                <a:cs typeface="Times New Roman" pitchFamily="18" charset="0"/>
              </a:rPr>
              <a:t>Optimize Class </a:t>
            </a:r>
            <a:r>
              <a:rPr lang="en-US" sz="1600" b="1" u="sng" dirty="0" smtClean="0">
                <a:solidFill>
                  <a:schemeClr val="tx1"/>
                </a:solidFill>
                <a:latin typeface="Times New Roman" pitchFamily="18" charset="0"/>
                <a:cs typeface="Times New Roman" pitchFamily="18" charset="0"/>
              </a:rPr>
              <a:t>Attendance: </a:t>
            </a:r>
            <a:r>
              <a:rPr lang="en-US" sz="1600" dirty="0" smtClean="0">
                <a:solidFill>
                  <a:schemeClr val="tx1"/>
                </a:solidFill>
                <a:latin typeface="Times New Roman" pitchFamily="18" charset="0"/>
                <a:cs typeface="Times New Roman" pitchFamily="18" charset="0"/>
              </a:rPr>
              <a:t>Improve </a:t>
            </a:r>
            <a:r>
              <a:rPr lang="en-US" sz="1600" dirty="0">
                <a:solidFill>
                  <a:schemeClr val="tx1"/>
                </a:solidFill>
                <a:latin typeface="Times New Roman" pitchFamily="18" charset="0"/>
                <a:cs typeface="Times New Roman" pitchFamily="18" charset="0"/>
              </a:rPr>
              <a:t>class utilization by offering discounts or promotions during under-booked times and charging premium prices during high-demand periods</a:t>
            </a:r>
          </a:p>
          <a:p>
            <a:pPr marL="64008" indent="0">
              <a:buNone/>
            </a:pPr>
            <a:endParaRPr lang="en-US" sz="1600" dirty="0">
              <a:solidFill>
                <a:schemeClr val="tx1"/>
              </a:solidFill>
              <a:latin typeface="Times New Roman" pitchFamily="18" charset="0"/>
              <a:cs typeface="Times New Roman" pitchFamily="18" charset="0"/>
            </a:endParaRPr>
          </a:p>
          <a:p>
            <a:pPr marL="64008" indent="0">
              <a:buNone/>
            </a:pPr>
            <a:r>
              <a:rPr lang="en-US" sz="1600" b="1" dirty="0">
                <a:solidFill>
                  <a:schemeClr val="accent1"/>
                </a:solidFill>
                <a:latin typeface="Times New Roman" pitchFamily="18" charset="0"/>
                <a:cs typeface="Times New Roman" pitchFamily="18" charset="0"/>
              </a:rPr>
              <a:t>3) </a:t>
            </a:r>
            <a:r>
              <a:rPr lang="en-US" sz="1600" b="1" dirty="0" smtClean="0">
                <a:solidFill>
                  <a:schemeClr val="accent1"/>
                </a:solidFill>
                <a:latin typeface="Times New Roman" pitchFamily="18" charset="0"/>
                <a:cs typeface="Times New Roman" pitchFamily="18" charset="0"/>
              </a:rPr>
              <a:t> </a:t>
            </a:r>
            <a:r>
              <a:rPr lang="en-US" sz="1600" b="1" u="sng" dirty="0" smtClean="0">
                <a:solidFill>
                  <a:schemeClr val="tx1"/>
                </a:solidFill>
                <a:latin typeface="Times New Roman" pitchFamily="18" charset="0"/>
                <a:cs typeface="Times New Roman" pitchFamily="18" charset="0"/>
              </a:rPr>
              <a:t>Enhance </a:t>
            </a:r>
            <a:r>
              <a:rPr lang="en-US" sz="1600" b="1" u="sng" dirty="0">
                <a:solidFill>
                  <a:schemeClr val="tx1"/>
                </a:solidFill>
                <a:latin typeface="Times New Roman" pitchFamily="18" charset="0"/>
                <a:cs typeface="Times New Roman" pitchFamily="18" charset="0"/>
              </a:rPr>
              <a:t>Customer Experience:</a:t>
            </a:r>
            <a:r>
              <a:rPr lang="en-US" sz="1600" u="sng" dirty="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Provide </a:t>
            </a:r>
            <a:r>
              <a:rPr lang="en-US" sz="1600" dirty="0">
                <a:solidFill>
                  <a:schemeClr val="tx1"/>
                </a:solidFill>
                <a:latin typeface="Times New Roman" pitchFamily="18" charset="0"/>
                <a:cs typeface="Times New Roman" pitchFamily="18" charset="0"/>
              </a:rPr>
              <a:t>more flexible pricing options that align with customer preferences, increasing retention and satisfaction</a:t>
            </a:r>
            <a:r>
              <a:rPr lang="en-US" sz="1600" dirty="0" smtClean="0">
                <a:solidFill>
                  <a:schemeClr val="tx1"/>
                </a:solidFill>
                <a:latin typeface="Times New Roman" pitchFamily="18" charset="0"/>
                <a:cs typeface="Times New Roman" pitchFamily="18" charset="0"/>
              </a:rPr>
              <a:t>.</a:t>
            </a:r>
          </a:p>
          <a:p>
            <a:pPr marL="64008" indent="0">
              <a:buNone/>
            </a:pPr>
            <a:endParaRPr lang="en-US" sz="1600" dirty="0">
              <a:solidFill>
                <a:schemeClr val="tx1"/>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3390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4050527" cy="838200"/>
          </a:xfrm>
        </p:spPr>
        <p:txBody>
          <a:bodyPr/>
          <a:lstStyle/>
          <a:p>
            <a:r>
              <a:rPr lang="en-US" b="1" u="sng" dirty="0" smtClean="0"/>
              <a:t>Introduction </a:t>
            </a:r>
            <a:endParaRPr lang="en-US" b="1" u="sng" dirty="0"/>
          </a:p>
        </p:txBody>
      </p:sp>
      <p:sp>
        <p:nvSpPr>
          <p:cNvPr id="3" name="Content Placeholder 2"/>
          <p:cNvSpPr>
            <a:spLocks noGrp="1"/>
          </p:cNvSpPr>
          <p:nvPr>
            <p:ph idx="1"/>
          </p:nvPr>
        </p:nvSpPr>
        <p:spPr>
          <a:xfrm>
            <a:off x="76200" y="1143000"/>
            <a:ext cx="9067800" cy="5638800"/>
          </a:xfrm>
          <a:noFill/>
        </p:spPr>
        <p:style>
          <a:lnRef idx="1">
            <a:schemeClr val="accent6"/>
          </a:lnRef>
          <a:fillRef idx="2">
            <a:schemeClr val="accent6"/>
          </a:fillRef>
          <a:effectRef idx="1">
            <a:schemeClr val="accent6"/>
          </a:effectRef>
          <a:fontRef idx="minor">
            <a:schemeClr val="dk1"/>
          </a:fontRef>
        </p:style>
        <p:txBody>
          <a:bodyPr>
            <a:noAutofit/>
          </a:bodyPr>
          <a:lstStyle/>
          <a:p>
            <a:r>
              <a:rPr lang="en-US" sz="1600" dirty="0">
                <a:solidFill>
                  <a:schemeClr val="tx1"/>
                </a:solidFill>
                <a:latin typeface="Times New Roman" pitchFamily="18" charset="0"/>
                <a:cs typeface="Times New Roman" pitchFamily="18" charset="0"/>
              </a:rPr>
              <a:t>Fitness classes are a crucial revenue source for gyms and fitness centers, but optimizing attendance and pricing remains a challenge. The goal is to implement a data-driven, customer-centric approach that boosts profitability and offers flexible pricing options</a:t>
            </a:r>
            <a:r>
              <a:rPr lang="en-US" sz="1600" dirty="0" smtClean="0">
                <a:solidFill>
                  <a:schemeClr val="tx1"/>
                </a:solidFill>
                <a:latin typeface="Times New Roman" pitchFamily="18" charset="0"/>
                <a:cs typeface="Times New Roman" pitchFamily="18" charset="0"/>
              </a:rPr>
              <a:t>.</a:t>
            </a:r>
          </a:p>
          <a:p>
            <a:pPr marL="64008" indent="0">
              <a:buNone/>
            </a:pPr>
            <a:endParaRPr lang="en-US" sz="1600" dirty="0" smtClean="0">
              <a:solidFill>
                <a:schemeClr val="tx1"/>
              </a:solidFill>
              <a:latin typeface="Times New Roman" pitchFamily="18" charset="0"/>
              <a:cs typeface="Times New Roman" pitchFamily="18" charset="0"/>
            </a:endParaRPr>
          </a:p>
          <a:p>
            <a:r>
              <a:rPr lang="en-US" sz="1600" b="1" u="sng" dirty="0">
                <a:solidFill>
                  <a:schemeClr val="tx1"/>
                </a:solidFill>
                <a:latin typeface="Times New Roman" pitchFamily="18" charset="0"/>
                <a:cs typeface="Times New Roman" pitchFamily="18" charset="0"/>
              </a:rPr>
              <a:t>Challenges –</a:t>
            </a:r>
          </a:p>
          <a:p>
            <a:pPr marL="64008" indent="0">
              <a:buNone/>
            </a:pPr>
            <a:r>
              <a:rPr lang="en-US" sz="1600"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1) </a:t>
            </a:r>
            <a:r>
              <a:rPr lang="en-US" sz="1600" dirty="0" smtClean="0">
                <a:solidFill>
                  <a:schemeClr val="tx1"/>
                </a:solidFill>
                <a:latin typeface="Times New Roman" pitchFamily="18" charset="0"/>
                <a:cs typeface="Times New Roman" pitchFamily="18" charset="0"/>
              </a:rPr>
              <a:t>Static </a:t>
            </a:r>
            <a:r>
              <a:rPr lang="en-US" sz="1600" dirty="0">
                <a:solidFill>
                  <a:schemeClr val="tx1"/>
                </a:solidFill>
                <a:latin typeface="Times New Roman" pitchFamily="18" charset="0"/>
                <a:cs typeface="Times New Roman" pitchFamily="18" charset="0"/>
              </a:rPr>
              <a:t>pricing leads to fluctuating attendance, with classes being under-booked during off-peak </a:t>
            </a:r>
            <a:r>
              <a:rPr lang="en-US" sz="1600" dirty="0" smtClean="0">
                <a:solidFill>
                  <a:schemeClr val="tx1"/>
                </a:solidFill>
                <a:latin typeface="Times New Roman" pitchFamily="18" charset="0"/>
                <a:cs typeface="Times New Roman" pitchFamily="18" charset="0"/>
              </a:rPr>
              <a:t>           hours </a:t>
            </a:r>
            <a:r>
              <a:rPr lang="en-US" sz="1600" dirty="0">
                <a:solidFill>
                  <a:schemeClr val="tx1"/>
                </a:solidFill>
                <a:latin typeface="Times New Roman" pitchFamily="18" charset="0"/>
                <a:cs typeface="Times New Roman" pitchFamily="18" charset="0"/>
              </a:rPr>
              <a:t>and over-crowded during peak times</a:t>
            </a:r>
            <a:r>
              <a:rPr lang="en-US" sz="1600" dirty="0" smtClean="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marL="64008" indent="0">
              <a:buNone/>
            </a:pPr>
            <a:r>
              <a:rPr lang="en-US" sz="1600" dirty="0" smtClean="0">
                <a:solidFill>
                  <a:schemeClr val="tx1"/>
                </a:solidFill>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2) </a:t>
            </a:r>
            <a:r>
              <a:rPr lang="en-US" sz="1600" dirty="0" smtClean="0">
                <a:solidFill>
                  <a:schemeClr val="tx1"/>
                </a:solidFill>
                <a:latin typeface="Times New Roman" pitchFamily="18" charset="0"/>
                <a:cs typeface="Times New Roman" pitchFamily="18" charset="0"/>
              </a:rPr>
              <a:t>Lack </a:t>
            </a:r>
            <a:r>
              <a:rPr lang="en-US" sz="1600" dirty="0">
                <a:solidFill>
                  <a:schemeClr val="tx1"/>
                </a:solidFill>
                <a:latin typeface="Times New Roman" pitchFamily="18" charset="0"/>
                <a:cs typeface="Times New Roman" pitchFamily="18" charset="0"/>
              </a:rPr>
              <a:t>of flexibility in pricing may result in missed revenue opportunities during high-demand periods and reduced participation during low-demand times.</a:t>
            </a:r>
          </a:p>
          <a:p>
            <a:pPr marL="64008" indent="0">
              <a:buNone/>
            </a:pPr>
            <a:endParaRPr lang="en-US" sz="1600" dirty="0">
              <a:solidFill>
                <a:schemeClr val="tx1"/>
              </a:solidFill>
              <a:latin typeface="Times New Roman" pitchFamily="18" charset="0"/>
              <a:cs typeface="Times New Roman" pitchFamily="18" charset="0"/>
            </a:endParaRPr>
          </a:p>
          <a:p>
            <a:r>
              <a:rPr lang="en-US" sz="1600" b="1" u="sng" dirty="0" smtClean="0">
                <a:solidFill>
                  <a:schemeClr val="tx1"/>
                </a:solidFill>
                <a:latin typeface="Times New Roman" pitchFamily="18" charset="0"/>
                <a:cs typeface="Times New Roman" pitchFamily="18" charset="0"/>
              </a:rPr>
              <a:t>Recommendations </a:t>
            </a:r>
          </a:p>
          <a:p>
            <a:pPr marL="64008" indent="0">
              <a:buNone/>
            </a:pPr>
            <a:r>
              <a:rPr lang="en-US" sz="1600" b="1" dirty="0" smtClean="0">
                <a:solidFill>
                  <a:schemeClr val="tx1"/>
                </a:solidFill>
                <a:latin typeface="Times New Roman" pitchFamily="18" charset="0"/>
                <a:cs typeface="Times New Roman" pitchFamily="18" charset="0"/>
              </a:rPr>
              <a:t>1) Demand-Based </a:t>
            </a:r>
            <a:r>
              <a:rPr lang="en-US" sz="1600" b="1" dirty="0">
                <a:solidFill>
                  <a:schemeClr val="tx1"/>
                </a:solidFill>
                <a:latin typeface="Times New Roman" pitchFamily="18" charset="0"/>
                <a:cs typeface="Times New Roman" pitchFamily="18" charset="0"/>
              </a:rPr>
              <a:t>Pricing:</a:t>
            </a:r>
            <a:r>
              <a:rPr lang="en-US" sz="1600" dirty="0">
                <a:solidFill>
                  <a:schemeClr val="tx1"/>
                </a:solidFill>
                <a:latin typeface="Times New Roman" pitchFamily="18" charset="0"/>
                <a:cs typeface="Times New Roman" pitchFamily="18" charset="0"/>
              </a:rPr>
              <a:t> Adjust prices based on demand, charging higher rates during peak times (e.g., evenings, weekends) and offering discounts during off-peak hours to increase attendance.</a:t>
            </a:r>
          </a:p>
          <a:p>
            <a:endParaRPr lang="en-US" sz="1600" b="1" dirty="0">
              <a:solidFill>
                <a:schemeClr val="tx1"/>
              </a:solidFill>
              <a:latin typeface="Times New Roman" pitchFamily="18" charset="0"/>
              <a:cs typeface="Times New Roman" pitchFamily="18" charset="0"/>
            </a:endParaRPr>
          </a:p>
          <a:p>
            <a:pPr marL="64008" indent="0">
              <a:buNone/>
            </a:pPr>
            <a:r>
              <a:rPr lang="en-US" sz="1600" b="1" dirty="0" smtClean="0">
                <a:solidFill>
                  <a:schemeClr val="tx1"/>
                </a:solidFill>
                <a:latin typeface="Times New Roman" pitchFamily="18" charset="0"/>
                <a:cs typeface="Times New Roman" pitchFamily="18" charset="0"/>
              </a:rPr>
              <a:t>2) Time-Based </a:t>
            </a:r>
            <a:r>
              <a:rPr lang="en-US" sz="1600" b="1" dirty="0">
                <a:solidFill>
                  <a:schemeClr val="tx1"/>
                </a:solidFill>
                <a:latin typeface="Times New Roman" pitchFamily="18" charset="0"/>
                <a:cs typeface="Times New Roman" pitchFamily="18" charset="0"/>
              </a:rPr>
              <a:t>Pricing:</a:t>
            </a:r>
            <a:r>
              <a:rPr lang="en-US" sz="1600" dirty="0">
                <a:solidFill>
                  <a:schemeClr val="tx1"/>
                </a:solidFill>
                <a:latin typeface="Times New Roman" pitchFamily="18" charset="0"/>
                <a:cs typeface="Times New Roman" pitchFamily="18" charset="0"/>
              </a:rPr>
              <a:t> Introduce time-sensitive pricing to incentivize participation during slower hours. Classes in early mornings or midday hours may be offered at lower rates to fill spaces.</a:t>
            </a:r>
          </a:p>
          <a:p>
            <a:endParaRPr lang="en-US" sz="1600" dirty="0">
              <a:solidFill>
                <a:schemeClr val="tx1"/>
              </a:solidFill>
              <a:latin typeface="Times New Roman" pitchFamily="18" charset="0"/>
              <a:cs typeface="Times New Roman" pitchFamily="18" charset="0"/>
            </a:endParaRPr>
          </a:p>
          <a:p>
            <a:pPr marL="64008" indent="0">
              <a:buNone/>
            </a:pPr>
            <a:r>
              <a:rPr lang="en-US" sz="1600" b="1" dirty="0" smtClean="0">
                <a:solidFill>
                  <a:schemeClr val="tx1"/>
                </a:solidFill>
                <a:latin typeface="Times New Roman" pitchFamily="18" charset="0"/>
                <a:cs typeface="Times New Roman" pitchFamily="18" charset="0"/>
              </a:rPr>
              <a:t>3) Location-Based </a:t>
            </a:r>
            <a:r>
              <a:rPr lang="en-US" sz="1600" b="1" dirty="0">
                <a:solidFill>
                  <a:schemeClr val="tx1"/>
                </a:solidFill>
                <a:latin typeface="Times New Roman" pitchFamily="18" charset="0"/>
                <a:cs typeface="Times New Roman" pitchFamily="18" charset="0"/>
              </a:rPr>
              <a:t>Pricing:</a:t>
            </a:r>
            <a:r>
              <a:rPr lang="en-US" sz="1600" dirty="0">
                <a:solidFill>
                  <a:schemeClr val="tx1"/>
                </a:solidFill>
                <a:latin typeface="Times New Roman" pitchFamily="18" charset="0"/>
                <a:cs typeface="Times New Roman" pitchFamily="18" charset="0"/>
              </a:rPr>
              <a:t> Tailor pricing to the location of the fitness classes, considering factors such as the local market's demographics and disposable income. More affluent areas or locations with higher competition can support higher pricing.</a:t>
            </a:r>
          </a:p>
          <a:p>
            <a:endParaRPr lang="en-US" sz="1600" dirty="0" smtClean="0">
              <a:solidFill>
                <a:schemeClr val="tx1"/>
              </a:solidFill>
              <a:latin typeface="Times New Roman" pitchFamily="18" charset="0"/>
              <a:cs typeface="Times New Roman" pitchFamily="18" charset="0"/>
            </a:endParaRPr>
          </a:p>
        </p:txBody>
      </p:sp>
      <p:sp>
        <p:nvSpPr>
          <p:cNvPr id="5" name="TextBox 4"/>
          <p:cNvSpPr txBox="1"/>
          <p:nvPr/>
        </p:nvSpPr>
        <p:spPr>
          <a:xfrm>
            <a:off x="762000" y="5410200"/>
            <a:ext cx="65532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2921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9296400" cy="762000"/>
          </a:xfrm>
        </p:spPr>
        <p:txBody>
          <a:bodyPr>
            <a:noAutofit/>
          </a:bodyPr>
          <a:lstStyle/>
          <a:p>
            <a:pPr algn="ctr"/>
            <a:r>
              <a:rPr lang="en-US" sz="2800" b="1" u="sng" dirty="0" smtClean="0"/>
              <a:t>Current </a:t>
            </a:r>
            <a:r>
              <a:rPr lang="en-US" sz="2800" b="1" u="sng" dirty="0"/>
              <a:t>Situation/Market </a:t>
            </a:r>
            <a:r>
              <a:rPr lang="en-US" sz="2800" b="1" u="sng" dirty="0" smtClean="0"/>
              <a:t>Analysis</a:t>
            </a:r>
            <a:r>
              <a:rPr lang="en-US" sz="2800" b="1" dirty="0" smtClean="0"/>
              <a:t/>
            </a:r>
            <a:br>
              <a:rPr lang="en-US" sz="2800" b="1" dirty="0" smtClean="0"/>
            </a:br>
            <a:endParaRPr lang="en-US" sz="2800"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32" y="1551396"/>
            <a:ext cx="2896545" cy="3096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6444" y="1506811"/>
            <a:ext cx="3237555" cy="3158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6177" y="1534463"/>
            <a:ext cx="2971800" cy="3126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152400" y="5105400"/>
            <a:ext cx="8839200" cy="1754326"/>
          </a:xfrm>
          <a:prstGeom prst="rect">
            <a:avLst/>
          </a:prstGeom>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Weekdays tend to be busier than weekends, with more people attending during the weekdays. </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Additionally</a:t>
            </a:r>
            <a:r>
              <a:rPr lang="en-US" dirty="0">
                <a:solidFill>
                  <a:schemeClr val="tx1"/>
                </a:solidFill>
                <a:latin typeface="Times New Roman" pitchFamily="18" charset="0"/>
                <a:cs typeface="Times New Roman" pitchFamily="18" charset="0"/>
              </a:rPr>
              <a:t>, mornings (9 AM to 12 PM) and evenings (5 PM to 7 PM) are the peak times, while early mornings and noon tend to have fewer participants.</a:t>
            </a:r>
          </a:p>
          <a:p>
            <a:endParaRPr lang="en-IN"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
        <p:nvSpPr>
          <p:cNvPr id="3" name="TextBox 2"/>
          <p:cNvSpPr txBox="1"/>
          <p:nvPr/>
        </p:nvSpPr>
        <p:spPr>
          <a:xfrm>
            <a:off x="1905944" y="4648199"/>
            <a:ext cx="8001000" cy="584775"/>
          </a:xfrm>
          <a:prstGeom prst="rect">
            <a:avLst/>
          </a:prstGeom>
          <a:noFill/>
        </p:spPr>
        <p:txBody>
          <a:bodyPr wrap="square" rtlCol="0">
            <a:spAutoFit/>
          </a:bodyPr>
          <a:lstStyle/>
          <a:p>
            <a:r>
              <a:rPr lang="en-US" sz="1600" b="1" dirty="0">
                <a:solidFill>
                  <a:srgbClr val="FFFF00"/>
                </a:solidFill>
              </a:rPr>
              <a:t>Summarizing data on day of week and hourly basis</a:t>
            </a:r>
            <a:br>
              <a:rPr lang="en-US" sz="1600" b="1" dirty="0">
                <a:solidFill>
                  <a:srgbClr val="FFFF00"/>
                </a:solidFill>
              </a:rPr>
            </a:br>
            <a:endParaRPr lang="en-US" sz="1600" dirty="0">
              <a:solidFill>
                <a:srgbClr val="FFFF00"/>
              </a:solidFill>
            </a:endParaRPr>
          </a:p>
        </p:txBody>
      </p:sp>
    </p:spTree>
    <p:extLst>
      <p:ext uri="{BB962C8B-B14F-4D97-AF65-F5344CB8AC3E}">
        <p14:creationId xmlns:p14="http://schemas.microsoft.com/office/powerpoint/2010/main" val="345619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7098"/>
          <a:stretch/>
        </p:blipFill>
        <p:spPr bwMode="auto">
          <a:xfrm>
            <a:off x="152401" y="1219200"/>
            <a:ext cx="51816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Title 1"/>
          <p:cNvSpPr txBox="1">
            <a:spLocks/>
          </p:cNvSpPr>
          <p:nvPr/>
        </p:nvSpPr>
        <p:spPr>
          <a:xfrm>
            <a:off x="1066800" y="-76200"/>
            <a:ext cx="7391400" cy="1143000"/>
          </a:xfrm>
          <a:prstGeom prst="rect">
            <a:avLst/>
          </a:prstGeom>
        </p:spPr>
        <p:txBody>
          <a:bodyPr vert="horz" anchor="ctr">
            <a:norm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2800" b="1" u="sng" dirty="0" smtClean="0"/>
              <a:t>Current Situation/Market Analysis</a:t>
            </a:r>
            <a:endParaRPr lang="en-US" sz="2800" u="sng" dirty="0"/>
          </a:p>
        </p:txBody>
      </p:sp>
      <p:sp>
        <p:nvSpPr>
          <p:cNvPr id="2" name="TextBox 1"/>
          <p:cNvSpPr txBox="1"/>
          <p:nvPr/>
        </p:nvSpPr>
        <p:spPr>
          <a:xfrm>
            <a:off x="5486400" y="2167467"/>
            <a:ext cx="3657600" cy="2099733"/>
          </a:xfrm>
          <a:prstGeom prst="rect">
            <a:avLst/>
          </a:prstGeom>
          <a:noFill/>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buFont typeface="Courier New" pitchFamily="49" charset="0"/>
              <a:buChar char="o"/>
            </a:pPr>
            <a:r>
              <a:rPr lang="en-US" dirty="0">
                <a:solidFill>
                  <a:schemeClr val="tx1"/>
                </a:solidFill>
                <a:latin typeface="Times New Roman" pitchFamily="18" charset="0"/>
                <a:cs typeface="Times New Roman" pitchFamily="18" charset="0"/>
              </a:rPr>
              <a:t>studio </a:t>
            </a:r>
            <a:r>
              <a:rPr lang="en-US" dirty="0" err="1">
                <a:solidFill>
                  <a:schemeClr val="tx1"/>
                </a:solidFill>
                <a:latin typeface="Times New Roman" pitchFamily="18" charset="0"/>
                <a:cs typeface="Times New Roman" pitchFamily="18" charset="0"/>
              </a:rPr>
              <a:t>cyc,body</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combat ,</a:t>
            </a:r>
          </a:p>
          <a:p>
            <a:r>
              <a:rPr lang="en-US" dirty="0" err="1" smtClean="0">
                <a:solidFill>
                  <a:schemeClr val="tx1"/>
                </a:solidFill>
                <a:latin typeface="Times New Roman" pitchFamily="18" charset="0"/>
                <a:cs typeface="Times New Roman" pitchFamily="18" charset="0"/>
              </a:rPr>
              <a:t>pilates</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Aquafit,Body</a:t>
            </a:r>
            <a:r>
              <a:rPr lang="en-US" dirty="0" smtClean="0">
                <a:solidFill>
                  <a:schemeClr val="tx1"/>
                </a:solidFill>
                <a:latin typeface="Times New Roman" pitchFamily="18" charset="0"/>
                <a:cs typeface="Times New Roman" pitchFamily="18" charset="0"/>
              </a:rPr>
              <a:t> Cond </a:t>
            </a:r>
          </a:p>
          <a:p>
            <a:r>
              <a:rPr lang="en-US" dirty="0" smtClean="0">
                <a:solidFill>
                  <a:schemeClr val="tx1"/>
                </a:solidFill>
                <a:latin typeface="Times New Roman" pitchFamily="18" charset="0"/>
                <a:cs typeface="Times New Roman" pitchFamily="18" charset="0"/>
              </a:rPr>
              <a:t>these </a:t>
            </a:r>
            <a:r>
              <a:rPr lang="en-US" dirty="0">
                <a:solidFill>
                  <a:schemeClr val="tx1"/>
                </a:solidFill>
                <a:latin typeface="Times New Roman" pitchFamily="18" charset="0"/>
                <a:cs typeface="Times New Roman" pitchFamily="18" charset="0"/>
              </a:rPr>
              <a:t>classes having more bookings </a:t>
            </a:r>
            <a:r>
              <a:rPr lang="en-US" dirty="0" smtClean="0">
                <a:solidFill>
                  <a:schemeClr val="tx1"/>
                </a:solidFill>
                <a:latin typeface="Times New Roman" pitchFamily="18" charset="0"/>
                <a:cs typeface="Times New Roman" pitchFamily="18" charset="0"/>
              </a:rPr>
              <a:t>.</a:t>
            </a:r>
          </a:p>
          <a:p>
            <a:endParaRPr lang="en-US" dirty="0">
              <a:solidFill>
                <a:schemeClr val="tx1"/>
              </a:solidFill>
              <a:latin typeface="Times New Roman" pitchFamily="18" charset="0"/>
              <a:cs typeface="Times New Roman" pitchFamily="18" charset="0"/>
            </a:endParaRPr>
          </a:p>
          <a:p>
            <a:pPr marL="285750" indent="-285750">
              <a:buFont typeface="Courier New" pitchFamily="49" charset="0"/>
              <a:buChar char="o"/>
            </a:pPr>
            <a:r>
              <a:rPr lang="en-US" dirty="0" smtClean="0">
                <a:solidFill>
                  <a:schemeClr val="tx1"/>
                </a:solidFill>
                <a:latin typeface="Times New Roman" pitchFamily="18" charset="0"/>
                <a:cs typeface="Times New Roman" pitchFamily="18" charset="0"/>
              </a:rPr>
              <a:t>BLT exercise ,BLT weight </a:t>
            </a:r>
          </a:p>
          <a:p>
            <a:r>
              <a:rPr lang="en-US" dirty="0" smtClean="0">
                <a:solidFill>
                  <a:schemeClr val="tx1"/>
                </a:solidFill>
                <a:latin typeface="Times New Roman" pitchFamily="18" charset="0"/>
                <a:cs typeface="Times New Roman" pitchFamily="18" charset="0"/>
              </a:rPr>
              <a:t>manage class , WM better living team , BLT Antenatal Mums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8934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239000" cy="646906"/>
          </a:xfrm>
        </p:spPr>
        <p:txBody>
          <a:bodyPr>
            <a:noAutofit/>
          </a:bodyPr>
          <a:lstStyle/>
          <a:p>
            <a:r>
              <a:rPr lang="en-US" sz="2800" b="1" u="sng" dirty="0"/>
              <a:t>Current Situation/Market Analysis</a:t>
            </a:r>
            <a:r>
              <a:rPr lang="en-US" sz="2800" u="sng" dirty="0"/>
              <a:t/>
            </a:r>
            <a:br>
              <a:rPr lang="en-US" sz="2800" u="sng" dirty="0"/>
            </a:br>
            <a:endParaRPr lang="en-US" sz="2800"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941" b="2964"/>
          <a:stretch/>
        </p:blipFill>
        <p:spPr bwMode="auto">
          <a:xfrm>
            <a:off x="355600" y="1371600"/>
            <a:ext cx="4064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99" y="1371600"/>
            <a:ext cx="431714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1000" y="5181600"/>
            <a:ext cx="8431944" cy="1200329"/>
          </a:xfrm>
          <a:prstGeom prst="rect">
            <a:avLst/>
          </a:prstGeom>
          <a:noFill/>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buFont typeface="Courier New" pitchFamily="49" charset="0"/>
              <a:buChar char="o"/>
            </a:pPr>
            <a:r>
              <a:rPr lang="en-US" dirty="0">
                <a:solidFill>
                  <a:schemeClr val="tx1"/>
                </a:solidFill>
                <a:latin typeface="Times New Roman" pitchFamily="18" charset="0"/>
                <a:cs typeface="Times New Roman" pitchFamily="18" charset="0"/>
              </a:rPr>
              <a:t>The "BRP" center has the highest percentage of bookings, while the "TSC" center has the lowest.</a:t>
            </a:r>
          </a:p>
          <a:p>
            <a:endParaRPr lang="en-US" dirty="0" smtClean="0">
              <a:solidFill>
                <a:schemeClr val="tx1"/>
              </a:solidFill>
              <a:latin typeface="Times New Roman" pitchFamily="18" charset="0"/>
              <a:cs typeface="Times New Roman" pitchFamily="18" charset="0"/>
            </a:endParaRPr>
          </a:p>
          <a:p>
            <a:pPr marL="285750" indent="-285750">
              <a:buFont typeface="Courier New" pitchFamily="49" charset="0"/>
              <a:buChar char="o"/>
            </a:pPr>
            <a:r>
              <a:rPr lang="en-US" dirty="0" smtClean="0">
                <a:solidFill>
                  <a:schemeClr val="tx1"/>
                </a:solidFill>
                <a:latin typeface="Times New Roman" pitchFamily="18" charset="0"/>
                <a:cs typeface="Times New Roman" pitchFamily="18" charset="0"/>
              </a:rPr>
              <a:t>Also , Most of the peoples booking  for Rs.1500</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887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086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7200" y="5867400"/>
            <a:ext cx="8229600" cy="646331"/>
          </a:xfrm>
          <a:prstGeom prst="rect">
            <a:avLst/>
          </a:prstGeom>
          <a:no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solidFill>
                  <a:schemeClr val="tx1"/>
                </a:solidFill>
                <a:latin typeface="Times New Roman" pitchFamily="18" charset="0"/>
                <a:cs typeface="Times New Roman" pitchFamily="18" charset="0"/>
              </a:rPr>
              <a:t>From above graph , we can see junior </a:t>
            </a:r>
            <a:r>
              <a:rPr lang="en-US" dirty="0" err="1">
                <a:solidFill>
                  <a:schemeClr val="tx1"/>
                </a:solidFill>
                <a:latin typeface="Times New Roman" pitchFamily="18" charset="0"/>
                <a:cs typeface="Times New Roman" pitchFamily="18" charset="0"/>
              </a:rPr>
              <a:t>swimfit</a:t>
            </a:r>
            <a:r>
              <a:rPr lang="en-US" dirty="0">
                <a:solidFill>
                  <a:schemeClr val="tx1"/>
                </a:solidFill>
                <a:latin typeface="Times New Roman" pitchFamily="18" charset="0"/>
                <a:cs typeface="Times New Roman" pitchFamily="18" charset="0"/>
              </a:rPr>
              <a:t>, insanity, Tai-Chi , family </a:t>
            </a:r>
            <a:r>
              <a:rPr lang="en-US" dirty="0" err="1">
                <a:solidFill>
                  <a:schemeClr val="tx1"/>
                </a:solidFill>
                <a:latin typeface="Times New Roman" pitchFamily="18" charset="0"/>
                <a:cs typeface="Times New Roman" pitchFamily="18" charset="0"/>
              </a:rPr>
              <a:t>bootcamp</a:t>
            </a:r>
            <a:r>
              <a:rPr lang="en-US" dirty="0">
                <a:solidFill>
                  <a:schemeClr val="tx1"/>
                </a:solidFill>
                <a:latin typeface="Times New Roman" pitchFamily="18" charset="0"/>
                <a:cs typeface="Times New Roman" pitchFamily="18" charset="0"/>
              </a:rPr>
              <a:t> these all have higher price </a:t>
            </a:r>
          </a:p>
        </p:txBody>
      </p:sp>
      <p:sp>
        <p:nvSpPr>
          <p:cNvPr id="5" name="Title 1"/>
          <p:cNvSpPr txBox="1">
            <a:spLocks/>
          </p:cNvSpPr>
          <p:nvPr/>
        </p:nvSpPr>
        <p:spPr>
          <a:xfrm>
            <a:off x="1066800" y="118533"/>
            <a:ext cx="7391400" cy="1143000"/>
          </a:xfrm>
          <a:prstGeom prst="rect">
            <a:avLst/>
          </a:prstGeom>
        </p:spPr>
        <p:txBody>
          <a:bodyPr vert="horz" anchor="ctr">
            <a:norm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US" sz="2800" b="1" u="sng" dirty="0" smtClean="0"/>
              <a:t>Current Situation/Market Analysis</a:t>
            </a:r>
            <a:endParaRPr lang="en-US" sz="2800" u="sng" dirty="0"/>
          </a:p>
        </p:txBody>
      </p:sp>
    </p:spTree>
    <p:extLst>
      <p:ext uri="{BB962C8B-B14F-4D97-AF65-F5344CB8AC3E}">
        <p14:creationId xmlns:p14="http://schemas.microsoft.com/office/powerpoint/2010/main" val="185839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7669" y="1520031"/>
            <a:ext cx="4956331" cy="335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02"/>
          <a:stretch/>
        </p:blipFill>
        <p:spPr bwMode="auto">
          <a:xfrm>
            <a:off x="93133" y="1524000"/>
            <a:ext cx="402166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33" y="3200400"/>
            <a:ext cx="402166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14600" y="533400"/>
            <a:ext cx="4191000" cy="523220"/>
          </a:xfrm>
          <a:prstGeom prst="rect">
            <a:avLst/>
          </a:prstGeom>
          <a:noFill/>
        </p:spPr>
        <p:txBody>
          <a:bodyPr wrap="square" rtlCol="0">
            <a:spAutoFit/>
          </a:bodyPr>
          <a:lstStyle/>
          <a:p>
            <a:r>
              <a:rPr lang="en-US" sz="2800" b="1" u="sng" dirty="0" smtClean="0">
                <a:solidFill>
                  <a:srgbClr val="FF0000"/>
                </a:solidFill>
              </a:rPr>
              <a:t>Future Predicted Data </a:t>
            </a:r>
            <a:endParaRPr lang="en-US" sz="2800" b="1" u="sng" dirty="0">
              <a:solidFill>
                <a:srgbClr val="FF0000"/>
              </a:solidFill>
            </a:endParaRPr>
          </a:p>
        </p:txBody>
      </p:sp>
      <p:sp>
        <p:nvSpPr>
          <p:cNvPr id="4" name="TextBox 3"/>
          <p:cNvSpPr txBox="1"/>
          <p:nvPr/>
        </p:nvSpPr>
        <p:spPr>
          <a:xfrm>
            <a:off x="152400" y="5630333"/>
            <a:ext cx="8839200" cy="646331"/>
          </a:xfrm>
          <a:prstGeom prst="rect">
            <a:avLst/>
          </a:prstGeom>
          <a:no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solidFill>
                  <a:schemeClr val="tx1"/>
                </a:solidFill>
                <a:latin typeface="Times New Roman" pitchFamily="18" charset="0"/>
                <a:cs typeface="Times New Roman" pitchFamily="18" charset="0"/>
              </a:rPr>
              <a:t>The predicted graph shows a downward trend, with a higher number of bookings occurring on weekdays.</a:t>
            </a:r>
          </a:p>
        </p:txBody>
      </p:sp>
    </p:spTree>
    <p:extLst>
      <p:ext uri="{BB962C8B-B14F-4D97-AF65-F5344CB8AC3E}">
        <p14:creationId xmlns:p14="http://schemas.microsoft.com/office/powerpoint/2010/main" val="95327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8229600" cy="1066800"/>
          </a:xfrm>
        </p:spPr>
        <p:txBody>
          <a:bodyPr>
            <a:normAutofit/>
          </a:bodyPr>
          <a:lstStyle/>
          <a:p>
            <a:r>
              <a:rPr lang="en-US" sz="3200" b="1" u="sng" dirty="0" smtClean="0"/>
              <a:t>Business Recommendations </a:t>
            </a:r>
            <a:endParaRPr lang="en-US" sz="3200" b="1" u="sng" dirty="0"/>
          </a:p>
        </p:txBody>
      </p:sp>
      <p:sp>
        <p:nvSpPr>
          <p:cNvPr id="3" name="Content Placeholder 2"/>
          <p:cNvSpPr>
            <a:spLocks noGrp="1"/>
          </p:cNvSpPr>
          <p:nvPr>
            <p:ph idx="1"/>
          </p:nvPr>
        </p:nvSpPr>
        <p:spPr>
          <a:xfrm>
            <a:off x="152400" y="1371600"/>
            <a:ext cx="8915400" cy="5181600"/>
          </a:xfrm>
          <a:noFill/>
        </p:spPr>
        <p:style>
          <a:lnRef idx="1">
            <a:schemeClr val="accent6"/>
          </a:lnRef>
          <a:fillRef idx="2">
            <a:schemeClr val="accent6"/>
          </a:fillRef>
          <a:effectRef idx="1">
            <a:schemeClr val="accent6"/>
          </a:effectRef>
          <a:fontRef idx="minor">
            <a:schemeClr val="dk1"/>
          </a:fontRef>
        </p:style>
        <p:txBody>
          <a:bodyPr>
            <a:normAutofit/>
          </a:bodyPr>
          <a:lstStyle/>
          <a:p>
            <a:r>
              <a:rPr lang="en-US" sz="1600" dirty="0" smtClean="0">
                <a:solidFill>
                  <a:schemeClr val="tx1"/>
                </a:solidFill>
                <a:latin typeface="Times New Roman" pitchFamily="18" charset="0"/>
                <a:cs typeface="Times New Roman" pitchFamily="18" charset="0"/>
              </a:rPr>
              <a:t>To </a:t>
            </a:r>
            <a:r>
              <a:rPr lang="en-US" sz="1600" dirty="0">
                <a:solidFill>
                  <a:schemeClr val="tx1"/>
                </a:solidFill>
                <a:latin typeface="Times New Roman" pitchFamily="18" charset="0"/>
                <a:cs typeface="Times New Roman" pitchFamily="18" charset="0"/>
              </a:rPr>
              <a:t>maximize revenue and optimize class attendance, it is recommended that the fitness center implement a </a:t>
            </a:r>
            <a:r>
              <a:rPr lang="en-US" sz="1600" b="1" dirty="0">
                <a:solidFill>
                  <a:schemeClr val="tx1"/>
                </a:solidFill>
                <a:latin typeface="Times New Roman" pitchFamily="18" charset="0"/>
                <a:cs typeface="Times New Roman" pitchFamily="18" charset="0"/>
              </a:rPr>
              <a:t>Dynamic Pricing Strategy</a:t>
            </a:r>
            <a:r>
              <a:rPr lang="en-US" sz="1600" dirty="0">
                <a:solidFill>
                  <a:schemeClr val="tx1"/>
                </a:solidFill>
                <a:latin typeface="Times New Roman" pitchFamily="18" charset="0"/>
                <a:cs typeface="Times New Roman" pitchFamily="18" charset="0"/>
              </a:rPr>
              <a:t> based on </a:t>
            </a:r>
            <a:r>
              <a:rPr lang="en-US" sz="1600" b="1" dirty="0">
                <a:solidFill>
                  <a:schemeClr val="tx1"/>
                </a:solidFill>
                <a:latin typeface="Times New Roman" pitchFamily="18" charset="0"/>
                <a:cs typeface="Times New Roman" pitchFamily="18" charset="0"/>
              </a:rPr>
              <a:t>demand</a:t>
            </a:r>
            <a:r>
              <a:rPr lang="en-US" sz="1600" dirty="0">
                <a:solidFill>
                  <a:schemeClr val="tx1"/>
                </a:solidFill>
                <a:latin typeface="Times New Roman" pitchFamily="18" charset="0"/>
                <a:cs typeface="Times New Roman" pitchFamily="18" charset="0"/>
              </a:rPr>
              <a:t>, </a:t>
            </a:r>
            <a:r>
              <a:rPr lang="en-US" sz="1600" b="1" dirty="0">
                <a:solidFill>
                  <a:schemeClr val="tx1"/>
                </a:solidFill>
                <a:latin typeface="Times New Roman" pitchFamily="18" charset="0"/>
                <a:cs typeface="Times New Roman" pitchFamily="18" charset="0"/>
              </a:rPr>
              <a:t>time of day</a:t>
            </a:r>
            <a:r>
              <a:rPr lang="en-US" sz="1600" dirty="0">
                <a:solidFill>
                  <a:schemeClr val="tx1"/>
                </a:solidFill>
                <a:latin typeface="Times New Roman" pitchFamily="18" charset="0"/>
                <a:cs typeface="Times New Roman" pitchFamily="18" charset="0"/>
              </a:rPr>
              <a:t>, and </a:t>
            </a:r>
            <a:r>
              <a:rPr lang="en-US" sz="1600" b="1" dirty="0">
                <a:solidFill>
                  <a:schemeClr val="tx1"/>
                </a:solidFill>
                <a:latin typeface="Times New Roman" pitchFamily="18" charset="0"/>
                <a:cs typeface="Times New Roman" pitchFamily="18" charset="0"/>
              </a:rPr>
              <a:t>location</a:t>
            </a:r>
            <a:r>
              <a:rPr lang="en-US" sz="1600" dirty="0">
                <a:solidFill>
                  <a:schemeClr val="tx1"/>
                </a:solidFill>
                <a:latin typeface="Times New Roman" pitchFamily="18" charset="0"/>
                <a:cs typeface="Times New Roman" pitchFamily="18" charset="0"/>
              </a:rPr>
              <a:t>. By adjusting prices in real-time according to these factors, the business can</a:t>
            </a:r>
            <a:r>
              <a:rPr lang="en-US" sz="1600" dirty="0" smtClean="0">
                <a:solidFill>
                  <a:schemeClr val="tx1"/>
                </a:solidFill>
                <a:latin typeface="Times New Roman" pitchFamily="18" charset="0"/>
                <a:cs typeface="Times New Roman" pitchFamily="18" charset="0"/>
              </a:rPr>
              <a:t>:</a:t>
            </a:r>
          </a:p>
          <a:p>
            <a:pPr marL="64008" indent="0">
              <a:buNone/>
            </a:pPr>
            <a:endParaRPr lang="en-US" sz="1600" dirty="0">
              <a:solidFill>
                <a:schemeClr val="tx1"/>
              </a:solidFill>
              <a:latin typeface="Times New Roman" pitchFamily="18" charset="0"/>
              <a:cs typeface="Times New Roman" pitchFamily="18" charset="0"/>
            </a:endParaRPr>
          </a:p>
          <a:p>
            <a:pPr marL="64008" indent="0">
              <a:buNone/>
            </a:pPr>
            <a:r>
              <a:rPr lang="en-US" sz="1600" b="1" dirty="0" smtClean="0">
                <a:solidFill>
                  <a:schemeClr val="tx1"/>
                </a:solidFill>
                <a:latin typeface="Times New Roman" pitchFamily="18" charset="0"/>
                <a:cs typeface="Times New Roman" pitchFamily="18" charset="0"/>
              </a:rPr>
              <a:t>1) Increase </a:t>
            </a:r>
            <a:r>
              <a:rPr lang="en-US" sz="1600" b="1" dirty="0">
                <a:solidFill>
                  <a:schemeClr val="tx1"/>
                </a:solidFill>
                <a:latin typeface="Times New Roman" pitchFamily="18" charset="0"/>
                <a:cs typeface="Times New Roman" pitchFamily="18" charset="0"/>
              </a:rPr>
              <a:t>Revenue:</a:t>
            </a:r>
            <a:r>
              <a:rPr lang="en-US" sz="1600" dirty="0">
                <a:solidFill>
                  <a:schemeClr val="tx1"/>
                </a:solidFill>
                <a:latin typeface="Times New Roman" pitchFamily="18" charset="0"/>
                <a:cs typeface="Times New Roman" pitchFamily="18" charset="0"/>
              </a:rPr>
              <a:t/>
            </a:r>
            <a:br>
              <a:rPr lang="en-US" sz="1600" dirty="0">
                <a:solidFill>
                  <a:schemeClr val="tx1"/>
                </a:solidFill>
                <a:latin typeface="Times New Roman" pitchFamily="18" charset="0"/>
                <a:cs typeface="Times New Roman" pitchFamily="18" charset="0"/>
              </a:rPr>
            </a:br>
            <a:r>
              <a:rPr lang="en-US" sz="1600" dirty="0">
                <a:solidFill>
                  <a:schemeClr val="tx1"/>
                </a:solidFill>
                <a:latin typeface="Times New Roman" pitchFamily="18" charset="0"/>
                <a:cs typeface="Times New Roman" pitchFamily="18" charset="0"/>
              </a:rPr>
              <a:t>Charge premium prices during peak demand periods (e.g., evenings and weekends) while offering discounted rates during off-peak times to fill classes and generate consistent revenue</a:t>
            </a:r>
            <a:r>
              <a:rPr lang="en-US" sz="1600" dirty="0" smtClean="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marL="64008" indent="0">
              <a:buNone/>
            </a:pPr>
            <a:r>
              <a:rPr lang="en-US" sz="1600" b="1" dirty="0" smtClean="0">
                <a:solidFill>
                  <a:schemeClr val="tx1"/>
                </a:solidFill>
                <a:latin typeface="Times New Roman" pitchFamily="18" charset="0"/>
                <a:cs typeface="Times New Roman" pitchFamily="18" charset="0"/>
              </a:rPr>
              <a:t>2) Enhance </a:t>
            </a:r>
            <a:r>
              <a:rPr lang="en-US" sz="1600" b="1" dirty="0">
                <a:solidFill>
                  <a:schemeClr val="tx1"/>
                </a:solidFill>
                <a:latin typeface="Times New Roman" pitchFamily="18" charset="0"/>
                <a:cs typeface="Times New Roman" pitchFamily="18" charset="0"/>
              </a:rPr>
              <a:t>Customer Experience:</a:t>
            </a:r>
            <a:r>
              <a:rPr lang="en-US" sz="1600" dirty="0">
                <a:solidFill>
                  <a:schemeClr val="tx1"/>
                </a:solidFill>
                <a:latin typeface="Times New Roman" pitchFamily="18" charset="0"/>
                <a:cs typeface="Times New Roman" pitchFamily="18" charset="0"/>
              </a:rPr>
              <a:t/>
            </a:r>
            <a:br>
              <a:rPr lang="en-US" sz="1600" dirty="0">
                <a:solidFill>
                  <a:schemeClr val="tx1"/>
                </a:solidFill>
                <a:latin typeface="Times New Roman" pitchFamily="18" charset="0"/>
                <a:cs typeface="Times New Roman" pitchFamily="18" charset="0"/>
              </a:rPr>
            </a:br>
            <a:r>
              <a:rPr lang="en-US" sz="1600" dirty="0">
                <a:solidFill>
                  <a:schemeClr val="tx1"/>
                </a:solidFill>
                <a:latin typeface="Times New Roman" pitchFamily="18" charset="0"/>
                <a:cs typeface="Times New Roman" pitchFamily="18" charset="0"/>
              </a:rPr>
              <a:t>Provide more flexible and personalized pricing options, allowing customers to choose classes based on their schedule and budget, improving satisfaction and retention.</a:t>
            </a:r>
          </a:p>
          <a:p>
            <a:pPr marL="64008" indent="0">
              <a:buNone/>
            </a:pPr>
            <a:r>
              <a:rPr lang="en-US" sz="1600" b="1" dirty="0" smtClean="0">
                <a:solidFill>
                  <a:schemeClr val="tx1"/>
                </a:solidFill>
                <a:latin typeface="Times New Roman" pitchFamily="18" charset="0"/>
                <a:cs typeface="Times New Roman" pitchFamily="18" charset="0"/>
              </a:rPr>
              <a:t>3) Maximize </a:t>
            </a:r>
            <a:r>
              <a:rPr lang="en-US" sz="1600" b="1" dirty="0">
                <a:solidFill>
                  <a:schemeClr val="tx1"/>
                </a:solidFill>
                <a:latin typeface="Times New Roman" pitchFamily="18" charset="0"/>
                <a:cs typeface="Times New Roman" pitchFamily="18" charset="0"/>
              </a:rPr>
              <a:t>Class Utilization:</a:t>
            </a:r>
            <a:r>
              <a:rPr lang="en-US" sz="1600" dirty="0">
                <a:solidFill>
                  <a:schemeClr val="tx1"/>
                </a:solidFill>
                <a:latin typeface="Times New Roman" pitchFamily="18" charset="0"/>
                <a:cs typeface="Times New Roman" pitchFamily="18" charset="0"/>
              </a:rPr>
              <a:t/>
            </a:r>
            <a:br>
              <a:rPr lang="en-US" sz="1600" dirty="0">
                <a:solidFill>
                  <a:schemeClr val="tx1"/>
                </a:solidFill>
                <a:latin typeface="Times New Roman" pitchFamily="18" charset="0"/>
                <a:cs typeface="Times New Roman" pitchFamily="18" charset="0"/>
              </a:rPr>
            </a:br>
            <a:r>
              <a:rPr lang="en-US" sz="1600" dirty="0">
                <a:solidFill>
                  <a:schemeClr val="tx1"/>
                </a:solidFill>
                <a:latin typeface="Times New Roman" pitchFamily="18" charset="0"/>
                <a:cs typeface="Times New Roman" pitchFamily="18" charset="0"/>
              </a:rPr>
              <a:t>Drive attendance during slower hours by offering attractive pricing, ensuring that classes are fully booked and resources are used efficiently.</a:t>
            </a:r>
          </a:p>
          <a:p>
            <a:pPr marL="64008" indent="0">
              <a:buNone/>
            </a:pPr>
            <a:r>
              <a:rPr lang="en-US" sz="1600" b="1" dirty="0" smtClean="0">
                <a:solidFill>
                  <a:schemeClr val="tx1"/>
                </a:solidFill>
                <a:latin typeface="Times New Roman" pitchFamily="18" charset="0"/>
                <a:cs typeface="Times New Roman" pitchFamily="18" charset="0"/>
              </a:rPr>
              <a:t>4) Stay </a:t>
            </a:r>
            <a:r>
              <a:rPr lang="en-US" sz="1600" b="1" dirty="0">
                <a:solidFill>
                  <a:schemeClr val="tx1"/>
                </a:solidFill>
                <a:latin typeface="Times New Roman" pitchFamily="18" charset="0"/>
                <a:cs typeface="Times New Roman" pitchFamily="18" charset="0"/>
              </a:rPr>
              <a:t>Competitive:</a:t>
            </a:r>
            <a:r>
              <a:rPr lang="en-US" sz="1600" dirty="0">
                <a:solidFill>
                  <a:schemeClr val="tx1"/>
                </a:solidFill>
                <a:latin typeface="Times New Roman" pitchFamily="18" charset="0"/>
                <a:cs typeface="Times New Roman" pitchFamily="18" charset="0"/>
              </a:rPr>
              <a:t/>
            </a:r>
            <a:br>
              <a:rPr lang="en-US" sz="1600" dirty="0">
                <a:solidFill>
                  <a:schemeClr val="tx1"/>
                </a:solidFill>
                <a:latin typeface="Times New Roman" pitchFamily="18" charset="0"/>
                <a:cs typeface="Times New Roman" pitchFamily="18" charset="0"/>
              </a:rPr>
            </a:br>
            <a:r>
              <a:rPr lang="en-US" sz="1600" dirty="0">
                <a:solidFill>
                  <a:schemeClr val="tx1"/>
                </a:solidFill>
                <a:latin typeface="Times New Roman" pitchFamily="18" charset="0"/>
                <a:cs typeface="Times New Roman" pitchFamily="18" charset="0"/>
              </a:rPr>
              <a:t>Position the fitness center as a flexible, data-driven business that adapts to customer needs and market trends, improving customer loyalty and attracting new members</a:t>
            </a:r>
            <a:r>
              <a:rPr lang="en-US" sz="1600" dirty="0" smtClean="0">
                <a:solidFill>
                  <a:schemeClr val="tx1"/>
                </a:solidFill>
                <a:latin typeface="Times New Roman" pitchFamily="18" charset="0"/>
                <a:cs typeface="Times New Roman" pitchFamily="18" charset="0"/>
              </a:rPr>
              <a:t>.</a:t>
            </a:r>
          </a:p>
          <a:p>
            <a:pPr marL="64008" indent="0">
              <a:buNone/>
            </a:pPr>
            <a:endParaRPr lang="en-US" sz="1600" dirty="0">
              <a:solidFill>
                <a:schemeClr val="tx1"/>
              </a:solidFill>
              <a:latin typeface="Times New Roman" pitchFamily="18" charset="0"/>
              <a:cs typeface="Times New Roman" pitchFamily="18" charset="0"/>
            </a:endParaRPr>
          </a:p>
          <a:p>
            <a:pPr marL="64008" indent="0">
              <a:buNone/>
            </a:pPr>
            <a:r>
              <a:rPr lang="en-US" sz="1600" dirty="0" smtClean="0">
                <a:solidFill>
                  <a:schemeClr val="tx1"/>
                </a:solidFill>
                <a:latin typeface="Times New Roman" pitchFamily="18" charset="0"/>
                <a:cs typeface="Times New Roman" pitchFamily="18" charset="0"/>
              </a:rPr>
              <a:t> By </a:t>
            </a:r>
            <a:r>
              <a:rPr lang="en-US" sz="1600" dirty="0">
                <a:solidFill>
                  <a:schemeClr val="tx1"/>
                </a:solidFill>
                <a:latin typeface="Times New Roman" pitchFamily="18" charset="0"/>
                <a:cs typeface="Times New Roman" pitchFamily="18" charset="0"/>
              </a:rPr>
              <a:t>adopting this dynamic pricing approach, the fitness center will be able to meet both business objectives and customer expectations, ultimately driving growth and profitability.</a:t>
            </a:r>
          </a:p>
          <a:p>
            <a:endParaRPr 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9777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499</TotalTime>
  <Words>1004</Words>
  <Application>Microsoft Office PowerPoint</Application>
  <PresentationFormat>On-screen Show (4:3)</PresentationFormat>
  <Paragraphs>87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Dynamic Pricing Strategies For Fitness Classes Based On Demand,Time And Location </vt:lpstr>
      <vt:lpstr>Executive Summary</vt:lpstr>
      <vt:lpstr>Introduction </vt:lpstr>
      <vt:lpstr>Current Situation/Market Analysis </vt:lpstr>
      <vt:lpstr>PowerPoint Presentation</vt:lpstr>
      <vt:lpstr>Current Situation/Market Analysis </vt:lpstr>
      <vt:lpstr>PowerPoint Presentation</vt:lpstr>
      <vt:lpstr>PowerPoint Presentation</vt:lpstr>
      <vt:lpstr>Business Recommendations </vt:lpstr>
      <vt:lpstr>Proposed Recommendations</vt:lpstr>
      <vt:lpstr>Pricing Strategies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Pricing strategies for fitness classes based on demand ,time and location</dc:title>
  <dc:creator>HP</dc:creator>
  <cp:lastModifiedBy>HP</cp:lastModifiedBy>
  <cp:revision>32</cp:revision>
  <dcterms:created xsi:type="dcterms:W3CDTF">2024-11-21T04:27:41Z</dcterms:created>
  <dcterms:modified xsi:type="dcterms:W3CDTF">2024-11-22T15:14:12Z</dcterms:modified>
</cp:coreProperties>
</file>