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8" r:id="rId3"/>
    <p:sldId id="259" r:id="rId4"/>
    <p:sldId id="260" r:id="rId5"/>
    <p:sldId id="261" r:id="rId6"/>
    <p:sldId id="262" r:id="rId7"/>
    <p:sldId id="263" r:id="rId8"/>
    <p:sldId id="264" r:id="rId9"/>
    <p:sldId id="268" r:id="rId10"/>
    <p:sldId id="269" r:id="rId11"/>
    <p:sldId id="271" r:id="rId12"/>
    <p:sldId id="272" r:id="rId13"/>
    <p:sldId id="273" r:id="rId14"/>
    <p:sldId id="274" r:id="rId15"/>
    <p:sldId id="275"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35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50742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89527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10568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39461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55454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1915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926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23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517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371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180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054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828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52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18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8/5/2021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385361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www.acroname.com/robotics/info/articles/sharp/sharp.html#e8"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AC80-6F97-44D1-B4F4-6B3434741D0D}"/>
              </a:ext>
            </a:extLst>
          </p:cNvPr>
          <p:cNvSpPr>
            <a:spLocks noGrp="1"/>
          </p:cNvSpPr>
          <p:nvPr>
            <p:ph type="ctrTitle"/>
          </p:nvPr>
        </p:nvSpPr>
        <p:spPr>
          <a:xfrm>
            <a:off x="1206023" y="1338087"/>
            <a:ext cx="7766936" cy="1513780"/>
          </a:xfrm>
        </p:spPr>
        <p:txBody>
          <a:bodyPr/>
          <a:lstStyle/>
          <a:p>
            <a:r>
              <a:rPr lang="en-US" dirty="0">
                <a:latin typeface="Times New Roman" panose="02020603050405020304" pitchFamily="18" charset="0"/>
                <a:cs typeface="Times New Roman" panose="02020603050405020304" pitchFamily="18" charset="0"/>
              </a:rPr>
              <a:t>FIRE FIGHTING ROBOT</a:t>
            </a:r>
            <a:endParaRPr lang="en-IN"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BFB1F64D-DB58-4D16-9623-BDFE39AFC265}"/>
              </a:ext>
            </a:extLst>
          </p:cNvPr>
          <p:cNvSpPr>
            <a:spLocks noGrp="1"/>
          </p:cNvSpPr>
          <p:nvPr>
            <p:ph type="subTitle" idx="1"/>
          </p:nvPr>
        </p:nvSpPr>
        <p:spPr/>
        <p:txBody>
          <a:bodyPr/>
          <a:lstStyle/>
          <a:p>
            <a:r>
              <a:rPr lang="en-US" dirty="0"/>
              <a:t>.</a:t>
            </a:r>
            <a:endParaRPr lang="en-IN" dirty="0"/>
          </a:p>
        </p:txBody>
      </p:sp>
      <p:sp>
        <p:nvSpPr>
          <p:cNvPr id="5" name="Subtitle 3">
            <a:extLst>
              <a:ext uri="{FF2B5EF4-FFF2-40B4-BE49-F238E27FC236}">
                <a16:creationId xmlns:a16="http://schemas.microsoft.com/office/drawing/2014/main" id="{5D578C85-09D3-4428-9FC3-3F1A6D1AEAAA}"/>
              </a:ext>
            </a:extLst>
          </p:cNvPr>
          <p:cNvSpPr txBox="1">
            <a:spLocks/>
          </p:cNvSpPr>
          <p:nvPr/>
        </p:nvSpPr>
        <p:spPr>
          <a:xfrm flipH="1">
            <a:off x="927652" y="1683026"/>
            <a:ext cx="2425148" cy="595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63C86B3-1EF5-4417-82F9-6FC5B7221E6C}"/>
              </a:ext>
            </a:extLst>
          </p:cNvPr>
          <p:cNvPicPr>
            <a:picLocks noChangeAspect="1"/>
          </p:cNvPicPr>
          <p:nvPr/>
        </p:nvPicPr>
        <p:blipFill>
          <a:blip r:embed="rId2"/>
          <a:stretch>
            <a:fillRect/>
          </a:stretch>
        </p:blipFill>
        <p:spPr>
          <a:xfrm>
            <a:off x="9310028" y="20801"/>
            <a:ext cx="2304639" cy="2074176"/>
          </a:xfrm>
          <a:prstGeom prst="rect">
            <a:avLst/>
          </a:prstGeom>
        </p:spPr>
      </p:pic>
      <p:sp>
        <p:nvSpPr>
          <p:cNvPr id="8" name="Rectangle 7">
            <a:extLst>
              <a:ext uri="{FF2B5EF4-FFF2-40B4-BE49-F238E27FC236}">
                <a16:creationId xmlns:a16="http://schemas.microsoft.com/office/drawing/2014/main" id="{C9727ADA-A8EA-4941-B684-61442A832ACD}"/>
              </a:ext>
            </a:extLst>
          </p:cNvPr>
          <p:cNvSpPr/>
          <p:nvPr/>
        </p:nvSpPr>
        <p:spPr>
          <a:xfrm>
            <a:off x="2227022" y="455944"/>
            <a:ext cx="6096000" cy="923330"/>
          </a:xfrm>
          <a:prstGeom prst="rect">
            <a:avLst/>
          </a:prstGeom>
        </p:spPr>
        <p:txBody>
          <a:bodyPr>
            <a:spAutoFit/>
          </a:bodyPr>
          <a:lstStyle/>
          <a:p>
            <a:pPr algn="ctr"/>
            <a:r>
              <a:rPr lang="en-US" b="1" dirty="0">
                <a:latin typeface="Times New Roman" pitchFamily="18" charset="0"/>
                <a:cs typeface="Times New Roman" pitchFamily="18" charset="0"/>
              </a:rPr>
              <a:t>GHOUSIA COLLEGE OF ENGINEERING</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Department of Mechanical Engineering</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RAMANAGARA-562159</a:t>
            </a:r>
            <a:endParaRPr lang="en-IN" dirty="0"/>
          </a:p>
        </p:txBody>
      </p:sp>
      <p:sp>
        <p:nvSpPr>
          <p:cNvPr id="9" name="TextBox 8">
            <a:extLst>
              <a:ext uri="{FF2B5EF4-FFF2-40B4-BE49-F238E27FC236}">
                <a16:creationId xmlns:a16="http://schemas.microsoft.com/office/drawing/2014/main" id="{7A62E359-87FF-4020-8849-B7D2B9F884B9}"/>
              </a:ext>
            </a:extLst>
          </p:cNvPr>
          <p:cNvSpPr txBox="1"/>
          <p:nvPr/>
        </p:nvSpPr>
        <p:spPr>
          <a:xfrm>
            <a:off x="3215965" y="2797892"/>
            <a:ext cx="4118113" cy="3908762"/>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Presented by:</a:t>
            </a:r>
          </a:p>
          <a:p>
            <a:pPr algn="ctr"/>
            <a:endParaRPr lang="en-US" sz="2800" dirty="0">
              <a:solidFill>
                <a:srgbClr val="FF0000"/>
              </a:solidFill>
              <a:latin typeface="Times New Roman" pitchFamily="18" charset="0"/>
              <a:cs typeface="Times New Roman" pitchFamily="18" charset="0"/>
            </a:endParaRPr>
          </a:p>
          <a:p>
            <a:pPr algn="ctr"/>
            <a:r>
              <a:rPr lang="en-US" sz="2400" u="sng" dirty="0">
                <a:solidFill>
                  <a:srgbClr val="FFC000"/>
                </a:solidFill>
                <a:latin typeface="Times New Roman" pitchFamily="18" charset="0"/>
                <a:cs typeface="Times New Roman" pitchFamily="18" charset="0"/>
              </a:rPr>
              <a:t>Name of the student: </a:t>
            </a:r>
          </a:p>
          <a:p>
            <a:pPr algn="ctr"/>
            <a:r>
              <a:rPr lang="en-US" sz="2400" b="1" dirty="0">
                <a:solidFill>
                  <a:srgbClr val="FFC000"/>
                </a:solidFill>
                <a:latin typeface="Times New Roman" pitchFamily="18" charset="0"/>
                <a:cs typeface="Times New Roman" pitchFamily="18" charset="0"/>
              </a:rPr>
              <a:t>Vikas N (1GC17ME056)</a:t>
            </a:r>
          </a:p>
          <a:p>
            <a:pPr algn="ctr"/>
            <a:r>
              <a:rPr lang="en-US" sz="2400" b="1" dirty="0">
                <a:solidFill>
                  <a:srgbClr val="FFC000"/>
                </a:solidFill>
                <a:latin typeface="Times New Roman" pitchFamily="18" charset="0"/>
                <a:cs typeface="Times New Roman" pitchFamily="18" charset="0"/>
              </a:rPr>
              <a:t>Darshan B (1GC15ME016)</a:t>
            </a:r>
          </a:p>
          <a:p>
            <a:pPr algn="ctr"/>
            <a:r>
              <a:rPr lang="en-US" sz="2400" b="1" dirty="0">
                <a:solidFill>
                  <a:srgbClr val="FFC000"/>
                </a:solidFill>
                <a:latin typeface="Times New Roman" pitchFamily="18" charset="0"/>
                <a:cs typeface="Times New Roman" pitchFamily="18" charset="0"/>
              </a:rPr>
              <a:t>Syed Sahil (1GC16ME083)</a:t>
            </a:r>
          </a:p>
          <a:p>
            <a:pPr algn="ctr"/>
            <a:r>
              <a:rPr lang="en-US" sz="2400" b="1" dirty="0" err="1">
                <a:solidFill>
                  <a:srgbClr val="FFC000"/>
                </a:solidFill>
                <a:latin typeface="Times New Roman" pitchFamily="18" charset="0"/>
                <a:cs typeface="Times New Roman" pitchFamily="18" charset="0"/>
              </a:rPr>
              <a:t>Rakshith</a:t>
            </a:r>
            <a:r>
              <a:rPr lang="en-US" sz="2400" b="1" dirty="0">
                <a:solidFill>
                  <a:srgbClr val="FFC000"/>
                </a:solidFill>
                <a:latin typeface="Times New Roman" pitchFamily="18" charset="0"/>
                <a:cs typeface="Times New Roman" pitchFamily="18" charset="0"/>
              </a:rPr>
              <a:t> R (1GC16ME061)</a:t>
            </a:r>
          </a:p>
          <a:p>
            <a:pPr algn="ctr"/>
            <a:endParaRPr lang="en-US" sz="2400" dirty="0">
              <a:solidFill>
                <a:srgbClr val="FFC000"/>
              </a:solidFill>
              <a:latin typeface="Times New Roman" pitchFamily="18" charset="0"/>
              <a:cs typeface="Times New Roman" pitchFamily="18" charset="0"/>
            </a:endParaRPr>
          </a:p>
          <a:p>
            <a:pPr algn="ctr"/>
            <a:r>
              <a:rPr lang="en-US" sz="2400" u="sng" dirty="0">
                <a:solidFill>
                  <a:srgbClr val="00B050"/>
                </a:solidFill>
                <a:latin typeface="Times New Roman" pitchFamily="18" charset="0"/>
                <a:cs typeface="Times New Roman" pitchFamily="18" charset="0"/>
              </a:rPr>
              <a:t>Guided by:</a:t>
            </a:r>
          </a:p>
          <a:p>
            <a:pPr algn="ctr"/>
            <a:r>
              <a:rPr lang="en-US" sz="2400" b="1" dirty="0">
                <a:solidFill>
                  <a:srgbClr val="00B050"/>
                </a:solidFill>
                <a:latin typeface="Times New Roman" pitchFamily="18" charset="0"/>
                <a:cs typeface="Times New Roman" pitchFamily="18" charset="0"/>
              </a:rPr>
              <a:t>Dr. Mohammad </a:t>
            </a:r>
            <a:r>
              <a:rPr lang="en-US" sz="2400" b="1" dirty="0" err="1">
                <a:solidFill>
                  <a:srgbClr val="00B050"/>
                </a:solidFill>
                <a:latin typeface="Times New Roman" pitchFamily="18" charset="0"/>
                <a:cs typeface="Times New Roman" pitchFamily="18" charset="0"/>
              </a:rPr>
              <a:t>Aquil</a:t>
            </a:r>
            <a:r>
              <a:rPr lang="en-US" sz="2400" b="1" dirty="0">
                <a:solidFill>
                  <a:srgbClr val="00B050"/>
                </a:solidFill>
                <a:latin typeface="Times New Roman" pitchFamily="18" charset="0"/>
                <a:cs typeface="Times New Roman" pitchFamily="18" charset="0"/>
              </a:rPr>
              <a:t> Ahmed</a:t>
            </a:r>
          </a:p>
        </p:txBody>
      </p:sp>
    </p:spTree>
    <p:extLst>
      <p:ext uri="{BB962C8B-B14F-4D97-AF65-F5344CB8AC3E}">
        <p14:creationId xmlns:p14="http://schemas.microsoft.com/office/powerpoint/2010/main" val="426080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A4F0D-45BF-43DB-AE8E-95ED2970B7E7}"/>
              </a:ext>
            </a:extLst>
          </p:cNvPr>
          <p:cNvSpPr txBox="1"/>
          <p:nvPr/>
        </p:nvSpPr>
        <p:spPr>
          <a:xfrm>
            <a:off x="1760054" y="45720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SOFTWARE REQUIREMENT  </a:t>
            </a:r>
          </a:p>
        </p:txBody>
      </p:sp>
      <p:sp>
        <p:nvSpPr>
          <p:cNvPr id="3" name="Rectangle 2">
            <a:extLst>
              <a:ext uri="{FF2B5EF4-FFF2-40B4-BE49-F238E27FC236}">
                <a16:creationId xmlns:a16="http://schemas.microsoft.com/office/drawing/2014/main" id="{711DD19E-E009-47B0-8E81-58DED9366ABC}"/>
              </a:ext>
            </a:extLst>
          </p:cNvPr>
          <p:cNvSpPr/>
          <p:nvPr/>
        </p:nvSpPr>
        <p:spPr>
          <a:xfrm>
            <a:off x="1877572" y="1760088"/>
            <a:ext cx="4934045" cy="523220"/>
          </a:xfrm>
          <a:prstGeom prst="rect">
            <a:avLst/>
          </a:prstGeom>
        </p:spPr>
        <p:txBody>
          <a:bodyPr wrap="square">
            <a:spAutoFit/>
          </a:bodyPr>
          <a:lstStyle/>
          <a:p>
            <a:r>
              <a:rPr lang="en-IN" dirty="0">
                <a:solidFill>
                  <a:srgbClr val="3B3835"/>
                </a:solidFill>
                <a:latin typeface="Helvetica Neue"/>
              </a:rPr>
              <a:t> </a:t>
            </a:r>
            <a:r>
              <a:rPr lang="en-IN" sz="2800" dirty="0">
                <a:latin typeface="Times New Roman" panose="02020603050405020304" pitchFamily="18" charset="0"/>
                <a:cs typeface="Times New Roman" panose="02020603050405020304" pitchFamily="18" charset="0"/>
              </a:rPr>
              <a:t>Arduino IDE 1.6.7</a:t>
            </a:r>
          </a:p>
        </p:txBody>
      </p:sp>
    </p:spTree>
    <p:extLst>
      <p:ext uri="{BB962C8B-B14F-4D97-AF65-F5344CB8AC3E}">
        <p14:creationId xmlns:p14="http://schemas.microsoft.com/office/powerpoint/2010/main" val="219418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5DBCDB-400B-49CB-9348-79303859F476}"/>
              </a:ext>
            </a:extLst>
          </p:cNvPr>
          <p:cNvSpPr txBox="1"/>
          <p:nvPr/>
        </p:nvSpPr>
        <p:spPr>
          <a:xfrm>
            <a:off x="1760054" y="45720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ADVANTAGES  </a:t>
            </a:r>
          </a:p>
        </p:txBody>
      </p:sp>
      <p:sp>
        <p:nvSpPr>
          <p:cNvPr id="3" name="Rectangle 2">
            <a:extLst>
              <a:ext uri="{FF2B5EF4-FFF2-40B4-BE49-F238E27FC236}">
                <a16:creationId xmlns:a16="http://schemas.microsoft.com/office/drawing/2014/main" id="{3F73DDA7-7656-4054-B51D-F9F93A7A0039}"/>
              </a:ext>
            </a:extLst>
          </p:cNvPr>
          <p:cNvSpPr/>
          <p:nvPr/>
        </p:nvSpPr>
        <p:spPr>
          <a:xfrm>
            <a:off x="1760053" y="1754022"/>
            <a:ext cx="8671891" cy="279595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Capability of sensing accurately with increased flexibility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 line of sight Not blocked by common materials.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can pass through solids Longer range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Not sensitive to light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Not sensitive to weather conditions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92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F9692-D838-43D8-8DC5-E52EA47134C8}"/>
              </a:ext>
            </a:extLst>
          </p:cNvPr>
          <p:cNvSpPr txBox="1"/>
          <p:nvPr/>
        </p:nvSpPr>
        <p:spPr>
          <a:xfrm>
            <a:off x="1760054" y="45720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DISADVANTAGES  </a:t>
            </a:r>
          </a:p>
        </p:txBody>
      </p:sp>
      <p:sp>
        <p:nvSpPr>
          <p:cNvPr id="3" name="Rectangle 2">
            <a:extLst>
              <a:ext uri="{FF2B5EF4-FFF2-40B4-BE49-F238E27FC236}">
                <a16:creationId xmlns:a16="http://schemas.microsoft.com/office/drawing/2014/main" id="{25268F7A-2DD9-46D0-A48D-0EB650486251}"/>
              </a:ext>
            </a:extLst>
          </p:cNvPr>
          <p:cNvSpPr/>
          <p:nvPr/>
        </p:nvSpPr>
        <p:spPr>
          <a:xfrm>
            <a:off x="1760054" y="1603513"/>
            <a:ext cx="8671891" cy="279595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Communication devices mostly use similar frequency, so interference occurs if the address are not specified.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 cost.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rate transmission is lower than wired transmission.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cannot be work beyond the limit Fire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5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0AF03-8385-4D53-9325-26D0785D324D}"/>
              </a:ext>
            </a:extLst>
          </p:cNvPr>
          <p:cNvSpPr txBox="1"/>
          <p:nvPr/>
        </p:nvSpPr>
        <p:spPr>
          <a:xfrm>
            <a:off x="1760054" y="45720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APPLICATIONS  </a:t>
            </a:r>
          </a:p>
        </p:txBody>
      </p:sp>
      <p:sp>
        <p:nvSpPr>
          <p:cNvPr id="3" name="Rectangle 2">
            <a:extLst>
              <a:ext uri="{FF2B5EF4-FFF2-40B4-BE49-F238E27FC236}">
                <a16:creationId xmlns:a16="http://schemas.microsoft.com/office/drawing/2014/main" id="{CC0DF5BD-8030-48E8-826C-4F082F1F4F22}"/>
              </a:ext>
            </a:extLst>
          </p:cNvPr>
          <p:cNvSpPr/>
          <p:nvPr/>
        </p:nvSpPr>
        <p:spPr>
          <a:xfrm>
            <a:off x="1760054" y="1720840"/>
            <a:ext cx="9663320" cy="738664"/>
          </a:xfrm>
          <a:prstGeom prst="rect">
            <a:avLst/>
          </a:prstGeom>
        </p:spPr>
        <p:txBody>
          <a:bodyPr wrap="square">
            <a:spAutoFit/>
          </a:bodyPr>
          <a:lstStyle/>
          <a:p>
            <a:pPr algn="just"/>
            <a:r>
              <a:rPr lang="en-IN" sz="2400" dirty="0">
                <a:latin typeface="Helvetica Neue"/>
              </a:rPr>
              <a:t> </a:t>
            </a:r>
            <a:br>
              <a:rPr lang="en-IN" dirty="0"/>
            </a:br>
            <a:endParaRPr lang="en-IN" dirty="0"/>
          </a:p>
        </p:txBody>
      </p:sp>
      <p:sp>
        <p:nvSpPr>
          <p:cNvPr id="4" name="Rectangle 3">
            <a:extLst>
              <a:ext uri="{FF2B5EF4-FFF2-40B4-BE49-F238E27FC236}">
                <a16:creationId xmlns:a16="http://schemas.microsoft.com/office/drawing/2014/main" id="{ACECA305-FFC3-4113-AC26-247E5F64A281}"/>
              </a:ext>
            </a:extLst>
          </p:cNvPr>
          <p:cNvSpPr/>
          <p:nvPr/>
        </p:nvSpPr>
        <p:spPr>
          <a:xfrm>
            <a:off x="1760054" y="1720840"/>
            <a:ext cx="7383946" cy="334995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Can be used in server room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Extinguishes fire where probability of explosion is high.</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Usable in power plant control rooms, captain bridges, flight control centers.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Disaster area monitoring and rescue. </a:t>
            </a:r>
          </a:p>
        </p:txBody>
      </p:sp>
    </p:spTree>
    <p:extLst>
      <p:ext uri="{BB962C8B-B14F-4D97-AF65-F5344CB8AC3E}">
        <p14:creationId xmlns:p14="http://schemas.microsoft.com/office/powerpoint/2010/main" val="52458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3196B-A879-4DDA-9C30-59A639EED9D9}"/>
              </a:ext>
            </a:extLst>
          </p:cNvPr>
          <p:cNvSpPr txBox="1"/>
          <p:nvPr/>
        </p:nvSpPr>
        <p:spPr>
          <a:xfrm>
            <a:off x="1760054" y="430697"/>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CONCLUSION  </a:t>
            </a:r>
          </a:p>
        </p:txBody>
      </p:sp>
      <p:sp>
        <p:nvSpPr>
          <p:cNvPr id="3" name="Rectangle 2">
            <a:extLst>
              <a:ext uri="{FF2B5EF4-FFF2-40B4-BE49-F238E27FC236}">
                <a16:creationId xmlns:a16="http://schemas.microsoft.com/office/drawing/2014/main" id="{4D178C71-979D-4F38-AECC-825C3D5C22DE}"/>
              </a:ext>
            </a:extLst>
          </p:cNvPr>
          <p:cNvSpPr/>
          <p:nvPr/>
        </p:nvSpPr>
        <p:spPr>
          <a:xfrm>
            <a:off x="1760055" y="1510748"/>
            <a:ext cx="8671890"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conclusion, our approach of modular design strategy was a good solution in implementing the fire fighting robot as it easier for individual to work on their tasks independently. The extensive use of the microcontroller ensured the integration steps to be simpler.</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Therefore, our model of the robot can successfully find “fire” and reach it without running into obstacles also we managed to construct the robot comfortably within the budget of $400</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Throughout the project, our technical knowledge was put to practical use and hence learnt many technical skills.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91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9C28E-0D5B-4C10-B476-FDFE811A8970}"/>
              </a:ext>
            </a:extLst>
          </p:cNvPr>
          <p:cNvSpPr txBox="1"/>
          <p:nvPr/>
        </p:nvSpPr>
        <p:spPr>
          <a:xfrm>
            <a:off x="1760054" y="45720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REFERENCES </a:t>
            </a:r>
          </a:p>
        </p:txBody>
      </p:sp>
      <p:sp>
        <p:nvSpPr>
          <p:cNvPr id="3" name="Rectangle 2">
            <a:extLst>
              <a:ext uri="{FF2B5EF4-FFF2-40B4-BE49-F238E27FC236}">
                <a16:creationId xmlns:a16="http://schemas.microsoft.com/office/drawing/2014/main" id="{B0D430EE-5436-4E4E-9EDC-9F54B858CEC9}"/>
              </a:ext>
            </a:extLst>
          </p:cNvPr>
          <p:cNvSpPr/>
          <p:nvPr/>
        </p:nvSpPr>
        <p:spPr>
          <a:xfrm>
            <a:off x="1760054" y="1176815"/>
            <a:ext cx="8671890" cy="456985"/>
          </a:xfrm>
          <a:prstGeom prst="rect">
            <a:avLst/>
          </a:prstGeom>
        </p:spPr>
        <p:txBody>
          <a:bodyPr wrap="square">
            <a:spAutoFit/>
          </a:bodyPr>
          <a:lstStyle/>
          <a:p>
            <a:pPr marL="342900" indent="-342900" algn="just">
              <a:lnSpc>
                <a:spcPct val="150000"/>
              </a:lnSpc>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2DB0A100-3F03-400E-B8EF-5DA4B317FACB}"/>
              </a:ext>
            </a:extLst>
          </p:cNvPr>
          <p:cNvSpPr/>
          <p:nvPr/>
        </p:nvSpPr>
        <p:spPr>
          <a:xfrm>
            <a:off x="1760055" y="1633799"/>
            <a:ext cx="9557302" cy="4708981"/>
          </a:xfrm>
          <a:prstGeom prst="rect">
            <a:avLst/>
          </a:prstGeom>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Custom Computer Service (CCS) Inc. (2006). Development Kit for the PIC MCU Exercise book: PIC16F877A.</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Eltec Pyroelectric detector. (2009). </a:t>
            </a:r>
            <a:r>
              <a:rPr lang="en-IN" sz="2000" dirty="0" err="1">
                <a:latin typeface="Times New Roman" panose="02020603050405020304" pitchFamily="18" charset="0"/>
                <a:cs typeface="Times New Roman" panose="02020603050405020304" pitchFamily="18" charset="0"/>
              </a:rPr>
              <a:t>Acroname</a:t>
            </a:r>
            <a:r>
              <a:rPr lang="en-IN" sz="2000" dirty="0">
                <a:latin typeface="Times New Roman" panose="02020603050405020304" pitchFamily="18" charset="0"/>
                <a:cs typeface="Times New Roman" panose="02020603050405020304" pitchFamily="18" charset="0"/>
              </a:rPr>
              <a:t> Robotics. Retrieved 1st April, 2009 from </a:t>
            </a:r>
            <a:r>
              <a:rPr lang="en-IN" sz="2000" dirty="0">
                <a:solidFill>
                  <a:srgbClr val="00B0F0"/>
                </a:solidFill>
                <a:latin typeface="Times New Roman" panose="02020603050405020304" pitchFamily="18" charset="0"/>
                <a:cs typeface="Times New Roman" panose="02020603050405020304" pitchFamily="18" charset="0"/>
              </a:rPr>
              <a:t>http://www.acroname.com/robotics/parts/R1-442-3.html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Microchip Technology Inc. (2001). PIC 16F87X Datasheet.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OSRAM. (2005). Silicon NPN Transistor (SFH309 PFA) Datasheet. Published by OSRAM </a:t>
            </a:r>
            <a:r>
              <a:rPr lang="en-IN" sz="2000" dirty="0" err="1">
                <a:latin typeface="Times New Roman" panose="02020603050405020304" pitchFamily="18" charset="0"/>
                <a:cs typeface="Times New Roman" panose="02020603050405020304" pitchFamily="18" charset="0"/>
              </a:rPr>
              <a:t>Opto</a:t>
            </a:r>
            <a:r>
              <a:rPr lang="en-IN" sz="2000" dirty="0">
                <a:latin typeface="Times New Roman" panose="02020603050405020304" pitchFamily="18" charset="0"/>
                <a:cs typeface="Times New Roman" panose="02020603050405020304" pitchFamily="18" charset="0"/>
              </a:rPr>
              <a:t> Semiconductors GmbH.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RS New Zealand. (n.d.). Retrieved March 26th 2009, from </a:t>
            </a:r>
            <a:r>
              <a:rPr lang="en-IN" sz="2000" dirty="0">
                <a:solidFill>
                  <a:srgbClr val="00B0F0"/>
                </a:solidFill>
                <a:latin typeface="Times New Roman" panose="02020603050405020304" pitchFamily="18" charset="0"/>
                <a:cs typeface="Times New Roman" panose="02020603050405020304" pitchFamily="18" charset="0"/>
              </a:rPr>
              <a:t>http://newzealand.rs-online.com/web/home.html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Sharp Corporation. (2006). GP2D120 Optoelectronic device datasheet.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(2009). Video of our robot. Retrieve from </a:t>
            </a:r>
            <a:r>
              <a:rPr lang="en-IN" sz="2000" dirty="0">
                <a:solidFill>
                  <a:srgbClr val="00B0F0"/>
                </a:solidFill>
                <a:latin typeface="Times New Roman" panose="02020603050405020304" pitchFamily="18" charset="0"/>
                <a:cs typeface="Times New Roman" panose="02020603050405020304" pitchFamily="18" charset="0"/>
              </a:rPr>
              <a:t>http://jamesyxu.com/Robot%20Final.zip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Sharp IR Rangers Information. (2008). </a:t>
            </a:r>
            <a:r>
              <a:rPr lang="en-IN" sz="2000" dirty="0" err="1">
                <a:latin typeface="Times New Roman" panose="02020603050405020304" pitchFamily="18" charset="0"/>
                <a:cs typeface="Times New Roman" panose="02020603050405020304" pitchFamily="18" charset="0"/>
              </a:rPr>
              <a:t>Acroname</a:t>
            </a:r>
            <a:r>
              <a:rPr lang="en-IN" sz="2000" dirty="0">
                <a:latin typeface="Times New Roman" panose="02020603050405020304" pitchFamily="18" charset="0"/>
                <a:cs typeface="Times New Roman" panose="02020603050405020304" pitchFamily="18" charset="0"/>
              </a:rPr>
              <a:t> Robotics. Retrieved 18th May, 2009 from </a:t>
            </a:r>
            <a:r>
              <a:rPr lang="en-IN" sz="2000"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http://www.acroname.com/robotics/info/articles/sharp/sharp.html#e8</a:t>
            </a:r>
            <a:endParaRPr lang="en-IN" sz="2000" dirty="0">
              <a:solidFill>
                <a:srgbClr val="00B0F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UVTron</a:t>
            </a:r>
            <a:r>
              <a:rPr lang="en-IN" sz="2000" dirty="0">
                <a:latin typeface="Times New Roman" panose="02020603050405020304" pitchFamily="18" charset="0"/>
                <a:cs typeface="Times New Roman" panose="02020603050405020304" pitchFamily="18" charset="0"/>
              </a:rPr>
              <a:t> Flame detector. (2008). </a:t>
            </a:r>
            <a:r>
              <a:rPr lang="en-IN" sz="2000" dirty="0" err="1">
                <a:latin typeface="Times New Roman" panose="02020603050405020304" pitchFamily="18" charset="0"/>
                <a:cs typeface="Times New Roman" panose="02020603050405020304" pitchFamily="18" charset="0"/>
              </a:rPr>
              <a:t>Acroname</a:t>
            </a:r>
            <a:r>
              <a:rPr lang="en-IN" sz="2000" dirty="0">
                <a:latin typeface="Times New Roman" panose="02020603050405020304" pitchFamily="18" charset="0"/>
                <a:cs typeface="Times New Roman" panose="02020603050405020304" pitchFamily="18" charset="0"/>
              </a:rPr>
              <a:t> Robotics. Retrieved 1st April, 2009 from </a:t>
            </a:r>
            <a:r>
              <a:rPr lang="en-IN" sz="2000" dirty="0">
                <a:solidFill>
                  <a:srgbClr val="00B0F0"/>
                </a:solidFill>
                <a:latin typeface="Times New Roman" panose="02020603050405020304" pitchFamily="18" charset="0"/>
                <a:cs typeface="Times New Roman" panose="02020603050405020304" pitchFamily="18" charset="0"/>
              </a:rPr>
              <a:t>http://www.acroname.com/robotics/parts/R66-R2868.html</a:t>
            </a:r>
          </a:p>
        </p:txBody>
      </p:sp>
    </p:spTree>
    <p:extLst>
      <p:ext uri="{BB962C8B-B14F-4D97-AF65-F5344CB8AC3E}">
        <p14:creationId xmlns:p14="http://schemas.microsoft.com/office/powerpoint/2010/main" val="344687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71C8-2F69-47C5-B1BD-863930112661}"/>
              </a:ext>
            </a:extLst>
          </p:cNvPr>
          <p:cNvSpPr>
            <a:spLocks noGrp="1"/>
          </p:cNvSpPr>
          <p:nvPr>
            <p:ph type="title"/>
          </p:nvPr>
        </p:nvSpPr>
        <p:spPr>
          <a:xfrm>
            <a:off x="1797666" y="2768600"/>
            <a:ext cx="8596668" cy="1320800"/>
          </a:xfrm>
        </p:spPr>
        <p:txBody>
          <a:bodyPr>
            <a:normAutofit/>
          </a:bodyPr>
          <a:lstStyle/>
          <a:p>
            <a:pPr algn="ctr"/>
            <a:r>
              <a:rPr lang="en-US" sz="6600" dirty="0">
                <a:solidFill>
                  <a:srgbClr val="FFC000"/>
                </a:solidFill>
                <a:latin typeface="Times New Roman" panose="02020603050405020304" pitchFamily="18" charset="0"/>
                <a:ea typeface="Cambria" panose="02040503050406030204" pitchFamily="18" charset="0"/>
                <a:cs typeface="Times New Roman" panose="02020603050405020304" pitchFamily="18" charset="0"/>
              </a:rPr>
              <a:t>THANK YOU</a:t>
            </a:r>
            <a:endParaRPr lang="en-IN" sz="6600" dirty="0">
              <a:solidFill>
                <a:srgbClr val="FFC00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8455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4E3228-E51D-4A82-8B03-C5658BABC4BF}"/>
              </a:ext>
            </a:extLst>
          </p:cNvPr>
          <p:cNvSpPr txBox="1"/>
          <p:nvPr/>
        </p:nvSpPr>
        <p:spPr>
          <a:xfrm>
            <a:off x="1442002" y="457200"/>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CONTENT</a:t>
            </a:r>
          </a:p>
        </p:txBody>
      </p:sp>
      <p:sp>
        <p:nvSpPr>
          <p:cNvPr id="3" name="TextBox 2">
            <a:extLst>
              <a:ext uri="{FF2B5EF4-FFF2-40B4-BE49-F238E27FC236}">
                <a16:creationId xmlns:a16="http://schemas.microsoft.com/office/drawing/2014/main" id="{DF7CE0BA-D16E-4635-A058-7664203BBD69}"/>
              </a:ext>
            </a:extLst>
          </p:cNvPr>
          <p:cNvSpPr txBox="1"/>
          <p:nvPr/>
        </p:nvSpPr>
        <p:spPr>
          <a:xfrm>
            <a:off x="1760054" y="1185074"/>
            <a:ext cx="5257800" cy="5115311"/>
          </a:xfrm>
          <a:prstGeom prst="rect">
            <a:avLst/>
          </a:prstGeom>
          <a:noFill/>
        </p:spPr>
        <p:txBody>
          <a:bodyPr wrap="square" rtlCol="0">
            <a:spAutoFit/>
          </a:bodyPr>
          <a:lstStyle/>
          <a:p>
            <a:pPr marL="285750" indent="-285750">
              <a:lnSpc>
                <a:spcPct val="150000"/>
              </a:lnSpc>
              <a:buFont typeface="Wingdings" pitchFamily="2" charset="2"/>
              <a:buChar char="v"/>
            </a:pPr>
            <a:r>
              <a:rPr lang="en-US" sz="2000" b="1" dirty="0">
                <a:latin typeface="Times New Roman" pitchFamily="18" charset="0"/>
                <a:cs typeface="Times New Roman" pitchFamily="18" charset="0"/>
              </a:rPr>
              <a:t>Introduction</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Designing the Robot </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Fire Fighting Robotic vehicle</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Working principle of Fire Fighting Robot</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Block Diagram</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Hardware Requirements</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Software Requirements</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Advantages</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Disadvantages</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Applications</a:t>
            </a:r>
          </a:p>
          <a:p>
            <a:pPr marL="285750" indent="-285750">
              <a:lnSpc>
                <a:spcPct val="150000"/>
              </a:lnSpc>
              <a:buFont typeface="Wingdings" pitchFamily="2" charset="2"/>
              <a:buChar char="v"/>
            </a:pPr>
            <a:r>
              <a:rPr lang="en-US" sz="2000" b="1"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173599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E1FAC-20E1-45F1-AC81-339FB7C3CDF8}"/>
              </a:ext>
            </a:extLst>
          </p:cNvPr>
          <p:cNvSpPr txBox="1"/>
          <p:nvPr/>
        </p:nvSpPr>
        <p:spPr>
          <a:xfrm>
            <a:off x="1760054" y="443947"/>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INTRODUCTION</a:t>
            </a:r>
          </a:p>
        </p:txBody>
      </p:sp>
      <p:sp>
        <p:nvSpPr>
          <p:cNvPr id="3" name="Rectangle 2">
            <a:extLst>
              <a:ext uri="{FF2B5EF4-FFF2-40B4-BE49-F238E27FC236}">
                <a16:creationId xmlns:a16="http://schemas.microsoft.com/office/drawing/2014/main" id="{53D4881C-72FE-4687-A556-0DF9413B3B98}"/>
              </a:ext>
            </a:extLst>
          </p:cNvPr>
          <p:cNvSpPr/>
          <p:nvPr/>
        </p:nvSpPr>
        <p:spPr>
          <a:xfrm>
            <a:off x="1760054" y="1720840"/>
            <a:ext cx="8102049" cy="3785652"/>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designed to develop a firefighting robot using RF technology for remote operation.</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Fire fighting is the act of extinguishing fires, i.e it sprinkles water on the fire.</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robotic vehicle is loaded with the water tanker and a pump which is controlled by wireless communication to throw water.</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Arduino Uno microcontroller used for the desired operation.</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fire fighter suppresses and extinguishes fire to prevent loss of life and destruction of property and the environment.</a:t>
            </a:r>
          </a:p>
        </p:txBody>
      </p:sp>
    </p:spTree>
    <p:extLst>
      <p:ext uri="{BB962C8B-B14F-4D97-AF65-F5344CB8AC3E}">
        <p14:creationId xmlns:p14="http://schemas.microsoft.com/office/powerpoint/2010/main" val="45826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E81DB-5F45-4C87-8415-0307AB624E85}"/>
              </a:ext>
            </a:extLst>
          </p:cNvPr>
          <p:cNvSpPr/>
          <p:nvPr/>
        </p:nvSpPr>
        <p:spPr>
          <a:xfrm>
            <a:off x="1760054" y="1536174"/>
            <a:ext cx="8287579" cy="3785652"/>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robot vehicle consist of the following units: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rectangular base to support the whole robot structure, attached to two wheels for motion.</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couple of  DC motors to provide required movement to the robot.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control unit consisting of an RF receiver which receives command signals from a transmitter unit to control the engine driver and control the motors accordingly.</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metal detector circuit along with a buzzer alarm which triggered once the metal detector. </a:t>
            </a:r>
          </a:p>
        </p:txBody>
      </p:sp>
      <p:sp>
        <p:nvSpPr>
          <p:cNvPr id="3" name="TextBox 2">
            <a:extLst>
              <a:ext uri="{FF2B5EF4-FFF2-40B4-BE49-F238E27FC236}">
                <a16:creationId xmlns:a16="http://schemas.microsoft.com/office/drawing/2014/main" id="{4EFE5D85-B440-439A-A02E-E97304DD3262}"/>
              </a:ext>
            </a:extLst>
          </p:cNvPr>
          <p:cNvSpPr txBox="1"/>
          <p:nvPr/>
        </p:nvSpPr>
        <p:spPr>
          <a:xfrm>
            <a:off x="1760054" y="377688"/>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DESIGNING THE ROBOT  </a:t>
            </a:r>
          </a:p>
        </p:txBody>
      </p:sp>
    </p:spTree>
    <p:extLst>
      <p:ext uri="{BB962C8B-B14F-4D97-AF65-F5344CB8AC3E}">
        <p14:creationId xmlns:p14="http://schemas.microsoft.com/office/powerpoint/2010/main" val="367639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B8430-EBD9-4943-9BE7-F4E94F499B4A}"/>
              </a:ext>
            </a:extLst>
          </p:cNvPr>
          <p:cNvSpPr txBox="1"/>
          <p:nvPr/>
        </p:nvSpPr>
        <p:spPr>
          <a:xfrm>
            <a:off x="1760054" y="40419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FIRE FIGHTING ROBOTIC VEHICLE  </a:t>
            </a:r>
          </a:p>
        </p:txBody>
      </p:sp>
      <p:pic>
        <p:nvPicPr>
          <p:cNvPr id="3" name="Picture 2">
            <a:extLst>
              <a:ext uri="{FF2B5EF4-FFF2-40B4-BE49-F238E27FC236}">
                <a16:creationId xmlns:a16="http://schemas.microsoft.com/office/drawing/2014/main" id="{4FE5803B-B1AB-420D-BF17-7539D4A7A13F}"/>
              </a:ext>
            </a:extLst>
          </p:cNvPr>
          <p:cNvPicPr>
            <a:picLocks noChangeAspect="1"/>
          </p:cNvPicPr>
          <p:nvPr/>
        </p:nvPicPr>
        <p:blipFill>
          <a:blip r:embed="rId2"/>
          <a:stretch>
            <a:fillRect/>
          </a:stretch>
        </p:blipFill>
        <p:spPr>
          <a:xfrm>
            <a:off x="3086100" y="1409700"/>
            <a:ext cx="6019800" cy="4038600"/>
          </a:xfrm>
          <a:prstGeom prst="rect">
            <a:avLst/>
          </a:prstGeom>
        </p:spPr>
      </p:pic>
    </p:spTree>
    <p:extLst>
      <p:ext uri="{BB962C8B-B14F-4D97-AF65-F5344CB8AC3E}">
        <p14:creationId xmlns:p14="http://schemas.microsoft.com/office/powerpoint/2010/main" val="54504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C352C-E263-4FB1-9298-D2237D1039D6}"/>
              </a:ext>
            </a:extLst>
          </p:cNvPr>
          <p:cNvSpPr txBox="1"/>
          <p:nvPr/>
        </p:nvSpPr>
        <p:spPr>
          <a:xfrm>
            <a:off x="1760054" y="45720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WORKING PRINCIPLE  </a:t>
            </a:r>
          </a:p>
        </p:txBody>
      </p:sp>
      <p:sp>
        <p:nvSpPr>
          <p:cNvPr id="3" name="Rectangle 2">
            <a:extLst>
              <a:ext uri="{FF2B5EF4-FFF2-40B4-BE49-F238E27FC236}">
                <a16:creationId xmlns:a16="http://schemas.microsoft.com/office/drawing/2014/main" id="{5444FFAB-7C0C-4019-8060-129745516C2C}"/>
              </a:ext>
            </a:extLst>
          </p:cNvPr>
          <p:cNvSpPr/>
          <p:nvPr/>
        </p:nvSpPr>
        <p:spPr>
          <a:xfrm>
            <a:off x="1760054" y="1905506"/>
            <a:ext cx="8565875" cy="3046988"/>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robot vehicle loaded with the water tanker.</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pump is controlled by wireless communication (RF and DTMF Mobile communication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transmitter end connected to the push buttons.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Using this pushbutton commands are sent to the receiver and control moment of the robot like forward, backward, left , right.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receiving end three motors are connected to the microcontroller. </a:t>
            </a:r>
          </a:p>
        </p:txBody>
      </p:sp>
    </p:spTree>
    <p:extLst>
      <p:ext uri="{BB962C8B-B14F-4D97-AF65-F5344CB8AC3E}">
        <p14:creationId xmlns:p14="http://schemas.microsoft.com/office/powerpoint/2010/main" val="198899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BC65CE-0412-4CD3-8CCF-4CDDC0CD85E4}"/>
              </a:ext>
            </a:extLst>
          </p:cNvPr>
          <p:cNvSpPr/>
          <p:nvPr/>
        </p:nvSpPr>
        <p:spPr>
          <a:xfrm>
            <a:off x="1649896" y="1905506"/>
            <a:ext cx="8892208" cy="3046988"/>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home, offices and industries the fire sensor are kept in certain places, when fire occurs near a fire detector.</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RF receiver integrated with a microcontroller. When the RF receives the signal that information is passing to the microcontroller, the robot is moved towards fire sensors.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Once the robot reaches the desired location, then the robot stops and activates the sprayer to that fire.</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firing the robot, goes to the initial position. </a:t>
            </a:r>
          </a:p>
        </p:txBody>
      </p:sp>
    </p:spTree>
    <p:extLst>
      <p:ext uri="{BB962C8B-B14F-4D97-AF65-F5344CB8AC3E}">
        <p14:creationId xmlns:p14="http://schemas.microsoft.com/office/powerpoint/2010/main" val="335432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0920D5-CE99-404D-BC8F-12138F478F8B}"/>
              </a:ext>
            </a:extLst>
          </p:cNvPr>
          <p:cNvPicPr>
            <a:picLocks noChangeAspect="1"/>
          </p:cNvPicPr>
          <p:nvPr/>
        </p:nvPicPr>
        <p:blipFill>
          <a:blip r:embed="rId2"/>
          <a:stretch>
            <a:fillRect/>
          </a:stretch>
        </p:blipFill>
        <p:spPr>
          <a:xfrm>
            <a:off x="1943099" y="1586948"/>
            <a:ext cx="7186672" cy="3978965"/>
          </a:xfrm>
          <a:prstGeom prst="rect">
            <a:avLst/>
          </a:prstGeom>
        </p:spPr>
      </p:pic>
      <p:sp>
        <p:nvSpPr>
          <p:cNvPr id="7" name="TextBox 6">
            <a:extLst>
              <a:ext uri="{FF2B5EF4-FFF2-40B4-BE49-F238E27FC236}">
                <a16:creationId xmlns:a16="http://schemas.microsoft.com/office/drawing/2014/main" id="{B4861B1F-8722-4CD1-BB39-81C96288E338}"/>
              </a:ext>
            </a:extLst>
          </p:cNvPr>
          <p:cNvSpPr txBox="1"/>
          <p:nvPr/>
        </p:nvSpPr>
        <p:spPr>
          <a:xfrm>
            <a:off x="1333500" y="430696"/>
            <a:ext cx="8239840"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BLOCK DIAGRAM  </a:t>
            </a:r>
          </a:p>
        </p:txBody>
      </p:sp>
    </p:spTree>
    <p:extLst>
      <p:ext uri="{BB962C8B-B14F-4D97-AF65-F5344CB8AC3E}">
        <p14:creationId xmlns:p14="http://schemas.microsoft.com/office/powerpoint/2010/main" val="220897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DBFD7-C95D-40FD-963F-A4D1759677F3}"/>
              </a:ext>
            </a:extLst>
          </p:cNvPr>
          <p:cNvSpPr txBox="1"/>
          <p:nvPr/>
        </p:nvSpPr>
        <p:spPr>
          <a:xfrm>
            <a:off x="1760054" y="457201"/>
            <a:ext cx="8671891" cy="58477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200" b="1" dirty="0">
                <a:latin typeface="Times New Roman" pitchFamily="18" charset="0"/>
                <a:cs typeface="Times New Roman" pitchFamily="18" charset="0"/>
              </a:rPr>
              <a:t> HARDWARE REQUIREMENT  </a:t>
            </a:r>
          </a:p>
        </p:txBody>
      </p:sp>
      <p:sp>
        <p:nvSpPr>
          <p:cNvPr id="3" name="Rectangle 2">
            <a:extLst>
              <a:ext uri="{FF2B5EF4-FFF2-40B4-BE49-F238E27FC236}">
                <a16:creationId xmlns:a16="http://schemas.microsoft.com/office/drawing/2014/main" id="{6AA4CF06-FD70-43C3-999B-AE8F99703D5E}"/>
              </a:ext>
            </a:extLst>
          </p:cNvPr>
          <p:cNvSpPr/>
          <p:nvPr/>
        </p:nvSpPr>
        <p:spPr>
          <a:xfrm>
            <a:off x="1760054" y="1577009"/>
            <a:ext cx="7383946" cy="3785652"/>
          </a:xfrm>
          <a:prstGeom prst="rect">
            <a:avLst/>
          </a:prstGeom>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ARDUINO UNO MICROCONTROLLER</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DTMF SIGNAL AND DECODER</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FLAME SENSOR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MOTOR DRIVES</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ENCODER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DC MOTORS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RELAY</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ROBOT BODY WITH WATER TANK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CAPACITORS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DIODE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BATTERY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UMP</a:t>
            </a:r>
          </a:p>
        </p:txBody>
      </p:sp>
    </p:spTree>
    <p:extLst>
      <p:ext uri="{BB962C8B-B14F-4D97-AF65-F5344CB8AC3E}">
        <p14:creationId xmlns:p14="http://schemas.microsoft.com/office/powerpoint/2010/main" val="459891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306</TotalTime>
  <Words>866</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Cambria</vt:lpstr>
      <vt:lpstr>Helvetica Neue</vt:lpstr>
      <vt:lpstr>Times New Roman</vt:lpstr>
      <vt:lpstr>Trebuchet MS</vt:lpstr>
      <vt:lpstr>Wingdings</vt:lpstr>
      <vt:lpstr>Wingdings 3</vt:lpstr>
      <vt:lpstr>Facet</vt:lpstr>
      <vt:lpstr>FIRE FIGHTING 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Hp</dc:creator>
  <cp:lastModifiedBy>Hp</cp:lastModifiedBy>
  <cp:revision>34</cp:revision>
  <dcterms:created xsi:type="dcterms:W3CDTF">2021-08-04T17:02:16Z</dcterms:created>
  <dcterms:modified xsi:type="dcterms:W3CDTF">2021-08-05T03:42:52Z</dcterms:modified>
</cp:coreProperties>
</file>