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67" r:id="rId3"/>
    <p:sldId id="257" r:id="rId4"/>
    <p:sldId id="259" r:id="rId5"/>
    <p:sldId id="260" r:id="rId6"/>
    <p:sldId id="261" r:id="rId7"/>
    <p:sldId id="268" r:id="rId8"/>
    <p:sldId id="275" r:id="rId9"/>
    <p:sldId id="276" r:id="rId10"/>
    <p:sldId id="263" r:id="rId11"/>
    <p:sldId id="269" r:id="rId12"/>
    <p:sldId id="271" r:id="rId13"/>
    <p:sldId id="272" r:id="rId14"/>
    <p:sldId id="273" r:id="rId15"/>
    <p:sldId id="274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87" d="100"/>
          <a:sy n="87" d="100"/>
        </p:scale>
        <p:origin x="9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3AD4F-333B-4FA6-A95A-8834EE455EF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C61A5-194D-44A2-BAC4-33515B3CF0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05D4DAC-9686-44D4-9C67-CFBEB78F5284}" type="slidenum">
              <a:rPr lang="en-US" smtClean="0"/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82AAB8-209E-40E4-9B0A-72170986B060}" type="datetimeFigureOut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5D4DAC-9686-44D4-9C67-CFBEB78F5284}" type="slidenum">
              <a:rPr lang="en-US" smtClean="0"/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image-1.com/document-scanning-service-blog/rpa-for-ap-invoice-processing-automation/" TargetMode="External"/><Relationship Id="rId1" Type="http://schemas.openxmlformats.org/officeDocument/2006/relationships/hyperlink" Target="https://www.uipath.com/blog/uipath-at-work-automating-the-invoice-proces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057400"/>
            <a:ext cx="7769352" cy="4419600"/>
          </a:xfrm>
        </p:spPr>
        <p:txBody>
          <a:bodyPr>
            <a:normAutofit fontScale="25000" lnSpcReduction="200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				</a:t>
            </a:r>
            <a:endParaRPr lang="en-US" sz="9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Team Members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1.</a:t>
            </a:r>
            <a:r>
              <a:rPr lang="en-IN" alt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Nandha kumar.A</a:t>
            </a:r>
            <a:endParaRPr lang="en-US" sz="9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2. </a:t>
            </a:r>
            <a:r>
              <a:rPr lang="en-IN" alt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Rakshana.B</a:t>
            </a:r>
            <a:endParaRPr lang="en-IN" altLang="en-US" sz="9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3.Surya kala.M</a:t>
            </a:r>
            <a:endParaRPr lang="en-IN" altLang="en-US" sz="9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9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Facultyguide :                                      Industrial guide :</a:t>
            </a:r>
            <a:endParaRPr lang="en-US" sz="9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Mr. </a:t>
            </a:r>
            <a:r>
              <a:rPr lang="en-IN" alt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Suresh </a:t>
            </a:r>
            <a:r>
              <a:rPr lang="en-IN" alt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                                 Mrs. </a:t>
            </a:r>
            <a:r>
              <a:rPr lang="en-IN" alt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Pavithra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			 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Department of CSE, KGiSL Institute of Technology, Coimbatore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0352" y="533400"/>
            <a:ext cx="7772400" cy="1676400"/>
          </a:xfrm>
        </p:spPr>
        <p:txBody>
          <a:bodyPr/>
          <a:lstStyle/>
          <a:p>
            <a:r>
              <a:rPr lang="en-US" sz="4800" dirty="0" smtClean="0"/>
              <a:t>INVOICE PROCESSING USING   			RPA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Screen shots of modules under progress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847088"/>
            <a:ext cx="8229600" cy="4389120"/>
          </a:xfrm>
        </p:spPr>
        <p:txBody>
          <a:bodyPr/>
          <a:lstStyle/>
          <a:p>
            <a:r>
              <a:rPr lang="en-US" dirty="0" smtClean="0"/>
              <a:t>Check internet status: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194560" lvl="8" indent="0">
              <a:buNone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2209801" y="2566987"/>
            <a:ext cx="4953000" cy="2538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Password: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4400" y="2438400"/>
            <a:ext cx="2362200" cy="71437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733800" y="2438400"/>
            <a:ext cx="335280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IMAP mail messages: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895600"/>
            <a:ext cx="2333625" cy="6096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86137" y="2057400"/>
            <a:ext cx="3243263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4000" y="2148680"/>
            <a:ext cx="5943599" cy="409971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153444"/>
            <a:ext cx="2971800" cy="395287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429000" y="1981201"/>
            <a:ext cx="5547360" cy="412511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5638800"/>
            <a:ext cx="3352800" cy="7315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Abstract</a:t>
            </a:r>
            <a:br>
              <a:rPr lang="en-US" sz="4400" dirty="0" smtClean="0"/>
            </a:b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08660" lvl="1" indent="-342900">
              <a:buFont typeface="Wingdings" panose="05000000000000000000" pitchFamily="2" charset="2"/>
              <a:buChar char="Ø"/>
            </a:pPr>
            <a:r>
              <a:rPr lang="en-IN" altLang="en-US" dirty="0" smtClean="0"/>
              <a:t>Invoice processing using RPA has performed with a help of </a:t>
            </a:r>
            <a:r>
              <a:rPr lang="en-IN" altLang="en-US" dirty="0" err="1" smtClean="0"/>
              <a:t>Ui</a:t>
            </a:r>
            <a:r>
              <a:rPr lang="en-IN" altLang="en-US" dirty="0" smtClean="0"/>
              <a:t>-Path. Collect a  invoice template in different format and read those mails in </a:t>
            </a:r>
            <a:r>
              <a:rPr lang="en-IN" altLang="en-US" dirty="0" err="1" smtClean="0"/>
              <a:t>ui</a:t>
            </a:r>
            <a:r>
              <a:rPr lang="en-IN" altLang="en-US" dirty="0" smtClean="0"/>
              <a:t>-path.</a:t>
            </a:r>
            <a:endParaRPr lang="en-IN" altLang="en-US" dirty="0" smtClean="0"/>
          </a:p>
          <a:p>
            <a:pPr marL="708660" lvl="1" indent="-342900">
              <a:buFont typeface="Wingdings" panose="05000000000000000000" pitchFamily="2" charset="2"/>
              <a:buChar char="Ø"/>
            </a:pPr>
            <a:r>
              <a:rPr lang="en-IN" altLang="en-US" dirty="0" smtClean="0"/>
              <a:t>Processing those unread mails by using required activities. Depend on those activities we automate the mail.</a:t>
            </a:r>
            <a:endParaRPr lang="en-IN" altLang="en-US" dirty="0" smtClean="0"/>
          </a:p>
          <a:p>
            <a:pPr marL="708660" lvl="1" indent="-342900">
              <a:buFont typeface="Wingdings" panose="05000000000000000000" pitchFamily="2" charset="2"/>
              <a:buChar char="Ø"/>
            </a:pPr>
            <a:r>
              <a:rPr lang="en-IN" altLang="en-US" dirty="0" smtClean="0"/>
              <a:t>Then convert those PDF file to Excel sheet format.</a:t>
            </a:r>
            <a:endParaRPr lang="en-IN" altLang="en-US" dirty="0" smtClean="0"/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None/>
            </a:pPr>
            <a:endParaRPr lang="en-I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77000"/>
            <a:ext cx="9144000" cy="3683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Area Introduction-Existing system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The Client uses MS EXCEL,and maintains their product list,customer list and print the invoice ,however it is not possible to share the data from multiple system in multi user environment.</a:t>
            </a:r>
            <a:endParaRPr lang="en-IN" altLang="en-US"/>
          </a:p>
          <a:p>
            <a:r>
              <a:rPr lang="en-IN" altLang="en-US"/>
              <a:t>It contain lot of duplicate work and also changed of mistake.</a:t>
            </a:r>
            <a:endParaRPr lang="en-IN" altLang="en-US"/>
          </a:p>
          <a:p>
            <a:r>
              <a:rPr lang="en-IN" altLang="en-US"/>
              <a:t>When the product price are no security everyone can access any report and sensitive data,also no report to find the sales volume,stock ,stock list and summary report.</a:t>
            </a:r>
            <a:endParaRPr lang="en-I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683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Proposed System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67090" cy="44538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invoice system is used to </a:t>
            </a:r>
            <a:r>
              <a:rPr lang="en-I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overcome 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problem which they are facing currently</a:t>
            </a:r>
            <a:r>
              <a:rPr lang="en-I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complete automation of billing and invoice system.</a:t>
            </a:r>
            <a:endParaRPr lang="en-I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step of the process consists out of the selection of the right PDF </a:t>
            </a:r>
            <a:r>
              <a:rPr lang="en-I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invoice in 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dedicated folder.</a:t>
            </a:r>
            <a:endParaRPr lang="en-I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8660" lvl="1" indent="-342900">
              <a:buFont typeface="Wingdings" panose="05000000000000000000" pitchFamily="2" charset="2"/>
              <a:buChar char="q"/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RPA bot, it does not matter which application is used to process the invoice data</a:t>
            </a:r>
            <a:r>
              <a:rPr lang="en-I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This 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any kind of </a:t>
            </a:r>
            <a:r>
              <a:rPr lang="en-I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accounting.</a:t>
            </a:r>
            <a:endParaRPr lang="en-I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next step reading the invoice form the folder one by one and extracting the key information from the invoice data.</a:t>
            </a:r>
            <a:endParaRPr lang="en-I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success fully registering the each invoice ,the software robots are then able to send posting notifications in the form of emails to responsible employees.</a:t>
            </a:r>
            <a:endParaRPr lang="en-I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8660" lvl="1" indent="-342900">
              <a:buFont typeface="Wingdings" panose="05000000000000000000" pitchFamily="2" charset="2"/>
              <a:buChar char="q"/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background activities</a:t>
            </a:r>
            <a:r>
              <a:rPr lang="en-I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During 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whole process the software robots are also running background activities such as </a:t>
            </a:r>
            <a:r>
              <a:rPr lang="en-I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dedicated invoice folder or its email address</a:t>
            </a:r>
            <a:r>
              <a:rPr lang="en-I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performing 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checks to see is company's database is open and </a:t>
            </a:r>
            <a:r>
              <a:rPr lang="en-I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verifying 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vendor information. And the invoice matches what is already in the database.</a:t>
            </a:r>
            <a:endParaRPr lang="en-I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dirty="0"/>
          </a:p>
          <a:p>
            <a:endParaRPr lang="en-IN" altLang="en-US" dirty="0"/>
          </a:p>
          <a:p>
            <a:endParaRPr lang="en-I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683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Literature Review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35480"/>
            <a:ext cx="8534400" cy="4389120"/>
          </a:xfrm>
        </p:spPr>
        <p:txBody>
          <a:bodyPr>
            <a:normAutofit fontScale="92500"/>
          </a:bodyPr>
          <a:lstStyle/>
          <a:p>
            <a:pPr marL="484505" indent="-457200"/>
            <a:r>
              <a:rPr lang="en-US" sz="2800" dirty="0" smtClean="0">
                <a:latin typeface="Cambria" panose="02040503050406030204" pitchFamily="18" charset="0"/>
              </a:rPr>
              <a:t>Drawbacks of existing methods  </a:t>
            </a:r>
            <a:endParaRPr lang="en-US" sz="2600" dirty="0" smtClean="0">
              <a:latin typeface="Cambria" panose="02040503050406030204" pitchFamily="18" charset="0"/>
            </a:endParaRPr>
          </a:p>
          <a:p>
            <a:pPr marL="982980" lvl="2" indent="-342900">
              <a:buFont typeface="Wingdings" panose="05000000000000000000" pitchFamily="2" charset="2"/>
              <a:buChar char="v"/>
            </a:pPr>
            <a:r>
              <a:rPr lang="en-US" sz="2300" dirty="0">
                <a:latin typeface="Cambria" panose="02040503050406030204" pitchFamily="18" charset="0"/>
              </a:rPr>
              <a:t> </a:t>
            </a:r>
            <a:r>
              <a:rPr lang="en-US" sz="2300" dirty="0" smtClean="0">
                <a:latin typeface="Cambria" panose="02040503050406030204" pitchFamily="18" charset="0"/>
              </a:rPr>
              <a:t>There </a:t>
            </a:r>
            <a:r>
              <a:rPr lang="en-US" sz="2300" dirty="0">
                <a:latin typeface="Cambria" panose="02040503050406030204" pitchFamily="18" charset="0"/>
              </a:rPr>
              <a:t>are some potential downsides to using invoices, but these are mostly caused by poor management and inadequate process</a:t>
            </a:r>
            <a:r>
              <a:rPr lang="en-US" sz="2300" dirty="0" smtClean="0">
                <a:latin typeface="Cambria" panose="02040503050406030204" pitchFamily="18" charset="0"/>
              </a:rPr>
              <a:t>.</a:t>
            </a:r>
            <a:endParaRPr lang="en-US" sz="2300" dirty="0" smtClean="0">
              <a:latin typeface="Cambria" panose="02040503050406030204" pitchFamily="18" charset="0"/>
            </a:endParaRPr>
          </a:p>
          <a:p>
            <a:pPr marL="982980" lvl="2" indent="-342900">
              <a:buFont typeface="Wingdings" panose="05000000000000000000" pitchFamily="2" charset="2"/>
              <a:buChar char="v"/>
            </a:pPr>
            <a:r>
              <a:rPr lang="en-US" dirty="0"/>
              <a:t>H</a:t>
            </a:r>
            <a:r>
              <a:rPr lang="en-US" dirty="0" smtClean="0"/>
              <a:t>igh </a:t>
            </a:r>
            <a:r>
              <a:rPr lang="en-US" dirty="0"/>
              <a:t>operational costs per </a:t>
            </a:r>
            <a:r>
              <a:rPr lang="en-US" dirty="0" smtClean="0"/>
              <a:t>invoice </a:t>
            </a:r>
            <a:r>
              <a:rPr lang="en-US" dirty="0"/>
              <a:t> on both sender and receiver side</a:t>
            </a:r>
            <a:endParaRPr lang="en-US" sz="23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References</a:t>
            </a:r>
            <a:endParaRPr lang="en-US" sz="2800" dirty="0" smtClean="0">
              <a:latin typeface="Cambria" panose="02040503050406030204" pitchFamily="18" charset="0"/>
            </a:endParaRPr>
          </a:p>
          <a:p>
            <a:pPr marL="708660" lvl="1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hlinkClick r:id="rId1"/>
              </a:rPr>
              <a:t>https://</a:t>
            </a:r>
            <a:r>
              <a:rPr lang="en-US" dirty="0" smtClean="0">
                <a:latin typeface="Cambria" panose="02040503050406030204" pitchFamily="18" charset="0"/>
                <a:hlinkClick r:id="rId1"/>
              </a:rPr>
              <a:t>www.uipath.com/blog/uipath-at-work-automating-the-invoice-process</a:t>
            </a:r>
            <a:endParaRPr lang="en-US" dirty="0" smtClean="0">
              <a:latin typeface="Cambria" panose="02040503050406030204" pitchFamily="18" charset="0"/>
            </a:endParaRPr>
          </a:p>
          <a:p>
            <a:pPr marL="708660" lvl="1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hlinkClick r:id="rId2"/>
              </a:rPr>
              <a:t>https://www.image-1.com/document-scanning-service-blog/rpa-for-ap-invoice-processing-automation</a:t>
            </a:r>
            <a:r>
              <a:rPr lang="en-US" dirty="0" smtClean="0">
                <a:latin typeface="Cambria" panose="02040503050406030204" pitchFamily="18" charset="0"/>
                <a:hlinkClick r:id="rId2"/>
              </a:rPr>
              <a:t>/</a:t>
            </a:r>
            <a:endParaRPr lang="en-US" dirty="0" smtClean="0">
              <a:latin typeface="Cambria" panose="02040503050406030204" pitchFamily="18" charset="0"/>
            </a:endParaRPr>
          </a:p>
          <a:p>
            <a:pPr marL="708660" lvl="1" indent="-342900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376238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Architectural Design</a:t>
            </a:r>
            <a:endParaRPr lang="en-US" sz="27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25731" y="2238375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45131" y="2238375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81000" y="1929902"/>
            <a:ext cx="1104650" cy="6608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 </a:t>
            </a:r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16331" y="1647825"/>
            <a:ext cx="1828800" cy="1200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Submit Email Login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16331" y="3609975"/>
            <a:ext cx="198120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Email 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2" idx="2"/>
          </p:cNvCxnSpPr>
          <p:nvPr/>
        </p:nvCxnSpPr>
        <p:spPr>
          <a:xfrm>
            <a:off x="3130731" y="2847975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654731" y="1933575"/>
            <a:ext cx="21336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Notification to Client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5" idx="3"/>
          </p:cNvCxnSpPr>
          <p:nvPr/>
        </p:nvCxnSpPr>
        <p:spPr>
          <a:xfrm>
            <a:off x="4197531" y="414337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/>
          <p:cNvSpPr/>
          <p:nvPr/>
        </p:nvSpPr>
        <p:spPr>
          <a:xfrm>
            <a:off x="4654730" y="3352800"/>
            <a:ext cx="2092235" cy="158115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Unread Message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3"/>
          </p:cNvCxnSpPr>
          <p:nvPr/>
        </p:nvCxnSpPr>
        <p:spPr>
          <a:xfrm>
            <a:off x="6746965" y="4143375"/>
            <a:ext cx="650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8179527" y="8458200"/>
            <a:ext cx="1" cy="404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467600" y="5405439"/>
            <a:ext cx="1447800" cy="900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</a:t>
            </a:r>
            <a:r>
              <a:rPr lang="en-US" dirty="0"/>
              <a:t>to Excel 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25" idx="0"/>
          </p:cNvCxnSpPr>
          <p:nvPr/>
        </p:nvCxnSpPr>
        <p:spPr>
          <a:xfrm flipH="1" flipV="1">
            <a:off x="5697584" y="2695576"/>
            <a:ext cx="3264" cy="657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97931" y="3755433"/>
            <a:ext cx="1600200" cy="790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as a PDF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2"/>
            <a:endCxn id="45" idx="0"/>
          </p:cNvCxnSpPr>
          <p:nvPr/>
        </p:nvCxnSpPr>
        <p:spPr>
          <a:xfrm flipH="1">
            <a:off x="8191500" y="4546008"/>
            <a:ext cx="6531" cy="85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DFD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Level </a:t>
            </a:r>
            <a:r>
              <a:rPr lang="en-IN" altLang="en-US" dirty="0" smtClean="0"/>
              <a:t>0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950720" y="2959735"/>
            <a:ext cx="4038600" cy="23552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Level </a:t>
            </a:r>
            <a:r>
              <a:rPr lang="en-US" sz="3600" dirty="0" smtClean="0"/>
              <a:t>1</a:t>
            </a:r>
            <a:endParaRPr lang="en-US" sz="3600" dirty="0" smtClean="0"/>
          </a:p>
          <a:p>
            <a:endParaRPr lang="en-US" sz="3600" dirty="0"/>
          </a:p>
        </p:txBody>
      </p:sp>
      <p:pic>
        <p:nvPicPr>
          <p:cNvPr id="6" name="Picture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738755" y="2303780"/>
            <a:ext cx="4038600" cy="3667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Module </a:t>
            </a:r>
            <a:r>
              <a:rPr lang="en-US" sz="4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Splitup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altLang="en-US" dirty="0"/>
              <a:t>Module </a:t>
            </a:r>
            <a:r>
              <a:rPr lang="en-IN" altLang="en-US" dirty="0" smtClean="0"/>
              <a:t>I:</a:t>
            </a:r>
            <a:endParaRPr lang="en-IN" altLang="en-US" dirty="0" smtClean="0"/>
          </a:p>
          <a:p>
            <a:pPr marL="708660" lvl="1" indent="-342900">
              <a:buFont typeface="Wingdings" panose="05000000000000000000" pitchFamily="2" charset="2"/>
              <a:buChar char="§"/>
            </a:pPr>
            <a:r>
              <a:rPr lang="en-IN" altLang="en-US" dirty="0" smtClean="0"/>
              <a:t>Create a </a:t>
            </a:r>
            <a:r>
              <a:rPr lang="en-IN" altLang="en-US" dirty="0"/>
              <a:t> </a:t>
            </a:r>
            <a:r>
              <a:rPr lang="en-IN" altLang="en-US" dirty="0" smtClean="0"/>
              <a:t>invoice template.</a:t>
            </a:r>
            <a:endParaRPr lang="en-IN" altLang="en-US" dirty="0" smtClean="0"/>
          </a:p>
          <a:p>
            <a:pPr marL="708660" lvl="1" indent="-342900">
              <a:buFont typeface="Wingdings" panose="05000000000000000000" pitchFamily="2" charset="2"/>
              <a:buChar char="§"/>
            </a:pPr>
            <a:r>
              <a:rPr lang="en-IN" altLang="en-US" dirty="0" smtClean="0"/>
              <a:t>Attach a template into email.</a:t>
            </a:r>
            <a:endParaRPr lang="en-IN" altLang="en-US" dirty="0" smtClean="0"/>
          </a:p>
          <a:p>
            <a:r>
              <a:rPr lang="en-IN" altLang="en-US" dirty="0" smtClean="0"/>
              <a:t>Module II:</a:t>
            </a:r>
            <a:endParaRPr lang="en-IN" altLang="en-US" dirty="0" smtClean="0"/>
          </a:p>
          <a:p>
            <a:pPr marL="708660" lvl="1" indent="-342900">
              <a:buFont typeface="Wingdings" panose="05000000000000000000" pitchFamily="2" charset="2"/>
              <a:buChar char="§"/>
            </a:pPr>
            <a:r>
              <a:rPr lang="en-IN" altLang="en-US" dirty="0" smtClean="0"/>
              <a:t>Read a unread message using </a:t>
            </a:r>
            <a:r>
              <a:rPr lang="en-IN" altLang="en-US" dirty="0" err="1" smtClean="0"/>
              <a:t>Ui</a:t>
            </a:r>
            <a:r>
              <a:rPr lang="en-IN" altLang="en-US" dirty="0" smtClean="0"/>
              <a:t>-Path.</a:t>
            </a:r>
            <a:endParaRPr lang="en-IN" altLang="en-US" dirty="0" smtClean="0"/>
          </a:p>
          <a:p>
            <a:pPr marL="708660" lvl="1" indent="-342900">
              <a:buFont typeface="Wingdings" panose="05000000000000000000" pitchFamily="2" charset="2"/>
              <a:buChar char="§"/>
            </a:pPr>
            <a:r>
              <a:rPr lang="en-IN" altLang="en-US" dirty="0" smtClean="0"/>
              <a:t>Convert into required PDF.</a:t>
            </a:r>
            <a:endParaRPr lang="en-IN" alt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dirty="0" smtClean="0"/>
              <a:t>Module III:</a:t>
            </a:r>
            <a:endParaRPr lang="en-IN" altLang="en-US" dirty="0" smtClean="0"/>
          </a:p>
          <a:p>
            <a:pPr marL="708660" lvl="1" indent="-342900">
              <a:buFont typeface="Wingdings" panose="05000000000000000000" pitchFamily="2" charset="2"/>
              <a:buChar char="§"/>
            </a:pPr>
            <a:r>
              <a:rPr lang="en-IN" altLang="en-US" dirty="0" smtClean="0"/>
              <a:t>Create a flow for all invoice.</a:t>
            </a:r>
            <a:endParaRPr lang="en-IN" altLang="en-US" dirty="0" smtClean="0"/>
          </a:p>
          <a:p>
            <a:pPr marL="708660" lvl="1" indent="-342900">
              <a:buFont typeface="Wingdings" panose="05000000000000000000" pitchFamily="2" charset="2"/>
              <a:buChar char="§"/>
            </a:pPr>
            <a:r>
              <a:rPr lang="en-IN" altLang="en-US" dirty="0" smtClean="0"/>
              <a:t>Convert those invoice from PDF to Excel sheet.</a:t>
            </a:r>
            <a:endParaRPr lang="en-IN" altLang="en-US" dirty="0" smtClean="0"/>
          </a:p>
          <a:p>
            <a:pPr marL="708660" lvl="1" indent="-342900">
              <a:buFont typeface="Wingdings" panose="05000000000000000000" pitchFamily="2" charset="2"/>
              <a:buChar char="§"/>
            </a:pPr>
            <a:r>
              <a:rPr lang="en-IN" altLang="en-US" dirty="0" smtClean="0"/>
              <a:t>And send a mail notification to the required client.</a:t>
            </a:r>
            <a:endParaRPr lang="en-I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683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3646</Words>
  <Application>WPS Presentation</Application>
  <PresentationFormat>On-screen Show (4:3)</PresentationFormat>
  <Paragraphs>141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Wingdings 2</vt:lpstr>
      <vt:lpstr>Times New Roman</vt:lpstr>
      <vt:lpstr>Cambria</vt:lpstr>
      <vt:lpstr>Calibri</vt:lpstr>
      <vt:lpstr>Constantia</vt:lpstr>
      <vt:lpstr>Microsoft YaHei</vt:lpstr>
      <vt:lpstr>Arial Unicode MS</vt:lpstr>
      <vt:lpstr>Flow</vt:lpstr>
      <vt:lpstr>INVOICE PROCESSING USING   			RPA</vt:lpstr>
      <vt:lpstr>Abstract </vt:lpstr>
      <vt:lpstr>Area Introduction-Existing system</vt:lpstr>
      <vt:lpstr>Proposed System</vt:lpstr>
      <vt:lpstr>Literature Review</vt:lpstr>
      <vt:lpstr>Architectural Design</vt:lpstr>
      <vt:lpstr>DFD Diagram</vt:lpstr>
      <vt:lpstr>DFD Diagram</vt:lpstr>
      <vt:lpstr>Module Splitup</vt:lpstr>
      <vt:lpstr>Screen shots of modules under progress.</vt:lpstr>
      <vt:lpstr>Get Password:</vt:lpstr>
      <vt:lpstr>Get IMAP mail messages:</vt:lpstr>
      <vt:lpstr>For Each:</vt:lpstr>
      <vt:lpstr>Output:</vt:lpstr>
      <vt:lpstr>PowerPoint 演示文稿</vt:lpstr>
    </vt:vector>
  </TitlesOfParts>
  <Company>kgisl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r.pranesh</dc:creator>
  <cp:lastModifiedBy>DHEEPTHI</cp:lastModifiedBy>
  <cp:revision>57</cp:revision>
  <dcterms:created xsi:type="dcterms:W3CDTF">2011-12-09T06:36:00Z</dcterms:created>
  <dcterms:modified xsi:type="dcterms:W3CDTF">2019-03-16T15:42:30Z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