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5" r:id="rId7"/>
    <p:sldId id="264" r:id="rId8"/>
    <p:sldId id="265" r:id="rId9"/>
    <p:sldId id="268" r:id="rId10"/>
    <p:sldId id="284" r:id="rId11"/>
    <p:sldId id="270" r:id="rId12"/>
    <p:sldId id="271" r:id="rId13"/>
    <p:sldId id="283" r:id="rId14"/>
    <p:sldId id="272" r:id="rId15"/>
    <p:sldId id="273" r:id="rId16"/>
    <p:sldId id="274" r:id="rId17"/>
    <p:sldId id="280" r:id="rId18"/>
    <p:sldId id="281" r:id="rId19"/>
    <p:sldId id="282" r:id="rId20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0700" y="2133600"/>
            <a:ext cx="5562600" cy="36671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53714" y="528637"/>
            <a:ext cx="2616200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62860" y="229806"/>
            <a:ext cx="4566665" cy="11570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rgbClr val="6F2F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1055" y="1502981"/>
            <a:ext cx="7406005" cy="3801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125" y="123825"/>
            <a:ext cx="1085850" cy="145732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95400" y="123825"/>
            <a:ext cx="7591425" cy="1676400"/>
            <a:chOff x="1295400" y="123825"/>
            <a:chExt cx="7591425" cy="16764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91425" y="200025"/>
              <a:ext cx="1295400" cy="137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5400" y="123825"/>
              <a:ext cx="6286500" cy="16764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26514" y="1793938"/>
            <a:ext cx="597090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dirty="0">
                <a:solidFill>
                  <a:srgbClr val="C00000"/>
                </a:solidFill>
                <a:latin typeface="Times New Roman"/>
                <a:cs typeface="Times New Roman"/>
              </a:rPr>
              <a:t>Department</a:t>
            </a:r>
            <a:r>
              <a:rPr sz="2150" spc="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215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C00000"/>
                </a:solidFill>
                <a:latin typeface="Times New Roman"/>
                <a:cs typeface="Times New Roman"/>
              </a:rPr>
              <a:t>Computer</a:t>
            </a:r>
            <a:r>
              <a:rPr sz="2150" spc="-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C00000"/>
                </a:solidFill>
                <a:latin typeface="Times New Roman"/>
                <a:cs typeface="Times New Roman"/>
              </a:rPr>
              <a:t>Science</a:t>
            </a:r>
            <a:r>
              <a:rPr sz="2150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150" dirty="0">
                <a:solidFill>
                  <a:srgbClr val="C00000"/>
                </a:solidFill>
                <a:latin typeface="Times New Roman"/>
                <a:cs typeface="Times New Roman"/>
              </a:rPr>
              <a:t>and</a:t>
            </a:r>
            <a:r>
              <a:rPr sz="215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150" spc="-10" dirty="0">
                <a:solidFill>
                  <a:srgbClr val="C00000"/>
                </a:solidFill>
                <a:latin typeface="Times New Roman"/>
                <a:cs typeface="Times New Roman"/>
              </a:rPr>
              <a:t>Engineering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844" y="5478779"/>
            <a:ext cx="3050540" cy="605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25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Guide</a:t>
            </a:r>
            <a:r>
              <a:rPr sz="2000" b="1" u="sng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Name</a:t>
            </a:r>
            <a:r>
              <a:rPr sz="2000" b="1" u="sng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&amp;</a:t>
            </a:r>
            <a:r>
              <a:rPr sz="2000" b="1" u="sng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Designation:</a:t>
            </a:r>
            <a:endParaRPr lang="en-IN" sz="2000" dirty="0">
              <a:latin typeface="Times New Roman"/>
              <a:cs typeface="Times New Roman"/>
            </a:endParaRPr>
          </a:p>
          <a:p>
            <a:pPr marL="1038225">
              <a:lnSpc>
                <a:spcPts val="2150"/>
              </a:lnSpc>
            </a:pPr>
            <a:r>
              <a:rPr lang="en-IN" sz="1800" b="1" spc="-10" dirty="0" err="1">
                <a:latin typeface="Times New Roman"/>
                <a:cs typeface="Times New Roman"/>
              </a:rPr>
              <a:t>Mr</a:t>
            </a:r>
            <a:r>
              <a:rPr lang="en-IN" b="1" spc="-10" dirty="0" err="1">
                <a:latin typeface="Times New Roman"/>
                <a:cs typeface="Times New Roman"/>
              </a:rPr>
              <a:t>.Ramana</a:t>
            </a:r>
            <a:r>
              <a:rPr lang="en-IN" b="1" spc="-10" dirty="0">
                <a:latin typeface="Times New Roman"/>
                <a:cs typeface="Times New Roman"/>
              </a:rPr>
              <a:t> </a:t>
            </a:r>
            <a:r>
              <a:rPr lang="en-IN" sz="1800" b="1" spc="-10" dirty="0">
                <a:latin typeface="Times New Roman"/>
                <a:cs typeface="Times New Roman"/>
              </a:rPr>
              <a:t>.</a:t>
            </a:r>
            <a:r>
              <a:rPr lang="en-IN" b="1" spc="-10" dirty="0">
                <a:latin typeface="Times New Roman"/>
                <a:cs typeface="Times New Roman"/>
              </a:rPr>
              <a:t>R</a:t>
            </a:r>
            <a:endParaRPr lang="en-IN" sz="1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5350" y="3992181"/>
            <a:ext cx="1535430" cy="6315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lang="en-IN" sz="2000" b="1" spc="-35" dirty="0" err="1">
                <a:latin typeface="Times New Roman"/>
                <a:cs typeface="Times New Roman"/>
              </a:rPr>
              <a:t>Rakshinee</a:t>
            </a:r>
            <a:r>
              <a:rPr sz="2000" b="1" spc="-35" dirty="0">
                <a:latin typeface="Times New Roman"/>
                <a:cs typeface="Times New Roman"/>
              </a:rPr>
              <a:t>.</a:t>
            </a:r>
            <a:r>
              <a:rPr lang="en-IN" sz="2000" b="1" spc="-35" dirty="0">
                <a:latin typeface="Times New Roman"/>
                <a:cs typeface="Times New Roman"/>
              </a:rPr>
              <a:t>H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lang="en-IN" sz="2000" b="1" spc="-35" dirty="0">
                <a:latin typeface="Times New Roman"/>
                <a:cs typeface="Times New Roman"/>
              </a:rPr>
              <a:t>Rajasri</a:t>
            </a:r>
            <a:r>
              <a:rPr sz="2000" b="1" spc="-35" dirty="0">
                <a:latin typeface="Times New Roman"/>
                <a:cs typeface="Times New Roman"/>
              </a:rPr>
              <a:t>.</a:t>
            </a:r>
            <a:r>
              <a:rPr lang="en-IN" sz="2000" b="1" spc="-35" dirty="0">
                <a:latin typeface="Times New Roman"/>
                <a:cs typeface="Times New Roman"/>
              </a:rPr>
              <a:t>R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82565" y="3992181"/>
            <a:ext cx="1535430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0" dirty="0">
                <a:latin typeface="Times New Roman"/>
                <a:cs typeface="Times New Roman"/>
              </a:rPr>
              <a:t>211423104</a:t>
            </a:r>
            <a:r>
              <a:rPr lang="en-IN" sz="2000" b="1" spc="-10" dirty="0">
                <a:latin typeface="Times New Roman"/>
                <a:cs typeface="Times New Roman"/>
              </a:rPr>
              <a:t>518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latin typeface="Times New Roman"/>
                <a:cs typeface="Times New Roman"/>
              </a:rPr>
              <a:t>211423104</a:t>
            </a:r>
            <a:r>
              <a:rPr lang="en-IN" sz="2000" b="1" spc="-10" dirty="0">
                <a:latin typeface="Times New Roman"/>
                <a:cs typeface="Times New Roman"/>
              </a:rPr>
              <a:t>514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2200" y="5479732"/>
            <a:ext cx="336422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Coordinator</a:t>
            </a:r>
            <a:r>
              <a:rPr sz="1800" b="1" u="sng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Name</a:t>
            </a:r>
            <a:r>
              <a:rPr sz="1800" b="1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&amp;</a:t>
            </a:r>
            <a:r>
              <a:rPr sz="1800" b="1" u="sng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Designation:</a:t>
            </a:r>
            <a:endParaRPr sz="1800" dirty="0">
              <a:latin typeface="Times New Roman"/>
              <a:cs typeface="Times New Roman"/>
            </a:endParaRPr>
          </a:p>
          <a:p>
            <a:pPr marL="1095375">
              <a:lnSpc>
                <a:spcPct val="100000"/>
              </a:lnSpc>
              <a:spcBef>
                <a:spcPts val="20"/>
              </a:spcBef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C. Elangovan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64880" y="6338252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82470" y="2346960"/>
            <a:ext cx="5634990" cy="8420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ctr">
              <a:lnSpc>
                <a:spcPct val="102400"/>
              </a:lnSpc>
              <a:spcBef>
                <a:spcPts val="50"/>
              </a:spcBef>
              <a:tabLst>
                <a:tab pos="1238250" algn="l"/>
                <a:tab pos="1375410" algn="l"/>
                <a:tab pos="1931670" algn="l"/>
                <a:tab pos="2626995" algn="l"/>
                <a:tab pos="2856230" algn="l"/>
                <a:tab pos="3494404" algn="l"/>
                <a:tab pos="4022090" algn="l"/>
                <a:tab pos="4815840" algn="l"/>
              </a:tabLst>
            </a:pPr>
            <a:r>
              <a:rPr lang="en-IN" sz="2750" b="1" spc="50" dirty="0">
                <a:latin typeface="Cambria"/>
                <a:cs typeface="Cambria"/>
              </a:rPr>
              <a:t>Voice Controlled Smart Home For Disabled People</a:t>
            </a:r>
            <a:endParaRPr sz="275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05081-C87C-9444-3D6A-A16650D92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1055" y="1143001"/>
            <a:ext cx="7406005" cy="5170646"/>
          </a:xfrm>
        </p:spPr>
        <p:txBody>
          <a:bodyPr/>
          <a:lstStyle/>
          <a:p>
            <a:r>
              <a:rPr lang="en-IN" sz="2400" b="1" dirty="0"/>
              <a:t>4.Emergency Module</a:t>
            </a:r>
          </a:p>
          <a:p>
            <a:r>
              <a:rPr lang="en-US" sz="2400" dirty="0"/>
              <a:t>                Detects emergency voice commands like “Help” and instantly sends alerts or notifications to caregivers or emergency contacts. </a:t>
            </a:r>
          </a:p>
          <a:p>
            <a:endParaRPr lang="en-US" sz="2400" dirty="0"/>
          </a:p>
          <a:p>
            <a:r>
              <a:rPr lang="en-US" sz="2400" b="1" dirty="0"/>
              <a:t>5. User Authentication Module</a:t>
            </a:r>
          </a:p>
          <a:p>
            <a:r>
              <a:rPr lang="en-US" sz="2400" dirty="0"/>
              <a:t>                Manages secure login for users and caregivers, ensuring that only authorized individuals can access or control the system.</a:t>
            </a:r>
          </a:p>
          <a:p>
            <a:endParaRPr lang="en-US" sz="2400" dirty="0"/>
          </a:p>
          <a:p>
            <a:r>
              <a:rPr lang="en-US" sz="2400" b="1" dirty="0"/>
              <a:t>6. Database Management Module</a:t>
            </a:r>
          </a:p>
          <a:p>
            <a:r>
              <a:rPr lang="en-US" sz="2400" dirty="0"/>
              <a:t>            Stores and retrieves essential data such as user profiles, device states, command history, and emergency logs securely.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94177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856" y="1531048"/>
            <a:ext cx="7998143" cy="381963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92075" indent="-88900">
              <a:lnSpc>
                <a:spcPct val="100000"/>
              </a:lnSpc>
              <a:spcBef>
                <a:spcPts val="1245"/>
              </a:spcBef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lang="en-IN" sz="2400" b="1" dirty="0">
                <a:latin typeface="+mj-lt"/>
                <a:cs typeface="Arial"/>
              </a:rPr>
              <a:t>Step 1</a:t>
            </a:r>
            <a:r>
              <a:rPr lang="en-IN" sz="2400" dirty="0">
                <a:latin typeface="+mj-lt"/>
                <a:cs typeface="Arial"/>
              </a:rPr>
              <a:t>:</a:t>
            </a:r>
            <a:r>
              <a:rPr lang="en-IN" sz="2400" spc="-20" dirty="0">
                <a:latin typeface="+mj-lt"/>
                <a:cs typeface="Arial"/>
              </a:rPr>
              <a:t> </a:t>
            </a:r>
            <a:r>
              <a:rPr lang="en-US" sz="2400" spc="-20" dirty="0">
                <a:latin typeface="+mj-lt"/>
                <a:cs typeface="Arial"/>
              </a:rPr>
              <a:t>Speech Recognition (ASR): Converts speech → text</a:t>
            </a:r>
            <a:r>
              <a:rPr lang="en-IN" sz="2400" spc="-10" dirty="0">
                <a:latin typeface="+mj-lt"/>
                <a:cs typeface="Arial MT"/>
              </a:rPr>
              <a:t>.</a:t>
            </a:r>
            <a:endParaRPr lang="en-IN" sz="2400" dirty="0">
              <a:latin typeface="+mj-lt"/>
              <a:cs typeface="Arial MT"/>
            </a:endParaRPr>
          </a:p>
          <a:p>
            <a:pPr marL="92075" indent="-88900">
              <a:lnSpc>
                <a:spcPct val="100000"/>
              </a:lnSpc>
              <a:spcBef>
                <a:spcPts val="1145"/>
              </a:spcBef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lang="en-IN" sz="2400" b="1" dirty="0">
                <a:latin typeface="+mj-lt"/>
                <a:cs typeface="Arial"/>
              </a:rPr>
              <a:t>Step</a:t>
            </a:r>
            <a:r>
              <a:rPr lang="en-IN" sz="2400" b="1" spc="10" dirty="0">
                <a:latin typeface="+mj-lt"/>
                <a:cs typeface="Arial"/>
              </a:rPr>
              <a:t> </a:t>
            </a:r>
            <a:r>
              <a:rPr lang="en-IN" sz="2400" b="1" dirty="0">
                <a:latin typeface="+mj-lt"/>
                <a:cs typeface="Arial"/>
              </a:rPr>
              <a:t>2:</a:t>
            </a:r>
            <a:r>
              <a:rPr lang="en-IN" sz="2400" b="1" spc="-15" dirty="0">
                <a:latin typeface="+mj-lt"/>
                <a:cs typeface="Arial"/>
              </a:rPr>
              <a:t> </a:t>
            </a:r>
            <a:r>
              <a:rPr lang="en-IN" sz="2400" spc="-15" dirty="0">
                <a:latin typeface="+mj-lt"/>
                <a:cs typeface="Arial"/>
              </a:rPr>
              <a:t>NLP Processing: Extracts action + device</a:t>
            </a:r>
            <a:r>
              <a:rPr lang="en-IN" sz="2400" spc="-10" dirty="0">
                <a:latin typeface="+mj-lt"/>
                <a:cs typeface="Arial MT"/>
              </a:rPr>
              <a:t>.</a:t>
            </a:r>
            <a:endParaRPr lang="en-IN" sz="2400" dirty="0">
              <a:latin typeface="+mj-lt"/>
              <a:cs typeface="Arial MT"/>
            </a:endParaRPr>
          </a:p>
          <a:p>
            <a:pPr marL="92075" indent="-88900">
              <a:lnSpc>
                <a:spcPct val="100000"/>
              </a:lnSpc>
              <a:spcBef>
                <a:spcPts val="1070"/>
              </a:spcBef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lang="en-IN" sz="2400" b="1" dirty="0">
                <a:latin typeface="+mj-lt"/>
                <a:cs typeface="Arial"/>
              </a:rPr>
              <a:t>Step</a:t>
            </a:r>
            <a:r>
              <a:rPr lang="en-IN" sz="2400" b="1" spc="5" dirty="0">
                <a:latin typeface="+mj-lt"/>
                <a:cs typeface="Arial"/>
              </a:rPr>
              <a:t> </a:t>
            </a:r>
            <a:r>
              <a:rPr lang="en-IN" sz="2400" b="1" dirty="0">
                <a:latin typeface="+mj-lt"/>
                <a:cs typeface="Arial"/>
              </a:rPr>
              <a:t>3:</a:t>
            </a:r>
            <a:r>
              <a:rPr lang="en-US" sz="2400" dirty="0">
                <a:latin typeface="+mj-lt"/>
                <a:cs typeface="Arial"/>
              </a:rPr>
              <a:t>Device Control Algorithm: Executes ON/OFF commands</a:t>
            </a:r>
            <a:r>
              <a:rPr lang="en-IN" sz="2400" spc="-10" dirty="0">
                <a:latin typeface="+mj-lt"/>
                <a:cs typeface="Arial MT"/>
              </a:rPr>
              <a:t>.</a:t>
            </a:r>
            <a:endParaRPr lang="en-IN" sz="2400" dirty="0">
              <a:latin typeface="+mj-lt"/>
              <a:cs typeface="Arial MT"/>
            </a:endParaRPr>
          </a:p>
          <a:p>
            <a:pPr marL="92075" indent="-88900">
              <a:lnSpc>
                <a:spcPct val="100000"/>
              </a:lnSpc>
              <a:spcBef>
                <a:spcPts val="1070"/>
              </a:spcBef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lang="en-IN" sz="2400" b="1" dirty="0">
                <a:latin typeface="+mj-lt"/>
                <a:cs typeface="Arial"/>
              </a:rPr>
              <a:t>Step</a:t>
            </a:r>
            <a:r>
              <a:rPr lang="en-IN" sz="2400" b="1" spc="-5" dirty="0">
                <a:latin typeface="+mj-lt"/>
                <a:cs typeface="Arial"/>
              </a:rPr>
              <a:t> </a:t>
            </a:r>
            <a:r>
              <a:rPr lang="en-IN" sz="2400" b="1" dirty="0">
                <a:latin typeface="+mj-lt"/>
                <a:cs typeface="Arial"/>
              </a:rPr>
              <a:t>4:</a:t>
            </a:r>
            <a:r>
              <a:rPr lang="en-IN" sz="2400" b="1" spc="-25" dirty="0">
                <a:latin typeface="+mj-lt"/>
                <a:cs typeface="Arial"/>
              </a:rPr>
              <a:t> </a:t>
            </a:r>
            <a:r>
              <a:rPr lang="en-US" sz="2400" dirty="0">
                <a:latin typeface="+mj-lt"/>
                <a:cs typeface="Arial MT"/>
              </a:rPr>
              <a:t>Emergency Detection: Detects “Help” &amp; alerts caregivers</a:t>
            </a:r>
            <a:r>
              <a:rPr lang="en-IN" sz="2400" spc="-10" dirty="0">
                <a:latin typeface="+mj-lt"/>
                <a:cs typeface="Arial MT"/>
              </a:rPr>
              <a:t>.</a:t>
            </a:r>
            <a:endParaRPr lang="en-IN" sz="2400" dirty="0">
              <a:latin typeface="+mj-lt"/>
              <a:cs typeface="Arial MT"/>
            </a:endParaRPr>
          </a:p>
          <a:p>
            <a:pPr marL="92075" indent="-88900">
              <a:lnSpc>
                <a:spcPct val="100000"/>
              </a:lnSpc>
              <a:spcBef>
                <a:spcPts val="1070"/>
              </a:spcBef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lang="en-IN" sz="2400" b="1" dirty="0">
                <a:latin typeface="+mj-lt"/>
                <a:cs typeface="Arial"/>
              </a:rPr>
              <a:t>Step</a:t>
            </a:r>
            <a:r>
              <a:rPr lang="en-IN" sz="2400" b="1" spc="5" dirty="0">
                <a:latin typeface="+mj-lt"/>
                <a:cs typeface="Arial"/>
              </a:rPr>
              <a:t> </a:t>
            </a:r>
            <a:r>
              <a:rPr lang="en-IN" sz="2400" b="1" dirty="0">
                <a:latin typeface="+mj-lt"/>
                <a:cs typeface="Arial"/>
              </a:rPr>
              <a:t>5:</a:t>
            </a:r>
            <a:r>
              <a:rPr lang="en-IN" sz="2400" b="1" spc="-20" dirty="0">
                <a:latin typeface="+mj-lt"/>
                <a:cs typeface="Arial"/>
              </a:rPr>
              <a:t> </a:t>
            </a:r>
            <a:r>
              <a:rPr lang="en-US" sz="2400" dirty="0">
                <a:latin typeface="+mj-lt"/>
                <a:cs typeface="Arial MT"/>
              </a:rPr>
              <a:t>Feedback Algorithm: Provides voice + visual confirmation</a:t>
            </a:r>
            <a:r>
              <a:rPr lang="en-IN" sz="2400" spc="-10" dirty="0">
                <a:latin typeface="+mj-lt"/>
                <a:cs typeface="Arial MT"/>
              </a:rPr>
              <a:t>.</a:t>
            </a:r>
            <a:endParaRPr lang="en-IN" sz="2400" dirty="0">
              <a:latin typeface="+mj-lt"/>
              <a:cs typeface="Arial MT"/>
            </a:endParaRPr>
          </a:p>
          <a:p>
            <a:pPr marL="92075" indent="-88900">
              <a:lnSpc>
                <a:spcPct val="100000"/>
              </a:lnSpc>
              <a:spcBef>
                <a:spcPts val="1065"/>
              </a:spcBef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lang="en-IN" sz="2400" b="1" dirty="0">
                <a:latin typeface="+mj-lt"/>
                <a:cs typeface="Arial"/>
              </a:rPr>
              <a:t>Step 6:</a:t>
            </a:r>
            <a:r>
              <a:rPr lang="en-IN" sz="2400" b="1" spc="-15" dirty="0">
                <a:latin typeface="+mj-lt"/>
                <a:cs typeface="Arial"/>
              </a:rPr>
              <a:t> </a:t>
            </a:r>
            <a:r>
              <a:rPr lang="en-US" sz="2400" dirty="0">
                <a:latin typeface="+mj-lt"/>
                <a:cs typeface="Arial MT"/>
              </a:rPr>
              <a:t>Emotional Support Algorithm: Responds to user mood</a:t>
            </a:r>
            <a:r>
              <a:rPr lang="en-IN" sz="2400" spc="-10" dirty="0">
                <a:latin typeface="+mj-lt"/>
                <a:cs typeface="Arial MT"/>
              </a:rPr>
              <a:t>.</a:t>
            </a:r>
            <a:endParaRPr lang="en-IN" sz="2400" dirty="0">
              <a:latin typeface="+mj-l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3258" rIns="0" bIns="0" rtlCol="0">
            <a:spAutoFit/>
          </a:bodyPr>
          <a:lstStyle/>
          <a:p>
            <a:pPr marL="73215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Algorithm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375" y="1168082"/>
            <a:ext cx="7363459" cy="44484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lang="en-US" sz="2400" b="1" dirty="0">
                <a:latin typeface="+mj-lt"/>
                <a:cs typeface="Arial"/>
              </a:rPr>
              <a:t>Functional testing of each module</a:t>
            </a:r>
          </a:p>
          <a:p>
            <a:pPr algn="l">
              <a:lnSpc>
                <a:spcPct val="100000"/>
              </a:lnSpc>
            </a:pPr>
            <a:r>
              <a:rPr lang="en-US" sz="2400" dirty="0">
                <a:latin typeface="+mj-lt"/>
                <a:cs typeface="Arial MT"/>
              </a:rPr>
              <a:t>          Verifies that every module (voice command, device control, emergency, feedback) performs its intended operation correctly without errors.</a:t>
            </a:r>
            <a:endParaRPr sz="2400" dirty="0">
              <a:latin typeface="+mj-lt"/>
              <a:cs typeface="Arial MT"/>
            </a:endParaRPr>
          </a:p>
          <a:p>
            <a:pPr>
              <a:lnSpc>
                <a:spcPct val="100000"/>
              </a:lnSpc>
              <a:spcBef>
                <a:spcPts val="229"/>
              </a:spcBef>
              <a:buFont typeface="Arial MT"/>
              <a:buChar char="•"/>
            </a:pPr>
            <a:endParaRPr sz="2400" dirty="0">
              <a:latin typeface="+mj-lt"/>
              <a:cs typeface="Arial MT"/>
            </a:endParaRPr>
          </a:p>
          <a:p>
            <a:pPr marL="12700">
              <a:lnSpc>
                <a:spcPts val="2130"/>
              </a:lnSpc>
            </a:pPr>
            <a:r>
              <a:rPr lang="en-IN" sz="2400" b="1" dirty="0">
                <a:latin typeface="+mj-lt"/>
                <a:cs typeface="Arial"/>
              </a:rPr>
              <a:t>Voice Recognition Accuracy Test</a:t>
            </a:r>
          </a:p>
          <a:p>
            <a:pPr marL="12700" algn="l">
              <a:lnSpc>
                <a:spcPts val="2130"/>
              </a:lnSpc>
            </a:pPr>
            <a:r>
              <a:rPr lang="en-US" sz="2400" dirty="0">
                <a:latin typeface="+mj-lt"/>
                <a:cs typeface="Arial"/>
              </a:rPr>
              <a:t>         Measures how accurately the system converts spoken commands into correct text and executes the right action.</a:t>
            </a:r>
            <a:endParaRPr lang="en-IN" sz="2400" dirty="0">
              <a:latin typeface="+mj-lt"/>
              <a:cs typeface="Arial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400" dirty="0">
              <a:latin typeface="+mj-lt"/>
              <a:cs typeface="Arial MT"/>
            </a:endParaRPr>
          </a:p>
          <a:p>
            <a:pPr>
              <a:lnSpc>
                <a:spcPct val="100000"/>
              </a:lnSpc>
              <a:spcBef>
                <a:spcPts val="229"/>
              </a:spcBef>
              <a:buFont typeface="Arial MT"/>
              <a:buChar char="•"/>
            </a:pPr>
            <a:endParaRPr sz="2400" dirty="0">
              <a:latin typeface="+mj-lt"/>
              <a:cs typeface="Arial MT"/>
            </a:endParaRPr>
          </a:p>
          <a:p>
            <a:pPr marL="12700">
              <a:lnSpc>
                <a:spcPts val="2130"/>
              </a:lnSpc>
            </a:pPr>
            <a:r>
              <a:rPr lang="en-IN" sz="2400" b="1" dirty="0">
                <a:latin typeface="+mj-lt"/>
                <a:cs typeface="Arial"/>
              </a:rPr>
              <a:t>Response Time Measurement</a:t>
            </a:r>
          </a:p>
          <a:p>
            <a:pPr marL="12700">
              <a:lnSpc>
                <a:spcPts val="2130"/>
              </a:lnSpc>
            </a:pPr>
            <a:r>
              <a:rPr lang="en-US" sz="2400" dirty="0">
                <a:latin typeface="+mj-lt"/>
                <a:cs typeface="Calibri"/>
              </a:rPr>
              <a:t>         Evaluates how quickly the system responds after receiving a command until the action or feedback is completed.</a:t>
            </a:r>
            <a:endParaRPr sz="2400" dirty="0">
              <a:latin typeface="+mj-lt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35096" y="300355"/>
            <a:ext cx="1476375" cy="609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Testing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878AE-847F-3068-9386-143B6D25C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0600" y="1386839"/>
            <a:ext cx="7236460" cy="3696367"/>
          </a:xfrm>
        </p:spPr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Tolerance Test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Tests the system’s ability to recognize commands accurately even when background noise or multiple sounds are present.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Accessibility Test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Ensures the interface is usable for all users by checking features like large buttons, high-contrast visuals, and screen-reader compatibility.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861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2460" y="-10160"/>
            <a:ext cx="4011929" cy="609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Testcase/Validation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D1BE13C-CDFA-7213-E1C1-A0BA033EC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082467"/>
              </p:ext>
            </p:extLst>
          </p:nvPr>
        </p:nvGraphicFramePr>
        <p:xfrm>
          <a:off x="820738" y="1371600"/>
          <a:ext cx="7789864" cy="3657599"/>
        </p:xfrm>
        <a:graphic>
          <a:graphicData uri="http://schemas.openxmlformats.org/drawingml/2006/table">
            <a:tbl>
              <a:tblPr/>
              <a:tblGrid>
                <a:gridCol w="1947466">
                  <a:extLst>
                    <a:ext uri="{9D8B030D-6E8A-4147-A177-3AD203B41FA5}">
                      <a16:colId xmlns:a16="http://schemas.microsoft.com/office/drawing/2014/main" val="262190130"/>
                    </a:ext>
                  </a:extLst>
                </a:gridCol>
                <a:gridCol w="1947466">
                  <a:extLst>
                    <a:ext uri="{9D8B030D-6E8A-4147-A177-3AD203B41FA5}">
                      <a16:colId xmlns:a16="http://schemas.microsoft.com/office/drawing/2014/main" val="3549816081"/>
                    </a:ext>
                  </a:extLst>
                </a:gridCol>
                <a:gridCol w="1947466">
                  <a:extLst>
                    <a:ext uri="{9D8B030D-6E8A-4147-A177-3AD203B41FA5}">
                      <a16:colId xmlns:a16="http://schemas.microsoft.com/office/drawing/2014/main" val="1807819144"/>
                    </a:ext>
                  </a:extLst>
                </a:gridCol>
                <a:gridCol w="1947466">
                  <a:extLst>
                    <a:ext uri="{9D8B030D-6E8A-4147-A177-3AD203B41FA5}">
                      <a16:colId xmlns:a16="http://schemas.microsoft.com/office/drawing/2014/main" val="16305273"/>
                    </a:ext>
                  </a:extLst>
                </a:gridCol>
              </a:tblGrid>
              <a:tr h="6361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Test Case</a:t>
                      </a:r>
                      <a:endParaRPr lang="en-IN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Input</a:t>
                      </a:r>
                      <a:endParaRPr lang="en-IN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Expected Output</a:t>
                      </a:r>
                      <a:endParaRPr lang="en-IN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Result</a:t>
                      </a:r>
                      <a:endParaRPr lang="en-IN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993490"/>
                  </a:ext>
                </a:extLst>
              </a:tr>
              <a:tr h="6361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Voice Cmd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“Light on”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Light = 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Pass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761136"/>
                  </a:ext>
                </a:extLst>
              </a:tr>
              <a:tr h="6361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Voice </a:t>
                      </a:r>
                      <a:r>
                        <a:rPr lang="en-IN" sz="1800" dirty="0" err="1"/>
                        <a:t>Cmd</a:t>
                      </a:r>
                      <a:endParaRPr lang="en-IN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“Fan off”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Fan = OFF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Pass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028804"/>
                  </a:ext>
                </a:extLst>
              </a:tr>
              <a:tr h="6361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Emergency Cmd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“Help”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Alert Sent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Pass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5863708"/>
                  </a:ext>
                </a:extLst>
              </a:tr>
              <a:tr h="11131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Invalid Cmd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“Dance”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“Command not recognized”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pass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871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143000" y="2286000"/>
            <a:ext cx="7408545" cy="2569934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319405" indent="-285750">
              <a:lnSpc>
                <a:spcPct val="100000"/>
              </a:lnSpc>
              <a:spcBef>
                <a:spcPts val="1240"/>
              </a:spcBef>
              <a:buFont typeface="Arial MT"/>
              <a:buChar char="•"/>
              <a:tabLst>
                <a:tab pos="320040" algn="l"/>
              </a:tabLst>
            </a:pPr>
            <a:r>
              <a:rPr lang="en-IN" sz="2400" b="1" dirty="0">
                <a:latin typeface="Calibri"/>
                <a:cs typeface="Calibri"/>
              </a:rPr>
              <a:t>Voice Accuracy: 93% (normal), 87% (noisy)</a:t>
            </a:r>
            <a:endParaRPr sz="2400" spc="-10" dirty="0"/>
          </a:p>
          <a:p>
            <a:pPr marL="319405" indent="-285750">
              <a:lnSpc>
                <a:spcPct val="100000"/>
              </a:lnSpc>
              <a:spcBef>
                <a:spcPts val="1145"/>
              </a:spcBef>
              <a:buFont typeface="Arial MT"/>
              <a:buChar char="•"/>
              <a:tabLst>
                <a:tab pos="320040" algn="l"/>
              </a:tabLst>
            </a:pPr>
            <a:r>
              <a:rPr lang="en-US" sz="2400" b="1" dirty="0">
                <a:latin typeface="Calibri"/>
                <a:cs typeface="Calibri"/>
              </a:rPr>
              <a:t>Average Response Time: </a:t>
            </a:r>
            <a:r>
              <a:rPr lang="en-US" sz="2400" dirty="0">
                <a:latin typeface="Calibri"/>
                <a:cs typeface="Calibri"/>
              </a:rPr>
              <a:t>1.2 s</a:t>
            </a:r>
          </a:p>
          <a:p>
            <a:pPr marL="319405" indent="-285750">
              <a:lnSpc>
                <a:spcPct val="100000"/>
              </a:lnSpc>
              <a:spcBef>
                <a:spcPts val="1145"/>
              </a:spcBef>
              <a:buFont typeface="Arial MT"/>
              <a:buChar char="•"/>
              <a:tabLst>
                <a:tab pos="320040" algn="l"/>
              </a:tabLst>
            </a:pPr>
            <a:r>
              <a:rPr lang="en-IN" sz="2400" b="1" dirty="0">
                <a:latin typeface="Calibri"/>
                <a:cs typeface="Calibri"/>
              </a:rPr>
              <a:t>Emergency Response: </a:t>
            </a:r>
            <a:r>
              <a:rPr lang="en-IN" sz="2400" dirty="0">
                <a:latin typeface="Calibri"/>
                <a:cs typeface="Calibri"/>
              </a:rPr>
              <a:t>&lt; 1 s</a:t>
            </a:r>
          </a:p>
          <a:p>
            <a:pPr marL="319405" indent="-285750">
              <a:lnSpc>
                <a:spcPct val="100000"/>
              </a:lnSpc>
              <a:spcBef>
                <a:spcPts val="1145"/>
              </a:spcBef>
              <a:buFont typeface="Arial MT"/>
              <a:buChar char="•"/>
              <a:tabLst>
                <a:tab pos="320040" algn="l"/>
              </a:tabLst>
            </a:pPr>
            <a:r>
              <a:rPr lang="en-US" sz="2400" b="1" dirty="0">
                <a:latin typeface="Calibri"/>
                <a:cs typeface="Calibri"/>
              </a:rPr>
              <a:t>Resource Use: </a:t>
            </a:r>
            <a:r>
              <a:rPr lang="en-US" sz="2400" dirty="0">
                <a:latin typeface="Calibri"/>
                <a:cs typeface="Calibri"/>
              </a:rPr>
              <a:t>CPU 20–25%, RAM ~150 MB</a:t>
            </a:r>
          </a:p>
          <a:p>
            <a:pPr marL="319405" indent="-285750">
              <a:lnSpc>
                <a:spcPct val="100000"/>
              </a:lnSpc>
              <a:spcBef>
                <a:spcPts val="1145"/>
              </a:spcBef>
              <a:buFont typeface="Arial MT"/>
              <a:buChar char="•"/>
              <a:tabLst>
                <a:tab pos="320040" algn="l"/>
              </a:tabLst>
            </a:pPr>
            <a:r>
              <a:rPr lang="en-IN" sz="2400" b="1" dirty="0">
                <a:latin typeface="Calibri"/>
                <a:cs typeface="Calibri"/>
              </a:rPr>
              <a:t>User Satisfaction: </a:t>
            </a:r>
            <a:r>
              <a:rPr lang="en-IN" sz="2400" dirty="0">
                <a:latin typeface="Calibri"/>
                <a:cs typeface="Calibri"/>
              </a:rPr>
              <a:t>92% positive feedback</a:t>
            </a:r>
            <a:endParaRPr sz="2400"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3258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130"/>
              </a:spcBef>
            </a:pPr>
            <a:r>
              <a:rPr dirty="0"/>
              <a:t>Performance</a:t>
            </a:r>
            <a:r>
              <a:rPr spc="-190" dirty="0"/>
              <a:t> </a:t>
            </a:r>
            <a:r>
              <a:rPr spc="-10" dirty="0"/>
              <a:t>Analysis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763" rIns="0" bIns="0" rtlCol="0">
            <a:spAutoFit/>
          </a:bodyPr>
          <a:lstStyle/>
          <a:p>
            <a:pPr marL="735965">
              <a:lnSpc>
                <a:spcPct val="100000"/>
              </a:lnSpc>
              <a:spcBef>
                <a:spcPts val="105"/>
              </a:spcBef>
            </a:pPr>
            <a:r>
              <a:rPr sz="3600" spc="45" dirty="0">
                <a:solidFill>
                  <a:srgbClr val="6C2C9F"/>
                </a:solidFill>
                <a:latin typeface="Cambria"/>
                <a:cs typeface="Cambria"/>
              </a:rPr>
              <a:t>Screen</a:t>
            </a:r>
            <a:r>
              <a:rPr sz="3600" spc="45" dirty="0">
                <a:solidFill>
                  <a:srgbClr val="6C2C9F"/>
                </a:solidFill>
              </a:rPr>
              <a:t>shot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69605" y="6402704"/>
            <a:ext cx="177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58585"/>
                </a:solidFill>
                <a:latin typeface="Calibri"/>
                <a:cs typeface="Calibri"/>
              </a:rPr>
              <a:t>19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326405-4B4B-50CE-AF3B-BB380A24C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800" y="1676400"/>
            <a:ext cx="676014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9605" y="6402704"/>
            <a:ext cx="177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58585"/>
                </a:solidFill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5071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130"/>
              </a:spcBef>
            </a:pPr>
            <a:r>
              <a:rPr spc="110" dirty="0">
                <a:solidFill>
                  <a:srgbClr val="6C2C9F"/>
                </a:solidFill>
                <a:latin typeface="Cambria"/>
                <a:cs typeface="Cambria"/>
              </a:rPr>
              <a:t>Conclusion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821055" y="1502981"/>
            <a:ext cx="7406005" cy="2575833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7505" marR="5080" indent="-345440">
              <a:lnSpc>
                <a:spcPct val="88700"/>
              </a:lnSpc>
              <a:spcBef>
                <a:spcPts val="345"/>
              </a:spcBef>
              <a:buSzPct val="91666"/>
              <a:buFont typeface="Arial MT"/>
              <a:buChar char="•"/>
              <a:tabLst>
                <a:tab pos="357505" algn="l"/>
              </a:tabLst>
            </a:pPr>
            <a:r>
              <a:rPr lang="en-US" sz="2400" spc="-10" dirty="0"/>
              <a:t>Successfully developed inclusive smart home software</a:t>
            </a:r>
          </a:p>
          <a:p>
            <a:pPr marL="357505" marR="5080" indent="-345440">
              <a:lnSpc>
                <a:spcPct val="88700"/>
              </a:lnSpc>
              <a:spcBef>
                <a:spcPts val="345"/>
              </a:spcBef>
              <a:buSzPct val="91666"/>
              <a:buFont typeface="Arial MT"/>
              <a:buChar char="•"/>
              <a:tabLst>
                <a:tab pos="357505" algn="l"/>
              </a:tabLst>
            </a:pPr>
            <a:endParaRPr lang="en-US" sz="2400" spc="-10" dirty="0"/>
          </a:p>
          <a:p>
            <a:pPr marL="357505" marR="5080" indent="-345440">
              <a:lnSpc>
                <a:spcPct val="88700"/>
              </a:lnSpc>
              <a:spcBef>
                <a:spcPts val="345"/>
              </a:spcBef>
              <a:buSzPct val="91666"/>
              <a:buFont typeface="Arial MT"/>
              <a:buChar char="•"/>
              <a:tabLst>
                <a:tab pos="357505" algn="l"/>
              </a:tabLst>
            </a:pPr>
            <a:r>
              <a:rPr lang="en-US" sz="2400" spc="-10" dirty="0"/>
              <a:t>Enables independence for disabled individuals</a:t>
            </a:r>
          </a:p>
          <a:p>
            <a:pPr marL="357505" marR="5080" indent="-345440">
              <a:lnSpc>
                <a:spcPct val="88700"/>
              </a:lnSpc>
              <a:spcBef>
                <a:spcPts val="345"/>
              </a:spcBef>
              <a:buSzPct val="91666"/>
              <a:buFont typeface="Arial MT"/>
              <a:buChar char="•"/>
              <a:tabLst>
                <a:tab pos="357505" algn="l"/>
              </a:tabLst>
            </a:pPr>
            <a:endParaRPr lang="en-US" sz="2400" spc="-10" dirty="0"/>
          </a:p>
          <a:p>
            <a:pPr marL="357505" marR="5080" indent="-345440">
              <a:lnSpc>
                <a:spcPct val="88700"/>
              </a:lnSpc>
              <a:spcBef>
                <a:spcPts val="345"/>
              </a:spcBef>
              <a:buSzPct val="91666"/>
              <a:buFont typeface="Arial MT"/>
              <a:buChar char="•"/>
              <a:tabLst>
                <a:tab pos="357505" algn="l"/>
              </a:tabLst>
            </a:pPr>
            <a:r>
              <a:rPr lang="en-US" sz="2400" spc="-10" dirty="0"/>
              <a:t>Voice + Visual + Emergency control modules integrated</a:t>
            </a:r>
          </a:p>
          <a:p>
            <a:pPr marL="357505" marR="5080" indent="-345440">
              <a:lnSpc>
                <a:spcPct val="88700"/>
              </a:lnSpc>
              <a:spcBef>
                <a:spcPts val="345"/>
              </a:spcBef>
              <a:buSzPct val="91666"/>
              <a:buFont typeface="Arial MT"/>
              <a:buChar char="•"/>
              <a:tabLst>
                <a:tab pos="357505" algn="l"/>
              </a:tabLst>
            </a:pPr>
            <a:endParaRPr lang="en-US" sz="2400" spc="-10" dirty="0"/>
          </a:p>
          <a:p>
            <a:pPr marL="357505" marR="5080" indent="-345440">
              <a:lnSpc>
                <a:spcPct val="88700"/>
              </a:lnSpc>
              <a:spcBef>
                <a:spcPts val="345"/>
              </a:spcBef>
              <a:buSzPct val="91666"/>
              <a:buFont typeface="Arial MT"/>
              <a:buChar char="•"/>
              <a:tabLst>
                <a:tab pos="357505" algn="l"/>
              </a:tabLst>
            </a:pPr>
            <a:r>
              <a:rPr lang="en-US" sz="2400" spc="-10" dirty="0"/>
              <a:t>Low-cost, scalable, and reliable</a:t>
            </a:r>
            <a:endParaRPr sz="2400" spc="-1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599" y="1981200"/>
            <a:ext cx="7731125" cy="3358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7490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latin typeface="Calibri"/>
                <a:cs typeface="Calibri"/>
              </a:rPr>
              <a:t>	</a:t>
            </a:r>
            <a:r>
              <a:rPr lang="en-IN" sz="1800" dirty="0">
                <a:latin typeface="Calibri"/>
                <a:cs typeface="Calibri"/>
              </a:rPr>
              <a:t> </a:t>
            </a:r>
            <a:r>
              <a:rPr lang="en-IN" sz="2400" dirty="0">
                <a:latin typeface="Calibri"/>
                <a:cs typeface="Calibri"/>
              </a:rPr>
              <a:t>Integration with real IoT devices (Arduino, ESP32)</a:t>
            </a:r>
          </a:p>
          <a:p>
            <a:pPr marL="12700" marR="237490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endParaRPr lang="en-IN" sz="2400" dirty="0">
              <a:latin typeface="Calibri"/>
              <a:cs typeface="Calibri"/>
            </a:endParaRPr>
          </a:p>
          <a:p>
            <a:pPr marL="12700" marR="237490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lang="en-IN" sz="2400" dirty="0">
                <a:latin typeface="Calibri"/>
                <a:cs typeface="Calibri"/>
              </a:rPr>
              <a:t> Multilingual command support</a:t>
            </a:r>
          </a:p>
          <a:p>
            <a:pPr marL="12700" marR="237490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endParaRPr lang="en-IN" sz="2400" dirty="0">
              <a:latin typeface="Calibri"/>
              <a:cs typeface="Calibri"/>
            </a:endParaRPr>
          </a:p>
          <a:p>
            <a:pPr marL="12700" marR="237490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lang="en-IN" sz="2400" dirty="0">
                <a:latin typeface="Calibri"/>
                <a:cs typeface="Calibri"/>
              </a:rPr>
              <a:t> Cloud data synchronization</a:t>
            </a:r>
          </a:p>
          <a:p>
            <a:pPr marL="12700" marR="237490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endParaRPr lang="en-IN" sz="2400" dirty="0">
              <a:latin typeface="Calibri"/>
              <a:cs typeface="Calibri"/>
            </a:endParaRPr>
          </a:p>
          <a:p>
            <a:pPr marL="12700" marR="237490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lang="en-IN" sz="2400" dirty="0">
                <a:latin typeface="Calibri"/>
                <a:cs typeface="Calibri"/>
              </a:rPr>
              <a:t> AI-based personalization</a:t>
            </a:r>
          </a:p>
          <a:p>
            <a:pPr marL="12700" marR="237490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endParaRPr lang="en-IN" sz="2400" dirty="0">
              <a:latin typeface="Calibri"/>
              <a:cs typeface="Calibri"/>
            </a:endParaRPr>
          </a:p>
          <a:p>
            <a:pPr marL="12700" marR="237490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lang="en-IN" sz="2400" dirty="0">
                <a:latin typeface="Calibri"/>
                <a:cs typeface="Calibri"/>
              </a:rPr>
              <a:t> Wearable device integration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2239" rIns="0" bIns="0" rtlCol="0">
            <a:spAutoFit/>
          </a:bodyPr>
          <a:lstStyle/>
          <a:p>
            <a:pPr marL="655955">
              <a:lnSpc>
                <a:spcPct val="100000"/>
              </a:lnSpc>
              <a:spcBef>
                <a:spcPts val="130"/>
              </a:spcBef>
            </a:pPr>
            <a:r>
              <a:rPr spc="105" dirty="0"/>
              <a:t>Future</a:t>
            </a:r>
            <a:r>
              <a:rPr spc="305" dirty="0"/>
              <a:t> </a:t>
            </a:r>
            <a:r>
              <a:rPr spc="75" dirty="0"/>
              <a:t>Work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9605" y="6402704"/>
            <a:ext cx="177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58585"/>
                </a:solidFill>
                <a:latin typeface="Calibri"/>
                <a:cs typeface="Calibri"/>
              </a:rPr>
              <a:t>27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8300" y="313690"/>
            <a:ext cx="22294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50" dirty="0">
                <a:solidFill>
                  <a:srgbClr val="6C2C9F"/>
                </a:solidFill>
                <a:latin typeface="Cambria"/>
                <a:cs typeface="Cambria"/>
              </a:rPr>
              <a:t>Reference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7705" y="1375981"/>
            <a:ext cx="8119109" cy="455573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4330" indent="-340995">
              <a:lnSpc>
                <a:spcPct val="100000"/>
              </a:lnSpc>
              <a:spcBef>
                <a:spcPts val="125"/>
              </a:spcBef>
              <a:buSzPct val="90000"/>
              <a:buFont typeface="Arial MT"/>
              <a:buChar char="•"/>
              <a:tabLst>
                <a:tab pos="354330" algn="l"/>
              </a:tabLst>
            </a:pPr>
            <a:r>
              <a:rPr lang="en-US" sz="2000" dirty="0">
                <a:latin typeface="Calibri"/>
                <a:cs typeface="Calibri"/>
              </a:rPr>
              <a:t>S. A. Omer et al., “IoT-Based Smart Home System for Disabled People,” IEEE Access, 2024. 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45"/>
              </a:spcBef>
              <a:buFont typeface="Arial MT"/>
              <a:buChar char="•"/>
            </a:pPr>
            <a:endParaRPr sz="2000" dirty="0">
              <a:latin typeface="Calibri"/>
              <a:cs typeface="Calibri"/>
            </a:endParaRPr>
          </a:p>
          <a:p>
            <a:pPr marL="357505" indent="-344170">
              <a:lnSpc>
                <a:spcPts val="2365"/>
              </a:lnSpc>
              <a:buSzPct val="90000"/>
              <a:buFont typeface="Arial MT"/>
              <a:buChar char="•"/>
              <a:tabLst>
                <a:tab pos="357505" algn="l"/>
              </a:tabLst>
            </a:pPr>
            <a:r>
              <a:rPr lang="en-US" sz="2000" dirty="0">
                <a:latin typeface="Calibri"/>
                <a:cs typeface="Calibri"/>
              </a:rPr>
              <a:t>A. Gupta, “AI-Based Smart Home System for Differently Abled People,” SpringerLink – Lecture Notes in Networks and Systems, 2024.</a:t>
            </a:r>
          </a:p>
          <a:p>
            <a:pPr marL="13335">
              <a:lnSpc>
                <a:spcPts val="2365"/>
              </a:lnSpc>
              <a:buSzPct val="90000"/>
              <a:tabLst>
                <a:tab pos="357505" algn="l"/>
              </a:tabLst>
            </a:pPr>
            <a:endParaRPr sz="2000" dirty="0">
              <a:latin typeface="Calibri"/>
              <a:cs typeface="Calibri"/>
            </a:endParaRPr>
          </a:p>
          <a:p>
            <a:pPr marL="357505" marR="111760" indent="-345440">
              <a:lnSpc>
                <a:spcPts val="2180"/>
              </a:lnSpc>
              <a:buSzPct val="90000"/>
              <a:buFont typeface="Arial MT"/>
              <a:buChar char="•"/>
              <a:tabLst>
                <a:tab pos="357505" algn="l"/>
              </a:tabLst>
            </a:pPr>
            <a:r>
              <a:rPr lang="en-IN" sz="2000" dirty="0">
                <a:latin typeface="Calibri"/>
                <a:cs typeface="Calibri"/>
              </a:rPr>
              <a:t>S. Sharma et al., “IoT-Based Assistive Smart Home Automation System,” </a:t>
            </a:r>
            <a:r>
              <a:rPr lang="en-IN" sz="2000" dirty="0" err="1">
                <a:latin typeface="Calibri"/>
                <a:cs typeface="Calibri"/>
              </a:rPr>
              <a:t>arXiv</a:t>
            </a:r>
            <a:r>
              <a:rPr lang="en-IN" sz="2000" dirty="0">
                <a:latin typeface="Calibri"/>
                <a:cs typeface="Calibri"/>
              </a:rPr>
              <a:t> preprint, 2025.</a:t>
            </a:r>
          </a:p>
          <a:p>
            <a:pPr marL="12065" marR="111760">
              <a:lnSpc>
                <a:spcPts val="2180"/>
              </a:lnSpc>
              <a:buSzPct val="90000"/>
              <a:tabLst>
                <a:tab pos="357505" algn="l"/>
              </a:tabLst>
            </a:pPr>
            <a:r>
              <a:rPr lang="en-IN" sz="2000" dirty="0">
                <a:latin typeface="Calibri"/>
                <a:cs typeface="Calibri"/>
              </a:rPr>
              <a:t> </a:t>
            </a:r>
          </a:p>
          <a:p>
            <a:pPr marL="357505" marR="111760" indent="-345440">
              <a:lnSpc>
                <a:spcPts val="2180"/>
              </a:lnSpc>
              <a:buSzPct val="90000"/>
              <a:buFont typeface="Arial MT"/>
              <a:buChar char="•"/>
              <a:tabLst>
                <a:tab pos="357505" algn="l"/>
              </a:tabLst>
            </a:pPr>
            <a:r>
              <a:rPr lang="en-US" sz="2000" dirty="0">
                <a:latin typeface="Calibri"/>
                <a:cs typeface="Calibri"/>
              </a:rPr>
              <a:t>O. Turgut et al., “Smart Homes for Disabled People: IoT and AI Integration,” ResearchGate, 2024.</a:t>
            </a:r>
          </a:p>
          <a:p>
            <a:pPr marL="357505" marR="111760" indent="-345440">
              <a:lnSpc>
                <a:spcPts val="2180"/>
              </a:lnSpc>
              <a:buSzPct val="90000"/>
              <a:buFont typeface="Arial MT"/>
              <a:buChar char="•"/>
              <a:tabLst>
                <a:tab pos="357505" algn="l"/>
              </a:tabLst>
            </a:pPr>
            <a:endParaRPr lang="en-US" sz="2000" dirty="0">
              <a:latin typeface="Calibri"/>
              <a:cs typeface="Calibri"/>
            </a:endParaRPr>
          </a:p>
          <a:p>
            <a:pPr marL="357505" marR="111760" indent="-345440">
              <a:lnSpc>
                <a:spcPts val="2180"/>
              </a:lnSpc>
              <a:buSzPct val="90000"/>
              <a:buFont typeface="Arial MT"/>
              <a:buChar char="•"/>
              <a:tabLst>
                <a:tab pos="357505" algn="l"/>
              </a:tabLst>
            </a:pPr>
            <a:r>
              <a:rPr lang="en-US" sz="2000" dirty="0" err="1">
                <a:latin typeface="Calibri"/>
                <a:cs typeface="Calibri"/>
              </a:rPr>
              <a:t>Ultralytics</a:t>
            </a:r>
            <a:r>
              <a:rPr lang="en-US" sz="2000" dirty="0">
                <a:latin typeface="Calibri"/>
                <a:cs typeface="Calibri"/>
              </a:rPr>
              <a:t>, “YOLOv8 Object Detection for Smart Home Vision Systems,” Documentation, 2025.</a:t>
            </a:r>
            <a:endParaRPr lang="en-IN" sz="2000" dirty="0">
              <a:latin typeface="Calibri"/>
              <a:cs typeface="Calibri"/>
            </a:endParaRPr>
          </a:p>
          <a:p>
            <a:pPr marL="357505" marR="111760" indent="-345440">
              <a:lnSpc>
                <a:spcPts val="2180"/>
              </a:lnSpc>
              <a:buSzPct val="90000"/>
              <a:buFont typeface="Arial MT"/>
              <a:buChar char="•"/>
              <a:tabLst>
                <a:tab pos="357505" algn="l"/>
              </a:tabLst>
            </a:pP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9605" y="64027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58585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62860" y="229806"/>
            <a:ext cx="4566665" cy="6014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735965">
              <a:lnSpc>
                <a:spcPct val="100000"/>
              </a:lnSpc>
              <a:spcBef>
                <a:spcPts val="130"/>
              </a:spcBef>
            </a:pPr>
            <a:r>
              <a:rPr spc="-10" dirty="0">
                <a:solidFill>
                  <a:srgbClr val="6C2C9F"/>
                </a:solidFill>
                <a:latin typeface="Cambria"/>
                <a:cs typeface="Cambria"/>
              </a:rPr>
              <a:t>A</a:t>
            </a:r>
            <a:r>
              <a:rPr lang="en-IN" spc="-10" dirty="0" err="1">
                <a:solidFill>
                  <a:srgbClr val="6C2C9F"/>
                </a:solidFill>
                <a:latin typeface="Cambria"/>
                <a:cs typeface="Cambria"/>
              </a:rPr>
              <a:t>bstract</a:t>
            </a:r>
            <a:endParaRPr spc="-10" dirty="0">
              <a:solidFill>
                <a:srgbClr val="6C2C9F"/>
              </a:solidFill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9200" y="1600200"/>
            <a:ext cx="6858000" cy="44550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z="2400" spc="-10" dirty="0">
                <a:latin typeface="Calibri"/>
                <a:cs typeface="Calibri"/>
              </a:rPr>
              <a:t>Software-based Smart Home System for differently-abled individuals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8450" algn="l"/>
              </a:tabLst>
            </a:pPr>
            <a:endParaRPr lang="en-US" sz="2400" spc="-1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z="2400" spc="-10" dirty="0">
                <a:latin typeface="Calibri"/>
                <a:cs typeface="Calibri"/>
              </a:rPr>
              <a:t>Uses voice commands &amp; accessible GUI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8450" algn="l"/>
              </a:tabLst>
            </a:pPr>
            <a:endParaRPr lang="en-US" sz="2400" spc="-1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z="2400" spc="-10" dirty="0">
                <a:latin typeface="Calibri"/>
                <a:cs typeface="Calibri"/>
              </a:rPr>
              <a:t>Enhances independence, safety, and comfort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8450" algn="l"/>
              </a:tabLst>
            </a:pPr>
            <a:endParaRPr lang="en-US" sz="2400" spc="-1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z="2400" spc="-10" dirty="0">
                <a:latin typeface="Calibri"/>
                <a:cs typeface="Calibri"/>
              </a:rPr>
              <a:t>Integrates voice recognition, accessibility modules &amp; emergency alerts</a:t>
            </a: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8450" algn="l"/>
              </a:tabLst>
            </a:pPr>
            <a:endParaRPr lang="en-US" sz="2400" spc="-1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z="2400" spc="-10" dirty="0">
                <a:latin typeface="Calibri"/>
                <a:cs typeface="Calibri"/>
              </a:rPr>
              <a:t>Aligns with UN SDG 3 – Good Health &amp; Well-Being</a:t>
            </a:r>
            <a:endParaRPr sz="2400" dirty="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8450" algn="l"/>
              </a:tabLst>
            </a:pP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6810" y="1082357"/>
            <a:ext cx="6854190" cy="420506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8450" marR="279400" indent="-286385">
              <a:lnSpc>
                <a:spcPct val="100800"/>
              </a:lnSpc>
              <a:spcBef>
                <a:spcPts val="85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z="2400" dirty="0">
                <a:latin typeface="Calibri"/>
                <a:cs typeface="Calibri"/>
              </a:rPr>
              <a:t>Many disabled individuals depend on caregivers for daily tasks</a:t>
            </a:r>
          </a:p>
          <a:p>
            <a:pPr marL="298450" marR="279400" indent="-286385">
              <a:lnSpc>
                <a:spcPct val="100800"/>
              </a:lnSpc>
              <a:spcBef>
                <a:spcPts val="85"/>
              </a:spcBef>
              <a:buFont typeface="Arial MT"/>
              <a:buChar char="•"/>
              <a:tabLst>
                <a:tab pos="298450" algn="l"/>
              </a:tabLst>
            </a:pPr>
            <a:endParaRPr lang="en-US" sz="2400" dirty="0">
              <a:latin typeface="Calibri"/>
              <a:cs typeface="Calibri"/>
            </a:endParaRPr>
          </a:p>
          <a:p>
            <a:pPr marL="298450" marR="279400" indent="-286385">
              <a:lnSpc>
                <a:spcPct val="100800"/>
              </a:lnSpc>
              <a:spcBef>
                <a:spcPts val="85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z="2400" dirty="0">
                <a:latin typeface="Calibri"/>
                <a:cs typeface="Calibri"/>
              </a:rPr>
              <a:t>Traditional smart homes lack inclusivity</a:t>
            </a:r>
          </a:p>
          <a:p>
            <a:pPr marL="298450" marR="279400" indent="-286385">
              <a:lnSpc>
                <a:spcPct val="100800"/>
              </a:lnSpc>
              <a:spcBef>
                <a:spcPts val="85"/>
              </a:spcBef>
              <a:buFont typeface="Arial MT"/>
              <a:buChar char="•"/>
              <a:tabLst>
                <a:tab pos="298450" algn="l"/>
              </a:tabLst>
            </a:pPr>
            <a:endParaRPr lang="en-US" sz="2400" dirty="0">
              <a:latin typeface="Calibri"/>
              <a:cs typeface="Calibri"/>
            </a:endParaRPr>
          </a:p>
          <a:p>
            <a:pPr marL="298450" marR="279400" indent="-286385">
              <a:lnSpc>
                <a:spcPct val="100800"/>
              </a:lnSpc>
              <a:spcBef>
                <a:spcPts val="85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z="2400" dirty="0">
                <a:latin typeface="Calibri"/>
                <a:cs typeface="Calibri"/>
              </a:rPr>
              <a:t>Aim: provide voice-based &amp; accessible control</a:t>
            </a:r>
          </a:p>
          <a:p>
            <a:pPr marL="298450" marR="279400" indent="-286385">
              <a:lnSpc>
                <a:spcPct val="100800"/>
              </a:lnSpc>
              <a:spcBef>
                <a:spcPts val="85"/>
              </a:spcBef>
              <a:buFont typeface="Arial MT"/>
              <a:buChar char="•"/>
              <a:tabLst>
                <a:tab pos="298450" algn="l"/>
              </a:tabLst>
            </a:pPr>
            <a:endParaRPr lang="en-US" sz="2400" dirty="0">
              <a:latin typeface="Calibri"/>
              <a:cs typeface="Calibri"/>
            </a:endParaRPr>
          </a:p>
          <a:p>
            <a:pPr marL="298450" marR="279400" indent="-286385">
              <a:lnSpc>
                <a:spcPct val="100800"/>
              </a:lnSpc>
              <a:spcBef>
                <a:spcPts val="85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z="2400" dirty="0">
                <a:latin typeface="Calibri"/>
                <a:cs typeface="Calibri"/>
              </a:rPr>
              <a:t>Focus on mobility, visual, and hearing impairments</a:t>
            </a:r>
          </a:p>
          <a:p>
            <a:pPr marL="298450" marR="279400" indent="-286385">
              <a:lnSpc>
                <a:spcPct val="100800"/>
              </a:lnSpc>
              <a:spcBef>
                <a:spcPts val="85"/>
              </a:spcBef>
              <a:buFont typeface="Arial MT"/>
              <a:buChar char="•"/>
              <a:tabLst>
                <a:tab pos="298450" algn="l"/>
              </a:tabLst>
            </a:pPr>
            <a:endParaRPr lang="en-US" sz="2400" dirty="0">
              <a:latin typeface="Calibri"/>
              <a:cs typeface="Calibri"/>
            </a:endParaRPr>
          </a:p>
          <a:p>
            <a:pPr marL="298450" marR="279400" indent="-286385">
              <a:lnSpc>
                <a:spcPct val="100800"/>
              </a:lnSpc>
              <a:spcBef>
                <a:spcPts val="85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z="2400" dirty="0">
                <a:latin typeface="Calibri"/>
                <a:cs typeface="Calibri"/>
              </a:rPr>
              <a:t>Promotes independent living and safety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7514" y="264413"/>
            <a:ext cx="2864485" cy="609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>
                <a:latin typeface="Cambria"/>
                <a:cs typeface="Cambria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892" y="1540192"/>
            <a:ext cx="7845108" cy="355456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" marR="5080">
              <a:lnSpc>
                <a:spcPct val="100800"/>
              </a:lnSpc>
              <a:spcBef>
                <a:spcPts val="85"/>
              </a:spcBef>
              <a:buSzPct val="94444"/>
              <a:tabLst>
                <a:tab pos="91440" algn="l"/>
              </a:tabLst>
            </a:pPr>
            <a:endParaRPr sz="1800" dirty="0">
              <a:latin typeface="Calibri"/>
              <a:cs typeface="Calibri"/>
            </a:endParaRPr>
          </a:p>
          <a:p>
            <a:pPr marL="12700" marR="323215" indent="-10160">
              <a:lnSpc>
                <a:spcPct val="100899"/>
              </a:lnSpc>
              <a:spcBef>
                <a:spcPts val="217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latin typeface="Calibri"/>
                <a:cs typeface="Calibri"/>
              </a:rPr>
              <a:t>	</a:t>
            </a:r>
            <a:r>
              <a:rPr lang="en-IN" sz="180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Develop voice-controlled smart home system</a:t>
            </a:r>
          </a:p>
          <a:p>
            <a:pPr marL="12700" marR="323215" indent="-10160">
              <a:lnSpc>
                <a:spcPct val="100899"/>
              </a:lnSpc>
              <a:spcBef>
                <a:spcPts val="217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lang="en-US" sz="2400" dirty="0">
                <a:latin typeface="Calibri"/>
                <a:cs typeface="Calibri"/>
              </a:rPr>
              <a:t> Design accessible user interface</a:t>
            </a:r>
          </a:p>
          <a:p>
            <a:pPr marL="12700" marR="323215" indent="-10160">
              <a:lnSpc>
                <a:spcPct val="100899"/>
              </a:lnSpc>
              <a:spcBef>
                <a:spcPts val="217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lang="en-US" sz="2400" dirty="0">
                <a:latin typeface="Calibri"/>
                <a:cs typeface="Calibri"/>
              </a:rPr>
              <a:t> Integrate emergency alert mechanism</a:t>
            </a:r>
          </a:p>
          <a:p>
            <a:pPr marL="12700" marR="323215" indent="-10160">
              <a:lnSpc>
                <a:spcPct val="100899"/>
              </a:lnSpc>
              <a:spcBef>
                <a:spcPts val="217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lang="en-US" sz="2400" dirty="0">
                <a:latin typeface="Calibri"/>
                <a:cs typeface="Calibri"/>
              </a:rPr>
              <a:t> Ensure low cost &amp; scalability</a:t>
            </a:r>
          </a:p>
          <a:p>
            <a:pPr marL="12700" marR="323215" indent="-10160">
              <a:lnSpc>
                <a:spcPct val="100899"/>
              </a:lnSpc>
              <a:spcBef>
                <a:spcPts val="217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lang="en-US" sz="2400" dirty="0">
                <a:latin typeface="Calibri"/>
                <a:cs typeface="Calibri"/>
              </a:rPr>
              <a:t> Improve quality of life &amp; inclusivity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3943" rIns="0" bIns="0" rtlCol="0">
            <a:spAutoFit/>
          </a:bodyPr>
          <a:lstStyle/>
          <a:p>
            <a:pPr marL="808355">
              <a:lnSpc>
                <a:spcPct val="100000"/>
              </a:lnSpc>
              <a:spcBef>
                <a:spcPts val="130"/>
              </a:spcBef>
            </a:pPr>
            <a:r>
              <a:rPr spc="-10" dirty="0">
                <a:latin typeface="Cambria"/>
                <a:cs typeface="Cambria"/>
              </a:rPr>
              <a:t>Objective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9605" y="64027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58585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7286" y="-166433"/>
            <a:ext cx="4566665" cy="1157033"/>
          </a:xfrm>
          <a:prstGeom prst="rect">
            <a:avLst/>
          </a:prstGeom>
        </p:spPr>
        <p:txBody>
          <a:bodyPr vert="horz" wrap="square" lIns="0" tIns="248602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30"/>
              </a:spcBef>
            </a:pPr>
            <a:r>
              <a:rPr spc="-10" dirty="0">
                <a:solidFill>
                  <a:srgbClr val="6C2C9F"/>
                </a:solidFill>
                <a:latin typeface="Times New Roman"/>
                <a:cs typeface="Times New Roman"/>
              </a:rPr>
              <a:t>Literature</a:t>
            </a:r>
            <a:r>
              <a:rPr spc="-254" dirty="0">
                <a:solidFill>
                  <a:srgbClr val="6C2C9F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6C2C9F"/>
                </a:solidFill>
                <a:latin typeface="Times New Roman"/>
                <a:cs typeface="Times New Roman"/>
              </a:rPr>
              <a:t>Survey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7C624D-7D48-098D-43B1-98CCE88E3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250626"/>
              </p:ext>
            </p:extLst>
          </p:nvPr>
        </p:nvGraphicFramePr>
        <p:xfrm>
          <a:off x="533400" y="685800"/>
          <a:ext cx="8148638" cy="53621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166942517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59206055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8406863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46988575"/>
                    </a:ext>
                  </a:extLst>
                </a:gridCol>
                <a:gridCol w="1976438">
                  <a:extLst>
                    <a:ext uri="{9D8B030D-6E8A-4147-A177-3AD203B41FA5}">
                      <a16:colId xmlns:a16="http://schemas.microsoft.com/office/drawing/2014/main" val="344348734"/>
                    </a:ext>
                  </a:extLst>
                </a:gridCol>
              </a:tblGrid>
              <a:tr h="5421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 err="1"/>
                        <a:t>S.No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Author(s)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Title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Year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Method/Outcome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1310323"/>
                  </a:ext>
                </a:extLst>
              </a:tr>
              <a:tr h="10068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M.A. Al-Kuwaiti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Smart Home Systems for Disabled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IoT-based system for disability 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274367"/>
                  </a:ext>
                </a:extLst>
              </a:tr>
              <a:tr h="7745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A. Gupta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AI-Based Smart 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Integrates AI for assistive automation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153596"/>
                  </a:ext>
                </a:extLst>
              </a:tr>
              <a:tr h="8849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S. Sharma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IoT-Based Assistive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Voice-based device control framework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039221"/>
                  </a:ext>
                </a:extLst>
              </a:tr>
              <a:tr h="10068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P. Jadhav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Voice Controlled Home using 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Python-based voice command control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1378219"/>
                  </a:ext>
                </a:extLst>
              </a:tr>
              <a:tr h="10068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O. Turgut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Smart Homes for Disabled People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dirty="0"/>
                        <a:t>IoT + AI integrated inclusive design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93449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59FB82-19C8-D1AF-ABB2-671887627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768423"/>
              </p:ext>
            </p:extLst>
          </p:nvPr>
        </p:nvGraphicFramePr>
        <p:xfrm>
          <a:off x="647700" y="1005840"/>
          <a:ext cx="7848600" cy="484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1243499233"/>
                    </a:ext>
                  </a:extLst>
                </a:gridCol>
                <a:gridCol w="2034540">
                  <a:extLst>
                    <a:ext uri="{9D8B030D-6E8A-4147-A177-3AD203B41FA5}">
                      <a16:colId xmlns:a16="http://schemas.microsoft.com/office/drawing/2014/main" val="3155255095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2149020297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4209596391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val="3646501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F. S. </a:t>
                      </a:r>
                      <a:r>
                        <a:rPr lang="en-IN" dirty="0" err="1"/>
                        <a:t>Alsubaei</a:t>
                      </a:r>
                      <a:r>
                        <a:rPr lang="en-IN" dirty="0"/>
                        <a:t>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Deep Learning for Disabled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DL-based activity monitoring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764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A. Ali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IRON: Intelligent Assistant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IoT + Voice for elderly &amp; disabled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32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N. Vigouroux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Usability of Voice/Tactile Controls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Evaluated accessibility modes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5555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S. Banerjee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Precision Agriculture &amp; Smart Homes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Extends explainable AI to assistive IoT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3709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H. Rahman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Voice Controlled Automation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Speech-to-Text-based device control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5201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424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9605" y="64027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58585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662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30"/>
              </a:spcBef>
            </a:pPr>
            <a:r>
              <a:rPr spc="-10" dirty="0">
                <a:solidFill>
                  <a:srgbClr val="6C2C9F"/>
                </a:solidFill>
                <a:latin typeface="Times New Roman"/>
                <a:cs typeface="Times New Roman"/>
              </a:rPr>
              <a:t>Problem</a:t>
            </a:r>
            <a:r>
              <a:rPr spc="-170" dirty="0">
                <a:solidFill>
                  <a:srgbClr val="6C2C9F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6C2C9F"/>
                </a:solidFill>
                <a:latin typeface="Times New Roman"/>
                <a:cs typeface="Times New Roman"/>
              </a:rPr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2007" y="1749869"/>
            <a:ext cx="7663180" cy="279903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98450" marR="13970" indent="-286385" algn="just">
              <a:lnSpc>
                <a:spcPct val="151200"/>
              </a:lnSpc>
              <a:spcBef>
                <a:spcPts val="135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z="2400" dirty="0">
                <a:latin typeface="Calibri"/>
                <a:cs typeface="Calibri"/>
              </a:rPr>
              <a:t>Lack of inclusive design in smart home systems</a:t>
            </a:r>
          </a:p>
          <a:p>
            <a:pPr marL="298450" marR="13970" indent="-286385" algn="just">
              <a:lnSpc>
                <a:spcPct val="151200"/>
              </a:lnSpc>
              <a:spcBef>
                <a:spcPts val="135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z="2400" dirty="0">
                <a:latin typeface="Calibri"/>
                <a:cs typeface="Calibri"/>
              </a:rPr>
              <a:t>Difficulties in performing basic home tasks</a:t>
            </a:r>
          </a:p>
          <a:p>
            <a:pPr marL="298450" marR="13970" indent="-286385" algn="just">
              <a:lnSpc>
                <a:spcPct val="151200"/>
              </a:lnSpc>
              <a:spcBef>
                <a:spcPts val="135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z="2400" dirty="0">
                <a:latin typeface="Calibri"/>
                <a:cs typeface="Calibri"/>
              </a:rPr>
              <a:t>Dependence on caregivers</a:t>
            </a:r>
          </a:p>
          <a:p>
            <a:pPr marL="298450" marR="13970" indent="-286385" algn="just">
              <a:lnSpc>
                <a:spcPct val="151200"/>
              </a:lnSpc>
              <a:spcBef>
                <a:spcPts val="135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z="2400" dirty="0">
                <a:latin typeface="Calibri"/>
                <a:cs typeface="Calibri"/>
              </a:rPr>
              <a:t>Lack of multimodal accessibility (visual, audio, motion)</a:t>
            </a:r>
          </a:p>
          <a:p>
            <a:pPr marL="298450" marR="13970" indent="-286385" algn="just">
              <a:lnSpc>
                <a:spcPct val="151200"/>
              </a:lnSpc>
              <a:spcBef>
                <a:spcPts val="135"/>
              </a:spcBef>
              <a:buFont typeface="Arial MT"/>
              <a:buChar char="•"/>
              <a:tabLst>
                <a:tab pos="298450" algn="l"/>
              </a:tabLst>
            </a:pPr>
            <a:r>
              <a:rPr lang="en-US" sz="2400" dirty="0">
                <a:latin typeface="Calibri"/>
                <a:cs typeface="Calibri"/>
              </a:rPr>
              <a:t>Need for affordable, adaptive &amp; assistive technology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0276" y="1371600"/>
            <a:ext cx="3748298" cy="4267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9458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130"/>
              </a:spcBef>
            </a:pPr>
            <a:r>
              <a:rPr dirty="0"/>
              <a:t>Architecture</a:t>
            </a:r>
            <a:r>
              <a:rPr spc="-145" dirty="0"/>
              <a:t> </a:t>
            </a:r>
            <a:r>
              <a:rPr spc="-10" dirty="0"/>
              <a:t>Diagram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9605" y="6402704"/>
            <a:ext cx="177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58585"/>
                </a:solidFill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6C2C9F"/>
                </a:solidFill>
              </a:rPr>
              <a:t>Modules</a:t>
            </a:r>
            <a:r>
              <a:rPr spc="-160" dirty="0">
                <a:solidFill>
                  <a:srgbClr val="6C2C9F"/>
                </a:solidFill>
              </a:rPr>
              <a:t> </a:t>
            </a:r>
            <a:r>
              <a:rPr spc="-10" dirty="0">
                <a:solidFill>
                  <a:srgbClr val="6C2C9F"/>
                </a:solidFill>
              </a:rPr>
              <a:t>Explanation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7097" y="1539796"/>
            <a:ext cx="7329805" cy="441960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130"/>
              </a:spcBef>
              <a:tabLst>
                <a:tab pos="263525" algn="l"/>
              </a:tabLst>
            </a:pPr>
            <a:r>
              <a:rPr lang="en-US" sz="2400" b="1" spc="-10" dirty="0">
                <a:latin typeface="Calibri"/>
                <a:cs typeface="Calibri"/>
              </a:rPr>
              <a:t>1. Voice Command Module</a:t>
            </a:r>
          </a:p>
          <a:p>
            <a:pPr marL="12700">
              <a:lnSpc>
                <a:spcPts val="2390"/>
              </a:lnSpc>
              <a:spcBef>
                <a:spcPts val="130"/>
              </a:spcBef>
              <a:tabLst>
                <a:tab pos="263525" algn="l"/>
              </a:tabLst>
            </a:pPr>
            <a:r>
              <a:rPr lang="en-US" sz="2400" spc="-10" dirty="0">
                <a:latin typeface="Calibri"/>
                <a:cs typeface="Calibri"/>
              </a:rPr>
              <a:t>             Converts spoken user input into text and maps it to corresponding device control actions using speech recognition.</a:t>
            </a:r>
          </a:p>
          <a:p>
            <a:pPr marL="12700">
              <a:lnSpc>
                <a:spcPts val="2390"/>
              </a:lnSpc>
              <a:spcBef>
                <a:spcPts val="130"/>
              </a:spcBef>
              <a:tabLst>
                <a:tab pos="263525" algn="l"/>
              </a:tabLst>
            </a:pPr>
            <a:endParaRPr lang="en-IN" sz="2400" spc="-10" dirty="0">
              <a:latin typeface="Calibri"/>
              <a:cs typeface="Calibri"/>
            </a:endParaRPr>
          </a:p>
          <a:p>
            <a:pPr marL="12700" algn="l">
              <a:lnSpc>
                <a:spcPts val="2390"/>
              </a:lnSpc>
              <a:spcBef>
                <a:spcPts val="130"/>
              </a:spcBef>
              <a:tabLst>
                <a:tab pos="263525" algn="l"/>
              </a:tabLst>
            </a:pPr>
            <a:r>
              <a:rPr lang="en-IN" sz="2400" b="1" spc="-10" dirty="0">
                <a:latin typeface="Calibri"/>
                <a:cs typeface="Calibri"/>
              </a:rPr>
              <a:t>2. Accessibility Module (Audio/Visual Support)</a:t>
            </a:r>
          </a:p>
          <a:p>
            <a:pPr marL="12700" algn="l">
              <a:lnSpc>
                <a:spcPts val="2390"/>
              </a:lnSpc>
              <a:spcBef>
                <a:spcPts val="130"/>
              </a:spcBef>
              <a:tabLst>
                <a:tab pos="263525" algn="l"/>
              </a:tabLst>
            </a:pPr>
            <a:r>
              <a:rPr lang="en-IN" sz="2400" b="1" spc="-10" dirty="0">
                <a:latin typeface="Calibri"/>
                <a:cs typeface="Calibri"/>
              </a:rPr>
              <a:t>            </a:t>
            </a:r>
            <a:r>
              <a:rPr lang="en-US" sz="2400" spc="-10" dirty="0">
                <a:latin typeface="Calibri"/>
                <a:cs typeface="Calibri"/>
              </a:rPr>
              <a:t>Provides audio feedback for visually impaired users and visual alerts or pop-ups for hearing-impaired users to ensure inclusivity.</a:t>
            </a:r>
          </a:p>
          <a:p>
            <a:pPr marL="12700" algn="l">
              <a:lnSpc>
                <a:spcPts val="2390"/>
              </a:lnSpc>
              <a:spcBef>
                <a:spcPts val="130"/>
              </a:spcBef>
              <a:tabLst>
                <a:tab pos="263525" algn="l"/>
              </a:tabLst>
            </a:pPr>
            <a:endParaRPr lang="en-US" sz="2400" spc="-10" dirty="0">
              <a:latin typeface="Calibri"/>
              <a:cs typeface="Calibri"/>
            </a:endParaRPr>
          </a:p>
          <a:p>
            <a:pPr marL="12700" algn="l">
              <a:lnSpc>
                <a:spcPts val="2390"/>
              </a:lnSpc>
              <a:spcBef>
                <a:spcPts val="130"/>
              </a:spcBef>
              <a:tabLst>
                <a:tab pos="263525" algn="l"/>
              </a:tabLst>
            </a:pPr>
            <a:r>
              <a:rPr lang="en-US" sz="2400" b="1" spc="-10" dirty="0">
                <a:latin typeface="Calibri"/>
                <a:cs typeface="Calibri"/>
              </a:rPr>
              <a:t>3.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b="1" spc="-10" dirty="0">
                <a:latin typeface="Calibri"/>
                <a:cs typeface="Calibri"/>
              </a:rPr>
              <a:t>Device Control Module</a:t>
            </a:r>
          </a:p>
          <a:p>
            <a:pPr marL="12700" algn="l">
              <a:lnSpc>
                <a:spcPts val="2390"/>
              </a:lnSpc>
              <a:spcBef>
                <a:spcPts val="130"/>
              </a:spcBef>
              <a:tabLst>
                <a:tab pos="263525" algn="l"/>
              </a:tabLst>
            </a:pPr>
            <a:r>
              <a:rPr lang="en-US" sz="2400" spc="-10" dirty="0">
                <a:latin typeface="Calibri"/>
                <a:cs typeface="Calibri"/>
              </a:rPr>
              <a:t>             Executes the user’s commands by turning devices ON/OFF or performing specific actions through simulated or IoT-based control.</a:t>
            </a:r>
            <a:endParaRPr lang="en-IN" sz="2400" spc="-1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990</Words>
  <Application>Microsoft Office PowerPoint</Application>
  <PresentationFormat>On-screen Show (4:3)</PresentationFormat>
  <Paragraphs>203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MT</vt:lpstr>
      <vt:lpstr>Calibri</vt:lpstr>
      <vt:lpstr>Cambria</vt:lpstr>
      <vt:lpstr>Times New Roman</vt:lpstr>
      <vt:lpstr>Office Theme</vt:lpstr>
      <vt:lpstr>Department of Computer Science and Engineering</vt:lpstr>
      <vt:lpstr>Abstract</vt:lpstr>
      <vt:lpstr>Introduction</vt:lpstr>
      <vt:lpstr>Objective</vt:lpstr>
      <vt:lpstr>Literature Survey</vt:lpstr>
      <vt:lpstr>PowerPoint Presentation</vt:lpstr>
      <vt:lpstr>Problem statement</vt:lpstr>
      <vt:lpstr>Architecture Diagram</vt:lpstr>
      <vt:lpstr>Modules Explanation</vt:lpstr>
      <vt:lpstr>PowerPoint Presentation</vt:lpstr>
      <vt:lpstr>Algorithm</vt:lpstr>
      <vt:lpstr>Testing</vt:lpstr>
      <vt:lpstr>PowerPoint Presentation</vt:lpstr>
      <vt:lpstr>Testcase/Validation</vt:lpstr>
      <vt:lpstr>Performance Analysis</vt:lpstr>
      <vt:lpstr>Screenshot</vt:lpstr>
      <vt:lpstr>Conclusion</vt:lpstr>
      <vt:lpstr>Future Work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raja sri</dc:creator>
  <cp:lastModifiedBy>raja sri</cp:lastModifiedBy>
  <cp:revision>1</cp:revision>
  <dcterms:created xsi:type="dcterms:W3CDTF">2025-10-27T12:26:23Z</dcterms:created>
  <dcterms:modified xsi:type="dcterms:W3CDTF">2025-10-27T15:02:41Z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2025-10-26T00:00:00Z</vt:filetime>
  </property>
  <property fmtid="{D5CDD505-2E9C-101B-9397-08002B2CF9AE}" pid="3" name="LastSaved">
    <vt:filetime>2025-10-27T00:00:00Z</vt:filetime>
  </property>
</Properties>
</file>