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9/5/2024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05/09/2024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commons.wikimedia.org/wiki/File:Agile_Project_Management_by_Planbox.png" TargetMode="External"/><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pixabay.com/en/baby-girl-shy-emotions-hid-1606572/" TargetMode="External"/><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8" Type="http://schemas.openxmlformats.org/officeDocument/2006/relationships/hyperlink" Target="https://www.thebluediamondgallery.com/wooden-tile/t/theory.html" TargetMode="External"/><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hyperlink" Target="https://www.publicdomainpictures.net/view-image.php?image=79093" TargetMode="External"/><Relationship Id="rId3" Type="http://schemas.openxmlformats.org/officeDocument/2006/relationships/oleObject" Target="../embeddings/oleObject11.bin"/><Relationship Id="rId7" Type="http://schemas.openxmlformats.org/officeDocument/2006/relationships/image" Target="../media/image37.jp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khushifairy.wordpress.com/tag/laugh/" TargetMode="External"/><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hyperlink" Target="https://www.scirp.org/journal/paperinformation.aspx?paperid=101785" TargetMode="External"/><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Rakshita Bhatia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 will be able to understand how the product owner makes the various </a:t>
            </a:r>
            <a:r>
              <a:rPr lang="en-US" sz="2000" dirty="0" err="1"/>
              <a:t>srs</a:t>
            </a:r>
            <a:r>
              <a:rPr lang="en-US" sz="2000" dirty="0"/>
              <a:t> and </a:t>
            </a:r>
            <a:r>
              <a:rPr lang="en-US" sz="2000" dirty="0" err="1"/>
              <a:t>brd</a:t>
            </a:r>
            <a:r>
              <a:rPr lang="en-US" sz="2000" dirty="0"/>
              <a:t> documents and how they should be read. </a:t>
            </a:r>
          </a:p>
          <a:p>
            <a:pPr marL="0" indent="0">
              <a:buNone/>
            </a:pPr>
            <a:r>
              <a:rPr lang="en-US" sz="2000" dirty="0"/>
              <a:t>I understood the various models used previously and their advantages and disadvantages.</a:t>
            </a:r>
          </a:p>
          <a:p>
            <a:pPr marL="0" indent="0">
              <a:buNone/>
            </a:pPr>
            <a:r>
              <a:rPr lang="en-US" sz="2000" dirty="0"/>
              <a:t>I learnt the current applications of the agile model and the various components in it. The various types of meetings held in between and during the start and end of the sprints. How each decision is taken during a sprint. The uses of user stories for developers, and burndown charts to calculate amount of work done against the number of days passed.</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diagram of a software project&#10;&#10;Description automatically generated">
            <a:extLst>
              <a:ext uri="{FF2B5EF4-FFF2-40B4-BE49-F238E27FC236}">
                <a16:creationId xmlns:a16="http://schemas.microsoft.com/office/drawing/2014/main" id="{55C60665-54FF-1BE2-9410-45776BB5D349}"/>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612813" y="2292852"/>
            <a:ext cx="5111015" cy="3130984"/>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Initially everyone was shy and scared and were very skeptical in answering in the class or to share their thoughts. But due to the fun activities and supporting teacher we were able to overcome our shyness and participate in the activities. It was difficult for everybody to adapt to the company’s expectations of professionalism.</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descr="A child with her arms crossed&#10;&#10;Description automatically generated">
            <a:extLst>
              <a:ext uri="{FF2B5EF4-FFF2-40B4-BE49-F238E27FC236}">
                <a16:creationId xmlns:a16="http://schemas.microsoft.com/office/drawing/2014/main" id="{96C8A50D-C8D1-91E2-9DAA-FA905C9F6E93}"/>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97051" y="2435458"/>
            <a:ext cx="5226777" cy="3204143"/>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Stakeholder management looked like a difficult topic at first with a lot of theory. But eventually the activities made it easier to understand. It was difficult to identify all relevant stakeholders in complex projects.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wooden letter tiles spelling the word theory&#10;&#10;Description automatically generated">
            <a:extLst>
              <a:ext uri="{FF2B5EF4-FFF2-40B4-BE49-F238E27FC236}">
                <a16:creationId xmlns:a16="http://schemas.microsoft.com/office/drawing/2014/main" id="{EAA3DF4D-34DB-9452-BE94-E0679B09277B}"/>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506677" y="2132115"/>
            <a:ext cx="5139891" cy="3225801"/>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Though SDLC Models were already taught to us in the college, but it was a good recap. The role of BA and agile model had a lot of theory but were very interesting to learn.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diagram of software development&#10;&#10;Description automatically generated">
            <a:extLst>
              <a:ext uri="{FF2B5EF4-FFF2-40B4-BE49-F238E27FC236}">
                <a16:creationId xmlns:a16="http://schemas.microsoft.com/office/drawing/2014/main" id="{959ECFA6-7632-D268-F742-D4C27B221FEE}"/>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468135" y="2132115"/>
            <a:ext cx="3392905" cy="3392905"/>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Going through all the concepts in class once again using notes to make sure I have no doubts going further.</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&amp; Sunday – revise over all the topics  </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Status of the same by the end of the week</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We had an activity where each team was given a scenario and we had to do a small roleplay using our own creative ideas. Initially everyone was shy, but the some teams really performed well and added a factor of fun and humor in the environment. </a:t>
            </a:r>
          </a:p>
          <a:p>
            <a:pPr marL="0" indent="0">
              <a:buFont typeface="Arial" panose="020B0604020202020204" pitchFamily="34" charset="0"/>
              <a:buNone/>
            </a:pPr>
            <a:r>
              <a:rPr lang="en-US" sz="2000" dirty="0"/>
              <a:t>We also did an activity where we had to hold a pen from all the four directions using threads which helped us learn the importance of team work and communication</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 team enjoyed the new learning]</a:t>
            </a:r>
          </a:p>
        </p:txBody>
      </p:sp>
      <p:pic>
        <p:nvPicPr>
          <p:cNvPr id="6" name="Picture 5" descr="A cartoon face with mouth open and mouth open&#10;&#10;Description automatically generated">
            <a:extLst>
              <a:ext uri="{FF2B5EF4-FFF2-40B4-BE49-F238E27FC236}">
                <a16:creationId xmlns:a16="http://schemas.microsoft.com/office/drawing/2014/main" id="{69504080-BA11-3C0F-B568-BE5209E4FB10}"/>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324986" y="2110265"/>
            <a:ext cx="3737923" cy="3584769"/>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Soft skills training – power technique, neuroplasticity, team work, stake holder management </a:t>
            </a:r>
          </a:p>
          <a:p>
            <a:pPr>
              <a:lnSpc>
                <a:spcPct val="100000"/>
              </a:lnSpc>
            </a:pPr>
            <a:r>
              <a:rPr lang="en-US" sz="2000" dirty="0"/>
              <a:t>Technical skills training – role of business analyst, </a:t>
            </a:r>
            <a:r>
              <a:rPr lang="en-US" sz="2000" dirty="0" err="1"/>
              <a:t>sdlc</a:t>
            </a:r>
            <a:r>
              <a:rPr lang="en-US" sz="2000" dirty="0"/>
              <a:t> models, agile model in detail.</a:t>
            </a:r>
          </a:p>
          <a:p>
            <a:pPr>
              <a:lnSpc>
                <a:spcPct val="100000"/>
              </a:lnSpc>
            </a:pPr>
            <a:r>
              <a:rPr lang="en-US" sz="2000" dirty="0"/>
              <a:t>Expected to have more technical training on technical topics in upcoming week.</a:t>
            </a:r>
          </a:p>
          <a:p>
            <a:pPr>
              <a:lnSpc>
                <a:spcPct val="100000"/>
              </a:lnSpc>
            </a:pPr>
            <a:endParaRPr lang="en-US" sz="1800" dirty="0"/>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Happy face balloon">
            <a:extLst>
              <a:ext uri="{FF2B5EF4-FFF2-40B4-BE49-F238E27FC236}">
                <a16:creationId xmlns:a16="http://schemas.microsoft.com/office/drawing/2014/main" id="{E444BB1A-AA59-C521-C132-2F73DBEA006B}"/>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466956" y="2249973"/>
            <a:ext cx="5218393" cy="3239769"/>
          </a:xfrm>
          <a:prstGeom prst="rect">
            <a:avLst/>
          </a:prstGeom>
        </p:spPr>
      </p:pic>
      <p:sp>
        <p:nvSpPr>
          <p:cNvPr id="7" name="TextBox 6">
            <a:extLst>
              <a:ext uri="{FF2B5EF4-FFF2-40B4-BE49-F238E27FC236}">
                <a16:creationId xmlns:a16="http://schemas.microsoft.com/office/drawing/2014/main" id="{61D25F69-BA0E-9E65-4B1E-487DB1C67F9A}"/>
              </a:ext>
            </a:extLst>
          </p:cNvPr>
          <p:cNvSpPr txBox="1"/>
          <p:nvPr/>
        </p:nvSpPr>
        <p:spPr>
          <a:xfrm>
            <a:off x="847023" y="2637322"/>
            <a:ext cx="4639377" cy="646331"/>
          </a:xfrm>
          <a:prstGeom prst="rect">
            <a:avLst/>
          </a:prstGeom>
          <a:noFill/>
        </p:spPr>
        <p:txBody>
          <a:bodyPr wrap="square" rtlCol="0">
            <a:spAutoFit/>
          </a:bodyPr>
          <a:lstStyle/>
          <a:p>
            <a:r>
              <a:rPr lang="en-US" dirty="0"/>
              <a:t>There is no easy way. Everything requires hard work .</a:t>
            </a:r>
          </a:p>
        </p:txBody>
      </p:sp>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83133" y="1860992"/>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545177" y="1860992"/>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2" name="TextBox 1">
            <a:extLst>
              <a:ext uri="{FF2B5EF4-FFF2-40B4-BE49-F238E27FC236}">
                <a16:creationId xmlns:a16="http://schemas.microsoft.com/office/drawing/2014/main" id="{1A0DDCB7-C037-69D3-0AC8-F9DE9B3FB6C1}"/>
              </a:ext>
            </a:extLst>
          </p:cNvPr>
          <p:cNvSpPr txBox="1"/>
          <p:nvPr/>
        </p:nvSpPr>
        <p:spPr>
          <a:xfrm>
            <a:off x="668065" y="2107933"/>
            <a:ext cx="512313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Understood the traits of professionalism helps in improving team dynamics and personal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Professional behavior leads to better collaboration and productivity.</a:t>
            </a:r>
          </a:p>
          <a:p>
            <a:pPr marL="342900" indent="-342900">
              <a:buAutoNum type="arabicPeriod"/>
            </a:pPr>
            <a:endParaRPr lang="en-US" dirty="0"/>
          </a:p>
          <a:p>
            <a:pPr marL="342900" indent="-342900">
              <a:buAutoNum type="arabicPeriod"/>
            </a:pPr>
            <a:endParaRPr lang="en-US" dirty="0"/>
          </a:p>
        </p:txBody>
      </p:sp>
      <p:pic>
        <p:nvPicPr>
          <p:cNvPr id="1028" name="Picture 4" descr="Professional Behaviors stock image. Image of female, leader - 85612315">
            <a:extLst>
              <a:ext uri="{FF2B5EF4-FFF2-40B4-BE49-F238E27FC236}">
                <a16:creationId xmlns:a16="http://schemas.microsoft.com/office/drawing/2014/main" id="{DFFE71D2-81C7-F8B5-B20D-29CC9FEB6D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2375" y="2013163"/>
            <a:ext cx="45148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56851" y="1800210"/>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2" name="TextBox 1">
            <a:extLst>
              <a:ext uri="{FF2B5EF4-FFF2-40B4-BE49-F238E27FC236}">
                <a16:creationId xmlns:a16="http://schemas.microsoft.com/office/drawing/2014/main" id="{DFF1FCCD-A652-B3F9-1940-FC36B603D703}"/>
              </a:ext>
            </a:extLst>
          </p:cNvPr>
          <p:cNvSpPr txBox="1"/>
          <p:nvPr/>
        </p:nvSpPr>
        <p:spPr>
          <a:xfrm>
            <a:off x="596766" y="2079057"/>
            <a:ext cx="5351647" cy="2585323"/>
          </a:xfrm>
          <a:prstGeom prst="rect">
            <a:avLst/>
          </a:prstGeom>
          <a:noFill/>
        </p:spPr>
        <p:txBody>
          <a:bodyPr wrap="square" rtlCol="0">
            <a:spAutoFit/>
          </a:bodyPr>
          <a:lstStyle/>
          <a:p>
            <a:r>
              <a:rPr lang="en-US" dirty="0"/>
              <a:t>Insights on Stakeholder Management and its importance:</a:t>
            </a:r>
          </a:p>
          <a:p>
            <a:endParaRPr lang="en-US" dirty="0"/>
          </a:p>
          <a:p>
            <a:pPr marL="285750" indent="-285750">
              <a:buFont typeface="Arial" panose="020B0604020202020204" pitchFamily="34" charset="0"/>
              <a:buChar char="•"/>
            </a:pPr>
            <a:r>
              <a:rPr lang="en-US" dirty="0"/>
              <a:t>Identifying and managing stakeholders is critical for project alignment and successful outcomes.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Effective stakeholder management can lead to improved project delivery and reduced risks.</a:t>
            </a:r>
          </a:p>
        </p:txBody>
      </p:sp>
      <p:pic>
        <p:nvPicPr>
          <p:cNvPr id="2050" name="Picture 2" descr="How To Control Stakeholder Management Effectively? | Simplilearn">
            <a:extLst>
              <a:ext uri="{FF2B5EF4-FFF2-40B4-BE49-F238E27FC236}">
                <a16:creationId xmlns:a16="http://schemas.microsoft.com/office/drawing/2014/main" id="{A948156F-13D4-C735-A3A5-2E3839FA3F7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76621" y="2340840"/>
            <a:ext cx="5147207" cy="289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5" name="TextBox 4">
            <a:extLst>
              <a:ext uri="{FF2B5EF4-FFF2-40B4-BE49-F238E27FC236}">
                <a16:creationId xmlns:a16="http://schemas.microsoft.com/office/drawing/2014/main" id="{EBEE6318-8FD2-1A02-F11D-E08C296A6C2E}"/>
              </a:ext>
            </a:extLst>
          </p:cNvPr>
          <p:cNvSpPr txBox="1"/>
          <p:nvPr/>
        </p:nvSpPr>
        <p:spPr>
          <a:xfrm>
            <a:off x="668065" y="2098307"/>
            <a:ext cx="5222596" cy="2862322"/>
          </a:xfrm>
          <a:prstGeom prst="rect">
            <a:avLst/>
          </a:prstGeom>
          <a:noFill/>
        </p:spPr>
        <p:txBody>
          <a:bodyPr wrap="square" rtlCol="0">
            <a:spAutoFit/>
          </a:bodyPr>
          <a:lstStyle/>
          <a:p>
            <a:r>
              <a:rPr lang="en-US" dirty="0"/>
              <a:t>The value of Teamwork and feedback in achieving common goals:</a:t>
            </a:r>
          </a:p>
          <a:p>
            <a:endParaRPr lang="en-US" dirty="0"/>
          </a:p>
          <a:p>
            <a:pPr marL="285750" indent="-285750">
              <a:buFont typeface="Arial" panose="020B0604020202020204" pitchFamily="34" charset="0"/>
              <a:buChar char="•"/>
            </a:pPr>
            <a:r>
              <a:rPr lang="en-US" dirty="0"/>
              <a:t>Teamwork , coupled with open feedback , enhances problem-solving and innovation.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Collaborative efforts lead to better results and a more cohesive work environment.</a:t>
            </a:r>
          </a:p>
          <a:p>
            <a:pPr marL="285750" indent="-285750">
              <a:buFont typeface="Arial" panose="020B0604020202020204" pitchFamily="34" charset="0"/>
              <a:buChar char="•"/>
            </a:pPr>
            <a:endParaRPr lang="en-US" dirty="0"/>
          </a:p>
        </p:txBody>
      </p:sp>
      <p:pic>
        <p:nvPicPr>
          <p:cNvPr id="8" name="Picture 7" descr="A diagram of a process&#10;&#10;Description automatically generated">
            <a:extLst>
              <a:ext uri="{FF2B5EF4-FFF2-40B4-BE49-F238E27FC236}">
                <a16:creationId xmlns:a16="http://schemas.microsoft.com/office/drawing/2014/main" id="{9A9202C7-2DA5-5CA8-B80B-EB1465C2DB0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665015" y="2810576"/>
            <a:ext cx="4708015" cy="2449119"/>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Professionalism contributes to Shell’s brand reputation and operational efficiency.</a:t>
            </a:r>
          </a:p>
          <a:p>
            <a:pPr marL="0" indent="0">
              <a:buNone/>
            </a:pPr>
            <a:r>
              <a:rPr lang="en-US" sz="2000" dirty="0"/>
              <a:t>It implements professionalism through structured employee training and adherence to core values.</a:t>
            </a:r>
          </a:p>
          <a:p>
            <a:pPr marL="0" indent="0">
              <a:buNone/>
            </a:pPr>
            <a:r>
              <a:rPr lang="en-US" sz="2000" dirty="0"/>
              <a:t>The power technique helped us understand how to frame mails in the correct order, avoiding the commonly done mistakes by other employees.</a:t>
            </a:r>
          </a:p>
          <a:p>
            <a:pPr marL="0" indent="0">
              <a:buNone/>
            </a:pPr>
            <a:endParaRPr lang="en-US" sz="2000" dirty="0"/>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Being an Example of Professionalism | ISS">
            <a:extLst>
              <a:ext uri="{FF2B5EF4-FFF2-40B4-BE49-F238E27FC236}">
                <a16:creationId xmlns:a16="http://schemas.microsoft.com/office/drawing/2014/main" id="{046C277F-403D-A33B-7D87-D9192BB802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8727" y="2394163"/>
            <a:ext cx="45148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Stakeholder management is essentially important to be able to understand business better. It helps me to understand the difference between internal and external stakeholders. The activities involved along with the theory helped with building a better foundation for the overall topic. It uses structured communication plans and stakeholder engagement strategies.</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Effective Stakeholder Analysis- stakeholders are the core of your ...">
            <a:extLst>
              <a:ext uri="{FF2B5EF4-FFF2-40B4-BE49-F238E27FC236}">
                <a16:creationId xmlns:a16="http://schemas.microsoft.com/office/drawing/2014/main" id="{E86207E1-CB0C-2C41-066A-D90CA1F4A35A}"/>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78980" y="2512192"/>
            <a:ext cx="4794344" cy="294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schemas.microsoft.com/office/2006/documentManagement/types"/>
    <ds:schemaRef ds:uri="http://purl.org/dc/dcmitype/"/>
    <ds:schemaRef ds:uri="http://purl.org/dc/terms/"/>
    <ds:schemaRef ds:uri="http://purl.org/dc/elements/1.1/"/>
    <ds:schemaRef ds:uri="http://schemas.microsoft.com/office/infopath/2007/PartnerControls"/>
    <ds:schemaRef ds:uri="d64320fb-f9a3-4131-8206-9d18da17abe9"/>
    <ds:schemaRef ds:uri="http://www.w3.org/XML/1998/namespace"/>
    <ds:schemaRef ds:uri="http://schemas.openxmlformats.org/package/2006/metadata/core-properties"/>
    <ds:schemaRef ds:uri="489eda54-cdc8-4a48-94a2-8f9cf8024289"/>
    <ds:schemaRef ds:uri="http://schemas.microsoft.com/office/2006/metadata/properties"/>
  </ds:schemaRefs>
</ds:datastoreItem>
</file>

<file path=docMetadata/LabelInfo.xml><?xml version="1.0" encoding="utf-8"?>
<clbl:labelList xmlns:clbl="http://schemas.microsoft.com/office/2020/mipLabelMetadata">
  <clbl:label id="{de49536e-9021-4e8b-a813-eda5cb0caf1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20014</TotalTime>
  <Words>778</Words>
  <Application>Microsoft Office PowerPoint</Application>
  <PresentationFormat>Widescreen</PresentationFormat>
  <Paragraphs>77</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Bhatia, Rakshita SBOBNG-PTIY/BDE</cp:lastModifiedBy>
  <cp:revision>501</cp:revision>
  <dcterms:created xsi:type="dcterms:W3CDTF">2022-01-18T12:35:56Z</dcterms:created>
  <dcterms:modified xsi:type="dcterms:W3CDTF">2024-09-05T03:47:55Z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