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37" r:id="rId7"/>
    <p:sldId id="314" r:id="rId8"/>
    <p:sldId id="282" r:id="rId9"/>
    <p:sldId id="334" r:id="rId10"/>
    <p:sldId id="336" r:id="rId11"/>
    <p:sldId id="328" r:id="rId12"/>
    <p:sldId id="329" r:id="rId13"/>
    <p:sldId id="330" r:id="rId14"/>
    <p:sldId id="331" r:id="rId15"/>
    <p:sldId id="333" r:id="rId16"/>
    <p:sldId id="339" r:id="rId17"/>
    <p:sldId id="338" r:id="rId18"/>
    <p:sldId id="335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68" d="100"/>
          <a:sy n="68" d="100"/>
        </p:scale>
        <p:origin x="1262" y="28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microsoft.com/office/2018/10/relationships/authors" Target="authors.xml" /><Relationship Id="rId3" Type="http://schemas.openxmlformats.org/officeDocument/2006/relationships/customXml" Target="../customXml/item3.xml" /><Relationship Id="rId21" Type="http://schemas.openxmlformats.org/officeDocument/2006/relationships/handoutMaster" Target="handoutMasters/handoutMaster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notesMaster" Target="notesMasters/notes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 /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10.svg" /><Relationship Id="rId4" Type="http://schemas.openxmlformats.org/officeDocument/2006/relationships/image" Target="../media/image9.png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 /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GB" sz="44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44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grade calculator</a:t>
            </a:r>
            <a:br>
              <a:rPr lang="en-IN" sz="44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0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Presented by :</a:t>
            </a:r>
            <a:br>
              <a:rPr lang="en-IN" sz="20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000" b="1" dirty="0" err="1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Manvitha</a:t>
            </a:r>
            <a:r>
              <a:rPr lang="en-IN" sz="20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pai</a:t>
            </a:r>
            <a:r>
              <a:rPr lang="en-IN" sz="20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(4MW23CS068) </a:t>
            </a:r>
            <a:br>
              <a:rPr lang="en-IN" sz="20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000" b="1" dirty="0" err="1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Rakshita</a:t>
            </a:r>
            <a:r>
              <a:rPr lang="en-IN" sz="20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2000" b="1" dirty="0" err="1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raykar</a:t>
            </a:r>
            <a:r>
              <a:rPr lang="en-IN" sz="20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(4MW23CS113) </a:t>
            </a:r>
            <a:br>
              <a:rPr lang="en-IN" sz="20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2000" b="1" dirty="0" err="1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Parineeta</a:t>
            </a:r>
            <a:r>
              <a:rPr lang="en-IN" sz="2000" b="1" dirty="0">
                <a:solidFill>
                  <a:srgbClr val="548DD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(4MW23CS090)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07A8-A5BF-8167-47E6-128E8636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0" lang="en-IN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Grade table</a:t>
            </a:r>
            <a:br>
              <a:rPr kumimoji="0" lang="en-GB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5FB8-2E5F-3FDF-CF08-0AB9DAFC48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86DE8D-C2E8-A345-06FD-15F3BB966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0750" y="3226147"/>
            <a:ext cx="7964488" cy="1651893"/>
          </a:xfrm>
        </p:spPr>
      </p:pic>
    </p:spTree>
    <p:extLst>
      <p:ext uri="{BB962C8B-B14F-4D97-AF65-F5344CB8AC3E}">
        <p14:creationId xmlns:p14="http://schemas.microsoft.com/office/powerpoint/2010/main" val="227643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5096-132E-F655-B806-E0E08405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0" lang="en-IN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 table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4AE75-8836-F78A-7A59-123D03E053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79DE9C-E9B5-B35B-9FF6-242D3DDAF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0750" y="3211398"/>
            <a:ext cx="7964488" cy="1681391"/>
          </a:xfrm>
        </p:spPr>
      </p:pic>
    </p:spTree>
    <p:extLst>
      <p:ext uri="{BB962C8B-B14F-4D97-AF65-F5344CB8AC3E}">
        <p14:creationId xmlns:p14="http://schemas.microsoft.com/office/powerpoint/2010/main" val="203622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4536-A4F8-5D96-C844-F30BFBE4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466" y="697175"/>
            <a:ext cx="7965461" cy="85618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81B5E-BF2D-8E95-41AE-B010ADC9A7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86262E-AF40-1502-3D02-350A9E0BC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140" r="4205"/>
          <a:stretch/>
        </p:blipFill>
        <p:spPr>
          <a:xfrm>
            <a:off x="3162397" y="1285041"/>
            <a:ext cx="7069597" cy="5343436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987F05-5EAF-200F-650E-8909959940D1}"/>
              </a:ext>
            </a:extLst>
          </p:cNvPr>
          <p:cNvCxnSpPr/>
          <p:nvPr/>
        </p:nvCxnSpPr>
        <p:spPr>
          <a:xfrm>
            <a:off x="3491345" y="2776451"/>
            <a:ext cx="4156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2DF7C2-DE3D-2758-8644-4A94744DA134}"/>
              </a:ext>
            </a:extLst>
          </p:cNvPr>
          <p:cNvCxnSpPr/>
          <p:nvPr/>
        </p:nvCxnSpPr>
        <p:spPr>
          <a:xfrm>
            <a:off x="5414356" y="2205644"/>
            <a:ext cx="3435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FF32BF-75DF-B821-FBD9-48658634C854}"/>
              </a:ext>
            </a:extLst>
          </p:cNvPr>
          <p:cNvCxnSpPr/>
          <p:nvPr/>
        </p:nvCxnSpPr>
        <p:spPr>
          <a:xfrm>
            <a:off x="7015942" y="2094807"/>
            <a:ext cx="232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0EB51-4B53-D66E-412A-49517294BE4F}"/>
              </a:ext>
            </a:extLst>
          </p:cNvPr>
          <p:cNvCxnSpPr/>
          <p:nvPr/>
        </p:nvCxnSpPr>
        <p:spPr>
          <a:xfrm>
            <a:off x="8584276" y="2094807"/>
            <a:ext cx="2161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DB41B9-7F68-63F7-A9A7-112C09FC7FBA}"/>
              </a:ext>
            </a:extLst>
          </p:cNvPr>
          <p:cNvCxnSpPr>
            <a:cxnSpLocks/>
          </p:cNvCxnSpPr>
          <p:nvPr/>
        </p:nvCxnSpPr>
        <p:spPr>
          <a:xfrm>
            <a:off x="3374967" y="4583084"/>
            <a:ext cx="4100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67DF7B-65D9-E050-FBC0-FBFD9345CA4F}"/>
              </a:ext>
            </a:extLst>
          </p:cNvPr>
          <p:cNvCxnSpPr/>
          <p:nvPr/>
        </p:nvCxnSpPr>
        <p:spPr>
          <a:xfrm>
            <a:off x="5414356" y="5763491"/>
            <a:ext cx="681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BD85-7B73-FBDF-D665-2ECC78D7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173" y="457199"/>
            <a:ext cx="7965461" cy="994164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AF73-1D24-8326-9C26-9423667D0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The Student Grade Calculator using DBMS is an efficient, reliable, and scalable solution for automating academic performance tracking and grade management. By leveraging a structured database system, the project minimizes manual effort, reduces errors, and provides real-time access to student records and academic analytics.</a:t>
            </a:r>
          </a:p>
          <a:p>
            <a:r>
              <a:rPr lang="en-IN" sz="2400" dirty="0"/>
              <a:t>Overall, the project demonstrates how database management systems can be effectively utilized in educational settings to enhance operational efficiency and academic transparency.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8E52A-540C-D5B2-4FDC-94BA4001E7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C498-C70A-28BC-2912-61079B72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457200"/>
            <a:ext cx="7043617" cy="619140"/>
          </a:xfrm>
        </p:spPr>
        <p:txBody>
          <a:bodyPr/>
          <a:lstStyle/>
          <a:p>
            <a:r>
              <a:rPr lang="en-IN" dirty="0"/>
              <a:t>Reference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D1FA9-646A-C189-D55D-95DB90EAC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A23F4-1665-045D-ECBF-02356A4878C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9" y="1394350"/>
            <a:ext cx="7043618" cy="46476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 err="1"/>
              <a:t>Batini</a:t>
            </a:r>
            <a:r>
              <a:rPr lang="en-IN" b="1" dirty="0"/>
              <a:t>, C., Ceri, S., &amp; </a:t>
            </a:r>
            <a:r>
              <a:rPr lang="en-IN" b="1" dirty="0" err="1"/>
              <a:t>Navathe</a:t>
            </a:r>
            <a:r>
              <a:rPr lang="en-IN" b="1" dirty="0"/>
              <a:t>, S. B. (1992). </a:t>
            </a:r>
            <a:r>
              <a:rPr lang="en-IN" dirty="0"/>
              <a:t>Conceptual Database Design: An Entity-Relationship Approach. Benjamin/Cummings.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Srivastava, A., &amp; Garg, A. (2015). </a:t>
            </a:r>
            <a:r>
              <a:rPr lang="en-IN" dirty="0"/>
              <a:t>Automation in educational institutions using ERP. International Journal of Computer Applications, 113(1), 30–34.
</a:t>
            </a:r>
            <a:r>
              <a:rPr lang="en-IN" b="1" dirty="0" err="1"/>
              <a:t>Silberschatz</a:t>
            </a:r>
            <a:r>
              <a:rPr lang="en-IN" b="1" dirty="0"/>
              <a:t>, A., </a:t>
            </a:r>
            <a:r>
              <a:rPr lang="en-IN" b="1" dirty="0" err="1"/>
              <a:t>Korth</a:t>
            </a:r>
            <a:r>
              <a:rPr lang="en-IN" b="1" dirty="0"/>
              <a:t>, H. F., &amp; </a:t>
            </a:r>
            <a:r>
              <a:rPr lang="en-IN" b="1" dirty="0" err="1"/>
              <a:t>Sudarshan</a:t>
            </a:r>
            <a:r>
              <a:rPr lang="en-IN" b="1" dirty="0"/>
              <a:t>, S. (2020). Database System Concepts (7</a:t>
            </a:r>
            <a:r>
              <a:rPr lang="en-IN" b="1" baseline="30000" dirty="0"/>
              <a:t>th</a:t>
            </a:r>
            <a:r>
              <a:rPr lang="en-IN" b="1" dirty="0"/>
              <a:t> ed.). McGraw-Hill Education.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IEEE</a:t>
            </a:r>
            <a:r>
              <a:rPr lang="en-IN" dirty="0"/>
              <a:t> </a:t>
            </a:r>
            <a:r>
              <a:rPr lang="en-IN" b="1" dirty="0"/>
              <a:t>Research</a:t>
            </a:r>
            <a:r>
              <a:rPr lang="en-IN" dirty="0"/>
              <a:t> </a:t>
            </a:r>
            <a:r>
              <a:rPr lang="en-IN" b="1" dirty="0"/>
              <a:t>Paper</a:t>
            </a:r>
            <a:r>
              <a:rPr lang="en-IN" dirty="0"/>
              <a:t>: “Design and Implementation of Student Grade Management System Based on SQL Server” – IEEE </a:t>
            </a:r>
            <a:r>
              <a:rPr lang="en-IN" dirty="0" err="1"/>
              <a:t>Xplore</a:t>
            </a:r>
            <a:r>
              <a:rPr lang="en-IN" dirty="0"/>
              <a:t> Digital Library
https://ieeexplore.ieee.org/document/9444050</a:t>
            </a:r>
          </a:p>
        </p:txBody>
      </p:sp>
    </p:spTree>
    <p:extLst>
      <p:ext uri="{BB962C8B-B14F-4D97-AF65-F5344CB8AC3E}">
        <p14:creationId xmlns:p14="http://schemas.microsoft.com/office/powerpoint/2010/main" val="257867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1AF6-2BFC-8C5C-C0CC-A6551018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318167" y="2503990"/>
            <a:ext cx="7965461" cy="1483361"/>
          </a:xfrm>
        </p:spPr>
        <p:txBody>
          <a:bodyPr/>
          <a:lstStyle/>
          <a:p>
            <a:pPr algn="ctr"/>
            <a:r>
              <a:rPr lang="en-IN" sz="8800" dirty="0"/>
              <a:t>Thank you</a:t>
            </a:r>
            <a:endParaRPr lang="en-US" sz="8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93E67-9523-D60D-7E4E-6962F179B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 Student Grade Calculator is a database-driven software system designed to help educators and institutions manage, calculate, and </a:t>
            </a:r>
            <a:r>
              <a:rPr lang="en-IN" sz="2000" dirty="0" err="1"/>
              <a:t>analyze</a:t>
            </a:r>
            <a:r>
              <a:rPr lang="en-IN" sz="2000" dirty="0"/>
              <a:t> students’ academic performance efficiently. It uses a database to store and retrieve data related to students, courses, grades, and performance metrics.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9CCD-54A4-E02C-6AB4-965F49E2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54" y="203681"/>
            <a:ext cx="7965461" cy="471489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8A1D-6DEC-F077-B316-E320BB4E4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2234" y="928688"/>
            <a:ext cx="7965460" cy="5382580"/>
          </a:xfrm>
        </p:spPr>
        <p:txBody>
          <a:bodyPr>
            <a:noAutofit/>
          </a:bodyPr>
          <a:lstStyle/>
          <a:p>
            <a:r>
              <a:rPr lang="en-IN" sz="2000" dirty="0"/>
              <a:t>In many educational institutions, the process of managing student grades and calculating academic performance is still done manually or using basic tools like spreadsheets. This leads to several issues including:</a:t>
            </a:r>
          </a:p>
          <a:p>
            <a:r>
              <a:rPr lang="en-IN" sz="2000" dirty="0"/>
              <a:t>Increased likelihood of human error during grade entry and calculations
Difficulty in maintaining consistent and secure academic records
Time-consuming report generation and student evaluation
Lack of centralized data access for faculty, administrators, and students.</a:t>
            </a:r>
          </a:p>
          <a:p>
            <a:r>
              <a:rPr lang="en-IN" sz="2000" dirty="0"/>
              <a:t>The Student Grade Calculator using DBMS addresses these challenges by offering a structured, reliable, and user-friendly system that simplifies grade management and enhances the overall academic process.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36BB-E6CB-41CB-9A0C-7917EF825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4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791" y="1944752"/>
            <a:ext cx="7414236" cy="2239876"/>
          </a:xfrm>
        </p:spPr>
        <p:txBody>
          <a:bodyPr/>
          <a:lstStyle/>
          <a:p>
            <a:r>
              <a:rPr lang="en-IN" sz="4800" dirty="0"/>
              <a:t>Modules / Methodology</a:t>
            </a:r>
            <a:endParaRPr lang="en-US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78696" y="866577"/>
            <a:ext cx="7965462" cy="5124846"/>
          </a:xfrm>
        </p:spPr>
        <p:txBody>
          <a:bodyPr>
            <a:normAutofit fontScale="85000" lnSpcReduction="20000"/>
          </a:bodyPr>
          <a:lstStyle/>
          <a:p>
            <a:endParaRPr lang="en-IN" sz="2000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2400" dirty="0"/>
              <a:t>Student Module  : Handles student registration, profile updates, and viewing of grades and academic reports.
Course Module:  Manages course creation, including course code, title, credit hours, and linking students to courses.</a:t>
            </a:r>
          </a:p>
          <a:p>
            <a:r>
              <a:rPr lang="en-IN" sz="2400" dirty="0"/>
              <a:t>Grade Entry Module : Allows authorized users (e.g., faculty) to input and update internal and external assessment grades.
Result Calculation Module : Automatically computes GPA and CGPA based on predefined grade point logic and course credits.
Database Module : Maintains normalized tables (Students, Courses, Grades, Results) and ensures data integrity through primary and foreign keys.
Report Generation Module: Produces printable mark sheets, transcripts, and performance analytics by querying the database.
Security &amp; Access Control Module: implements user authentication and role-based access to ensure that only authorized personnel can make data changes.</a:t>
            </a: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974-CAFC-2357-6258-D68E4E7A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926769" y="157162"/>
            <a:ext cx="7965461" cy="564476"/>
          </a:xfrm>
        </p:spPr>
        <p:txBody>
          <a:bodyPr/>
          <a:lstStyle/>
          <a:p>
            <a:pPr algn="ctr"/>
            <a:r>
              <a:rPr lang="en-IN" dirty="0"/>
              <a:t>  Literature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AE00-5629-BF87-3EEF-C94E4E2A0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6770" y="1228727"/>
            <a:ext cx="7965460" cy="3497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1. </a:t>
            </a:r>
            <a:r>
              <a:rPr lang="en-IN" sz="2000" b="1" dirty="0"/>
              <a:t>Academic Automation Tools</a:t>
            </a:r>
            <a:r>
              <a:rPr lang="en-IN" sz="2000" dirty="0"/>
              <a:t>: Researchers have proposed automated grading systems that replace manual processes with digital ones, citing increased accuracy and efficiency. 
2. </a:t>
            </a:r>
            <a:r>
              <a:rPr lang="en-IN" sz="2000" b="1" dirty="0"/>
              <a:t>Role of DBMS in Academic Systems:</a:t>
            </a:r>
            <a:r>
              <a:rPr lang="en-IN" sz="2000" dirty="0"/>
              <a:t> Studies show that using relational databases enables secure storage of student records, efficient query processing, and accurate grade computations. 
3. </a:t>
            </a:r>
            <a:r>
              <a:rPr lang="en-IN" sz="2000" b="1" dirty="0"/>
              <a:t>Normalization and Data Design: </a:t>
            </a:r>
            <a:r>
              <a:rPr lang="en-IN" sz="2000" dirty="0"/>
              <a:t>Literature highlights the importance of normalization in maintaining data integrity in student information.
4. </a:t>
            </a:r>
            <a:r>
              <a:rPr lang="en-IN" sz="2000" b="1" dirty="0"/>
              <a:t>Web-Based</a:t>
            </a:r>
            <a:r>
              <a:rPr lang="en-IN" sz="2000" dirty="0"/>
              <a:t> </a:t>
            </a:r>
            <a:r>
              <a:rPr lang="en-IN" sz="2000" b="1" dirty="0"/>
              <a:t>Grade</a:t>
            </a:r>
            <a:r>
              <a:rPr lang="en-IN" sz="2000" dirty="0"/>
              <a:t> </a:t>
            </a:r>
            <a:r>
              <a:rPr lang="en-IN" sz="2000" b="1" dirty="0"/>
              <a:t>Calculators</a:t>
            </a:r>
            <a:r>
              <a:rPr lang="en-IN" sz="2000" dirty="0"/>
              <a:t>: Recent papers describe the integration of DBMS with web technologies to allow remote grade entry, result viewing, and report generation. 
5. </a:t>
            </a:r>
            <a:r>
              <a:rPr lang="en-IN" sz="2000" b="1" dirty="0"/>
              <a:t>Security</a:t>
            </a:r>
            <a:r>
              <a:rPr lang="en-IN" sz="2000" dirty="0"/>
              <a:t> </a:t>
            </a:r>
            <a:r>
              <a:rPr lang="en-IN" sz="2000" b="1" dirty="0"/>
              <a:t>and</a:t>
            </a:r>
            <a:r>
              <a:rPr lang="en-IN" sz="2000" dirty="0"/>
              <a:t> </a:t>
            </a:r>
            <a:r>
              <a:rPr lang="en-IN" sz="2000" b="1" dirty="0"/>
              <a:t>Access</a:t>
            </a:r>
            <a:r>
              <a:rPr lang="en-IN" sz="2000" dirty="0"/>
              <a:t> </a:t>
            </a:r>
            <a:r>
              <a:rPr lang="en-IN" sz="2000" b="1" dirty="0"/>
              <a:t>Control</a:t>
            </a:r>
            <a:r>
              <a:rPr lang="en-IN" sz="2000" dirty="0"/>
              <a:t>: Scholars emphasize the implementation of role-based access and encryption to protect sensitive academic data, making DBMS a secure backbone for student evaluation systems.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75758-1C3C-FB3A-4125-EC8E3CD7CA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9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D25E-71B0-3476-3F51-0C24803B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85" y="560192"/>
            <a:ext cx="7965461" cy="994164"/>
          </a:xfrm>
        </p:spPr>
        <p:txBody>
          <a:bodyPr/>
          <a:lstStyle/>
          <a:p>
            <a:r>
              <a:rPr lang="en-IN" dirty="0"/>
              <a:t>    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C923-10E8-CC01-4B80-898012CBC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8486" y="2140469"/>
            <a:ext cx="7965460" cy="3497698"/>
          </a:xfrm>
        </p:spPr>
        <p:txBody>
          <a:bodyPr/>
          <a:lstStyle/>
          <a:p>
            <a:r>
              <a:rPr lang="en-IN" b="1" dirty="0"/>
              <a:t>Voice-Activated Grade Entry </a:t>
            </a:r>
            <a:r>
              <a:rPr lang="en-IN" dirty="0"/>
              <a:t>: Allow faculty to enter and manage grades through voice commands using NLP-powered interfaces.</a:t>
            </a:r>
          </a:p>
          <a:p>
            <a:r>
              <a:rPr lang="en-IN" b="1" dirty="0"/>
              <a:t>Auto-Adaptive Curriculum Engine </a:t>
            </a:r>
            <a:r>
              <a:rPr lang="en-IN" dirty="0"/>
              <a:t>: Based on real-time student performance , the system could adjust syllabus pace and difficulty automatically.</a:t>
            </a:r>
          </a:p>
          <a:p>
            <a:r>
              <a:rPr lang="en-IN" b="1" dirty="0"/>
              <a:t>AI-Powered Peer Evaluation System</a:t>
            </a:r>
            <a:r>
              <a:rPr lang="en-IN" dirty="0"/>
              <a:t> : Implements a system where AI moderates and validates peer assessments for group projects or presentations.</a:t>
            </a:r>
          </a:p>
          <a:p>
            <a:r>
              <a:rPr lang="en-IN" b="1" dirty="0"/>
              <a:t>Predictive Dropout Prevention System </a:t>
            </a:r>
            <a:r>
              <a:rPr lang="en-IN" dirty="0"/>
              <a:t>: Advanced AI models could detect subtle patterns indicating risk of dropout and trigger automated support interventions.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D972-0D4F-9F52-B31C-A54FFEF6B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8D52-2974-47CD-4FDA-FF45BB92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717" y="457199"/>
            <a:ext cx="8830310" cy="1017640"/>
          </a:xfrm>
        </p:spPr>
        <p:txBody>
          <a:bodyPr/>
          <a:lstStyle/>
          <a:p>
            <a:pPr>
              <a:lnSpc>
                <a:spcPct val="115000"/>
              </a:lnSpc>
            </a:pP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GB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 Key Components of a </a:t>
            </a:r>
            <a:r>
              <a:rPr lang="en-IN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grade</a:t>
            </a:r>
            <a:r>
              <a:rPr lang="en-GB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Database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9176-F479-71C4-EF16-0C24DCC2F9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5BAF02-6D45-1E20-3E61-9707B9F3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409" y="1330489"/>
            <a:ext cx="8830311" cy="62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03136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IN" altLang="en-US" sz="2400" b="1" i="0" u="none" strike="noStrike" cap="none" normalizeH="0" baseline="0" dirty="0">
                <a:ln>
                  <a:noFill/>
                </a:ln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 table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8C4256-123E-A51A-3EE3-82E1F9740A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0750" y="3237209"/>
            <a:ext cx="7964488" cy="1629770"/>
          </a:xfrm>
        </p:spPr>
      </p:pic>
    </p:spTree>
    <p:extLst>
      <p:ext uri="{BB962C8B-B14F-4D97-AF65-F5344CB8AC3E}">
        <p14:creationId xmlns:p14="http://schemas.microsoft.com/office/powerpoint/2010/main" val="37655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DE5C-6756-020E-CBA1-048BF3E4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IN" altLang="en-US" sz="2000" b="1" i="0" u="none" strike="noStrike" cap="none" normalizeH="0" baseline="0" dirty="0">
                <a:ln>
                  <a:noFill/>
                </a:ln>
                <a:solidFill>
                  <a:srgbClr val="4343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2.Course table</a:t>
            </a:r>
            <a:endParaRPr lang="en-IN" sz="18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68C11-254A-786C-7D0D-0E6763390A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64742E-1112-44D0-414B-F51CDA36FD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0750" y="3285143"/>
            <a:ext cx="7964488" cy="1533901"/>
          </a:xfrm>
        </p:spPr>
      </p:pic>
    </p:spTree>
    <p:extLst>
      <p:ext uri="{BB962C8B-B14F-4D97-AF65-F5344CB8AC3E}">
        <p14:creationId xmlns:p14="http://schemas.microsoft.com/office/powerpoint/2010/main" val="301862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{62CEB5FD-BDBB-4595-AC11-84403D31AC81}tf78438558_win32</Template>
  <TotalTime>108</TotalTime>
  <Words>708</Words>
  <Application>Microsoft Office PowerPoint</Application>
  <PresentationFormat>Widescreen</PresentationFormat>
  <Paragraphs>38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 Student grade calculator Presented by : Manvitha pai(4MW23CS068)  Rakshita raykar(4MW23CS113)  Parineeta(4MW23CS090) </vt:lpstr>
      <vt:lpstr>INTRODUCTION</vt:lpstr>
      <vt:lpstr>Problem statement</vt:lpstr>
      <vt:lpstr>Modules / Methodology</vt:lpstr>
      <vt:lpstr>PowerPoint Presentation</vt:lpstr>
      <vt:lpstr>  Literature review</vt:lpstr>
      <vt:lpstr>    FUTURE ENHANCEMENT</vt:lpstr>
      <vt:lpstr>   Key Components of a student grade Database </vt:lpstr>
      <vt:lpstr>2.Course table</vt:lpstr>
      <vt:lpstr>3. Grade table </vt:lpstr>
      <vt:lpstr>4. Result table</vt:lpstr>
      <vt:lpstr>Er diagram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</dc:title>
  <dc:subject/>
  <dc:creator>Chirashree Chamaraj</dc:creator>
  <cp:lastModifiedBy>Parineeta G P</cp:lastModifiedBy>
  <cp:revision>14</cp:revision>
  <dcterms:created xsi:type="dcterms:W3CDTF">2025-04-05T03:42:19Z</dcterms:created>
  <dcterms:modified xsi:type="dcterms:W3CDTF">2025-05-28T06:31:04Z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