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2E12B8-362A-4873-B935-A1DF963BD4CB}">
  <a:tblStyle styleId="{EE2E12B8-362A-4873-B935-A1DF963BD4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e456b110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e456b110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e456b1102_0_3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e456b110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e456b1102_0_3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e456b110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456b1102_0_4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456b110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456b110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456b110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456b1102_0_4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e456b1102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1b8e21b3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1b8e21b3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b8e21b3f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b8e21b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1bc39727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1bc3972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1bc39727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1bc3972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1bc3972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1bc3972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e456b110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e456b110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1bc397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1bc397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e456b110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e456b110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e456b1102_0_3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e456b110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456b110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e456b110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b8e21b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b8e21b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e456b1102_0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e456b110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1b8e21b3f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1b8e21b3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 OF LUNAR EFFECT USING MACHINE LEARNING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Rakshita Kaushik 211153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Ashika Minhas 211316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  For Merged Data Of flight data and event data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 date column into date time format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hot encoding is done to convert non numerical data to numerical data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Scale numerical data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Splitting The Dataset Into Training And Testing Dataset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part 1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Independent Variable : “moon phase numeric “ as X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Dependent Variable  : “ Magnitude” as 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part 2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Independent Variable : “timing after scaling” as 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Dependent Variable : “Flight” as 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2285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9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and </a:t>
            </a:r>
            <a:r>
              <a:rPr lang="en" sz="259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evaluation of model </a:t>
            </a:r>
            <a:endParaRPr sz="249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92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Various  regression models  were applied for finding the best possible results -:</a:t>
            </a:r>
            <a:endParaRPr sz="2192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feedforward neural network,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 Vector Regressor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Gradient Boosting Regressor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Ridge Regression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K-Means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4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214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92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part 1</a:t>
            </a:r>
            <a:endParaRPr sz="2292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 of among all feed forward neural networks were best with RMSE Of 0.190 by using  Epochs of 100 .</a:t>
            </a:r>
            <a:endParaRPr sz="2374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62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part 2</a:t>
            </a:r>
            <a:endParaRPr sz="2562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2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 of all machine learning models random forest were best with MSE of 0.0521.</a:t>
            </a:r>
            <a:endParaRPr sz="2352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80475"/>
            <a:ext cx="8424900" cy="506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85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 Of Earthquakes Magnitude Using FNN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1798600"/>
            <a:ext cx="6753225" cy="2653300"/>
          </a:xfrm>
          <a:prstGeom prst="rect">
            <a:avLst/>
          </a:prstGeom>
          <a:noFill/>
          <a:ln cap="flat" cmpd="sng" w="9525">
            <a:solidFill>
              <a:srgbClr val="191A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75" y="138237"/>
            <a:ext cx="6978849" cy="4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85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 Of Probability of flight using Random Forest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Taking number of days before full moon as input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2356900"/>
            <a:ext cx="8230526" cy="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SIGNIFICANCE OF PROJECT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98700" y="1174200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CAN BE APPLIED TO VARIOUS FIELD LIKE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SEISMOLOGY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ORNITHOLOGY.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Seismology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Prediction Can Be Done To Know The Magnitude In Earthquake Prone Region To Calculate The Risk , So That Necessary Measures Can Be Taken For Minimal Public Losses 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81818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Ornithology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074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Predictions Can Inform Decisions To Temporarily Shut Down Lights And Wind Turbines, Halt Gas Flares, Choose Airplane Flight Paths, And Take Other Actions To Prevent Human And Avian Mortality , Also It Can Be Good For Agriculture Purpose . </a:t>
            </a:r>
            <a:endParaRPr sz="2924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24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98700" y="1174200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work -: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Considering Location Factor Can Be Done For More Accurate Model Working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Other Geographical Phenomena Like Tsunami , Tidal Length Can Be Predicted For The Very Purposes 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Bird Flight Can Be Predicted On The Basis Of Dates , Considering The Season Also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Any suggestions 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b="1" lang="en"/>
              <a:t>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1382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 Lunar Phase Effect The Phenomenon On Earth ?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The Machine Learning Techniques Be Applied To Predict The Phenomena On Earth ?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Thank you 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AIMS AND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To Predict The Earthquakes Magnitude And Birds Migrations For Lunar Phases and finding correlation among them 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Finding Best Model For Predicting The Earth’s Magnitude , Migration Of Bird Wrt Moon Phase.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-495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LITERARY REVIEW</a:t>
            </a:r>
            <a:endParaRPr b="1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0" y="45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{EE2E12B8-362A-4873-B935-A1DF963BD4CB}</a:tableStyleId>
              </a:tblPr>
              <a:tblGrid>
                <a:gridCol w="653625"/>
                <a:gridCol w="2059475"/>
                <a:gridCol w="1468475"/>
                <a:gridCol w="2226425"/>
                <a:gridCol w="2736025"/>
              </a:tblGrid>
              <a:tr h="6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 no.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 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Journal conference year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Results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Limitations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lunar cycle drives migration of a nocturnal bird"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daily fraction of travelling nightjars increased during full moons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lack information about feeding success and daily fuelling rates in relation to moon phases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Celestial moderation of tropical seabird behaviour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nocturnal illumination is an important factor influencing the predator/prey interaction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</a:t>
                      </a:r>
                      <a:r>
                        <a:rPr lang="en" sz="1100"/>
                        <a:t>o clear correlation between initiation dates of pre- and post-breeding migrations and moon phases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chronobiology by moonlight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moonlight confers information that is being used by diverse species as a cue for example eagle owls, nightjars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0D0D"/>
                          </a:solidFill>
                        </a:rPr>
                        <a:t>no clear correlation between initiation dates of pre- and post-breeding migrations and moon phases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effect of earth tides in triggering earthquake as clearly observed in some specific regions of Japan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 lunar phases creates effective tidal forces that fault for triggering earthquakes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occurrence of earthquakes is thought to be accidental; thus the occurrence time is arbitrary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Gravitational Moon–Earth Forces Triggering Earthquakes in Subduction Zones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energy from the higher tides causes enough stress to disrupt the region to trigger the largest earthquakes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Moon and the Earth connection have interactions that require long time intervals to affect largest seismological events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Project Is Divided Into Two Parts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 -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 : For The Prediction Of Magnitude Of Earthquake Wrt To Moon Phase.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 -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 For The Prediction Of Bird Flight Wrt days before full moon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502" l="0" r="0" t="0"/>
          <a:stretch/>
        </p:blipFill>
        <p:spPr>
          <a:xfrm>
            <a:off x="2514125" y="80475"/>
            <a:ext cx="4219176" cy="47411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582075" y="48216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91A1A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 chart for the </a:t>
            </a:r>
            <a:r>
              <a:rPr b="1" i="1" lang="en" sz="1800">
                <a:solidFill>
                  <a:srgbClr val="191A1A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r>
              <a:rPr b="1" i="1" lang="en" sz="1800">
                <a:solidFill>
                  <a:srgbClr val="191A1A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Magnitude</a:t>
            </a:r>
            <a:r>
              <a:rPr b="1" lang="en" sz="1800">
                <a:solidFill>
                  <a:srgbClr val="19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19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582075" y="48216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91A1A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 chart for the prediction of flight</a:t>
            </a:r>
            <a:r>
              <a:rPr b="1" lang="en" sz="1800">
                <a:solidFill>
                  <a:srgbClr val="19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19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825" y="139825"/>
            <a:ext cx="4053000" cy="47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Set Used For Part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Series Data :  For part 1 - Consisting Of Moon Phase , Dates , Time Of Moonrise And Moonset For A London 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Seismic Data  : Consisting Of Earthquake’s Dates , Magnitude , Depth , Magnitude Type longitude and latitude 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Series Data :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part 2 - Consisting of number of flights per bird per day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Data : Contains Id of bird, region and season during flight, duration of observation, timing and exp. timing(number of days from the new moon)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FEATURES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  For Merged Data Of Earthquake  And Moon Phase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Handling The Missing Values In Merged Data In The “Phase”  By Applying Lunar Formula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Missing Value Is Handled , </a:t>
            </a:r>
            <a:r>
              <a:rPr lang="en" sz="20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Numerical Encoding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Done For Every Moon Phase And New Column “ Moon_phase_numeric” Is Generated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