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pitchFamily="34" charset="0"/>
      <p:regular r:id="rId11"/>
    </p:embeddedFont>
    <p:embeddedFont>
      <p:font typeface="Arimo Bold" panose="020B0704020202020204" pitchFamily="34" charset="0"/>
      <p:regular r:id="rId12"/>
    </p:embeddedFont>
    <p:embeddedFont>
      <p:font typeface="Canva Sans" panose="020B0503030501040103" pitchFamily="34" charset="0"/>
      <p:regular r:id="rId13"/>
    </p:embeddedFont>
    <p:embeddedFont>
      <p:font typeface="Canva Sans Bold" panose="020B0803030501040103" pitchFamily="34" charset="0"/>
      <p:regular r:id="rId14"/>
    </p:embeddedFont>
    <p:embeddedFont>
      <p:font typeface="TT Rounds Condensed" panose="02000506030000020003" pitchFamily="2" charset="0"/>
      <p:regular r:id="rId15"/>
    </p:embeddedFont>
    <p:embeddedFont>
      <p:font typeface="TT Rounds Condensed Bold" panose="02000806030000020003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6.fntdata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font" Target="fonts/font5.fntdata" /><Relationship Id="rId10" Type="http://schemas.openxmlformats.org/officeDocument/2006/relationships/notesMaster" Target="notesMasters/notesMaster1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7" Type="http://schemas.openxmlformats.org/officeDocument/2006/relationships/image" Target="../media/image11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.png" /><Relationship Id="rId5" Type="http://schemas.openxmlformats.org/officeDocument/2006/relationships/image" Target="../media/image9.svg" /><Relationship Id="rId4" Type="http://schemas.openxmlformats.org/officeDocument/2006/relationships/image" Target="../media/image8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7.svg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4.sv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8.svg" /><Relationship Id="rId5" Type="http://schemas.openxmlformats.org/officeDocument/2006/relationships/image" Target="../media/image17.png" /><Relationship Id="rId4" Type="http://schemas.openxmlformats.org/officeDocument/2006/relationships/image" Target="../media/image16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9.svg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0.svg" /><Relationship Id="rId5" Type="http://schemas.openxmlformats.org/officeDocument/2006/relationships/image" Target="../media/image19.png" /><Relationship Id="rId4" Type="http://schemas.openxmlformats.org/officeDocument/2006/relationships/image" Target="../media/image18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26640">
            <a:off x="16396274" y="9491631"/>
            <a:ext cx="646552" cy="0"/>
          </a:xfrm>
          <a:prstGeom prst="line">
            <a:avLst/>
          </a:prstGeom>
          <a:ln w="9525" cap="rnd">
            <a:solidFill>
              <a:srgbClr val="543E3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378166" y="0"/>
            <a:ext cx="7933402" cy="10286998"/>
            <a:chOff x="0" y="0"/>
            <a:chExt cx="10577870" cy="13715998"/>
          </a:xfrm>
        </p:grpSpPr>
        <p:sp>
          <p:nvSpPr>
            <p:cNvPr id="4" name="Freeform 4"/>
            <p:cNvSpPr/>
            <p:nvPr/>
          </p:nvSpPr>
          <p:spPr>
            <a:xfrm>
              <a:off x="-121793" y="0"/>
              <a:ext cx="10699623" cy="13716000"/>
            </a:xfrm>
            <a:custGeom>
              <a:avLst/>
              <a:gdLst/>
              <a:ahLst/>
              <a:cxnLst/>
              <a:rect l="l" t="t" r="r" b="b"/>
              <a:pathLst>
                <a:path w="10699623" h="13716000">
                  <a:moveTo>
                    <a:pt x="10699623" y="11694033"/>
                  </a:moveTo>
                  <a:lnTo>
                    <a:pt x="10699623" y="13716000"/>
                  </a:lnTo>
                  <a:lnTo>
                    <a:pt x="9796145" y="13716000"/>
                  </a:lnTo>
                  <a:lnTo>
                    <a:pt x="10062337" y="13132943"/>
                  </a:lnTo>
                  <a:cubicBezTo>
                    <a:pt x="10184638" y="12867259"/>
                    <a:pt x="10306939" y="12600813"/>
                    <a:pt x="10425557" y="12334748"/>
                  </a:cubicBezTo>
                  <a:close/>
                  <a:moveTo>
                    <a:pt x="148082" y="0"/>
                  </a:moveTo>
                  <a:lnTo>
                    <a:pt x="10699623" y="0"/>
                  </a:lnTo>
                  <a:lnTo>
                    <a:pt x="10699623" y="6823710"/>
                  </a:lnTo>
                  <a:lnTo>
                    <a:pt x="10616819" y="6732397"/>
                  </a:lnTo>
                  <a:cubicBezTo>
                    <a:pt x="8440547" y="4585081"/>
                    <a:pt x="2932811" y="6240780"/>
                    <a:pt x="788162" y="2684780"/>
                  </a:cubicBezTo>
                  <a:cubicBezTo>
                    <a:pt x="620141" y="2405253"/>
                    <a:pt x="0" y="1346327"/>
                    <a:pt x="143002" y="34290"/>
                  </a:cubicBezTo>
                  <a:close/>
                </a:path>
              </a:pathLst>
            </a:custGeom>
            <a:solidFill>
              <a:srgbClr val="A09D79">
                <a:alpha val="50196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-45244" y="-84512"/>
            <a:ext cx="8000326" cy="1844257"/>
          </a:xfrm>
          <a:custGeom>
            <a:avLst/>
            <a:gdLst/>
            <a:ahLst/>
            <a:cxnLst/>
            <a:rect l="l" t="t" r="r" b="b"/>
            <a:pathLst>
              <a:path w="8000326" h="1844257">
                <a:moveTo>
                  <a:pt x="0" y="0"/>
                </a:moveTo>
                <a:lnTo>
                  <a:pt x="8000327" y="0"/>
                </a:lnTo>
                <a:lnTo>
                  <a:pt x="8000327" y="1844257"/>
                </a:lnTo>
                <a:lnTo>
                  <a:pt x="0" y="1844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945980" y="4737028"/>
            <a:ext cx="6429880" cy="5657127"/>
          </a:xfrm>
          <a:custGeom>
            <a:avLst/>
            <a:gdLst/>
            <a:ahLst/>
            <a:cxnLst/>
            <a:rect l="l" t="t" r="r" b="b"/>
            <a:pathLst>
              <a:path w="6429880" h="5657127">
                <a:moveTo>
                  <a:pt x="0" y="0"/>
                </a:moveTo>
                <a:lnTo>
                  <a:pt x="6429880" y="0"/>
                </a:lnTo>
                <a:lnTo>
                  <a:pt x="6429880" y="5657127"/>
                </a:lnTo>
                <a:lnTo>
                  <a:pt x="0" y="5657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02430" y="918786"/>
            <a:ext cx="13259426" cy="1753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72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KISHKINDA UNIVERSITY</a:t>
            </a:r>
          </a:p>
          <a:p>
            <a:pPr algn="l">
              <a:lnSpc>
                <a:spcPts val="2160"/>
              </a:lnSpc>
            </a:pPr>
            <a:r>
              <a:rPr lang="en-US" sz="2400">
                <a:solidFill>
                  <a:srgbClr val="002060"/>
                </a:solidFill>
                <a:latin typeface="Arimo"/>
                <a:ea typeface="Arimo"/>
                <a:cs typeface="Arimo"/>
                <a:sym typeface="Arimo"/>
              </a:rPr>
              <a:t>W38+WVG, Siruguppa Rd, Ashok Nagar, Rajeshwari nagar, Ballari, Karnataka 583120</a:t>
            </a:r>
          </a:p>
          <a:p>
            <a:pPr algn="l">
              <a:lnSpc>
                <a:spcPts val="2160"/>
              </a:lnSpc>
            </a:pPr>
            <a:endParaRPr lang="en-US" sz="2400">
              <a:solidFill>
                <a:srgbClr val="00206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564026" y="303510"/>
            <a:ext cx="2278773" cy="2538850"/>
          </a:xfrm>
          <a:custGeom>
            <a:avLst/>
            <a:gdLst/>
            <a:ahLst/>
            <a:cxnLst/>
            <a:rect l="l" t="t" r="r" b="b"/>
            <a:pathLst>
              <a:path w="2278773" h="2538850">
                <a:moveTo>
                  <a:pt x="0" y="0"/>
                </a:moveTo>
                <a:lnTo>
                  <a:pt x="2278773" y="0"/>
                </a:lnTo>
                <a:lnTo>
                  <a:pt x="2278773" y="2538850"/>
                </a:lnTo>
                <a:lnTo>
                  <a:pt x="0" y="25388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63815" y="2643486"/>
            <a:ext cx="13259426" cy="62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DEPARTMENT OF COMPUTER SCIENCE ENGINEERING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64964" y="3215138"/>
            <a:ext cx="9758071" cy="118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2700">
                <a:solidFill>
                  <a:srgbClr val="543E34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00">
                <a:solidFill>
                  <a:srgbClr val="002060"/>
                </a:solidFill>
                <a:latin typeface="Arimo"/>
                <a:ea typeface="Arimo"/>
                <a:cs typeface="Arimo"/>
                <a:sym typeface="Arimo"/>
              </a:rPr>
              <a:t>Project presentation on </a:t>
            </a:r>
          </a:p>
          <a:p>
            <a:pPr algn="ctr">
              <a:lnSpc>
                <a:spcPts val="4860"/>
              </a:lnSpc>
            </a:pPr>
            <a:r>
              <a:rPr lang="en-US" sz="270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“SIMPLE TASK TRACKER(POC)”</a:t>
            </a:r>
          </a:p>
        </p:txBody>
      </p: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637400" y="6024810"/>
          <a:ext cx="7639050" cy="3730028"/>
        </p:xfrm>
        <a:graphic>
          <a:graphicData uri="http://schemas.openxmlformats.org/drawingml/2006/table">
            <a:tbl>
              <a:tblPr/>
              <a:tblGrid>
                <a:gridCol w="3942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900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Rakshitha.k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KUB23CSE113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00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Sneha.k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KUB23CSE138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900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Poornima.c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BTech-CSE061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8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Bhuvaneshwari .M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BTech-CSE052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900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Meghashree.c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BTech-CSE056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6800534" y="5279758"/>
            <a:ext cx="4686930" cy="481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PROJECT TEAM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00929" y="1"/>
            <a:ext cx="7987074" cy="9626598"/>
          </a:xfrm>
          <a:custGeom>
            <a:avLst/>
            <a:gdLst/>
            <a:ahLst/>
            <a:cxnLst/>
            <a:rect l="l" t="t" r="r" b="b"/>
            <a:pathLst>
              <a:path w="7987074" h="9626598">
                <a:moveTo>
                  <a:pt x="0" y="0"/>
                </a:moveTo>
                <a:lnTo>
                  <a:pt x="7987074" y="0"/>
                </a:lnTo>
                <a:lnTo>
                  <a:pt x="7987074" y="9626599"/>
                </a:lnTo>
                <a:lnTo>
                  <a:pt x="0" y="9626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14574" y="1192570"/>
            <a:ext cx="8279892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5700" b="1" u="sng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Overview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09818" y="2655951"/>
            <a:ext cx="8279892" cy="763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5400" b="1" spc="405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1.Introduction</a:t>
            </a:r>
          </a:p>
          <a:p>
            <a:pPr algn="l">
              <a:lnSpc>
                <a:spcPts val="6425"/>
              </a:lnSpc>
            </a:pPr>
            <a:r>
              <a:rPr lang="en-US" sz="5400" b="1" spc="405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2.Create</a:t>
            </a:r>
          </a:p>
          <a:p>
            <a:pPr algn="l">
              <a:lnSpc>
                <a:spcPts val="6425"/>
              </a:lnSpc>
            </a:pPr>
            <a:r>
              <a:rPr lang="en-US" sz="5400" b="1" spc="405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3.Read</a:t>
            </a:r>
          </a:p>
          <a:p>
            <a:pPr algn="l">
              <a:lnSpc>
                <a:spcPts val="6425"/>
              </a:lnSpc>
            </a:pPr>
            <a:r>
              <a:rPr lang="en-US" sz="5400" b="1" spc="405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4.Update</a:t>
            </a:r>
          </a:p>
          <a:p>
            <a:pPr algn="l">
              <a:lnSpc>
                <a:spcPts val="6425"/>
              </a:lnSpc>
            </a:pPr>
            <a:r>
              <a:rPr lang="en-US" sz="5400" b="1" spc="405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5.Delete</a:t>
            </a:r>
          </a:p>
          <a:p>
            <a:pPr algn="l">
              <a:lnSpc>
                <a:spcPts val="6425"/>
              </a:lnSpc>
            </a:pPr>
            <a:r>
              <a:rPr lang="en-US" sz="5400" b="1" spc="405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6.Alter</a:t>
            </a:r>
          </a:p>
          <a:p>
            <a:pPr algn="l">
              <a:lnSpc>
                <a:spcPts val="6425"/>
              </a:lnSpc>
            </a:pPr>
            <a:r>
              <a:rPr lang="en-US" sz="5400" b="1" spc="405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7.Conclusion</a:t>
            </a:r>
          </a:p>
          <a:p>
            <a:pPr algn="l">
              <a:lnSpc>
                <a:spcPts val="4860"/>
              </a:lnSpc>
            </a:pPr>
            <a:endParaRPr lang="en-US" sz="5400" b="1" spc="405">
              <a:solidFill>
                <a:srgbClr val="3F2F27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860"/>
              </a:lnSpc>
            </a:pPr>
            <a:endParaRPr lang="en-US" sz="5400" b="1" spc="405">
              <a:solidFill>
                <a:srgbClr val="3F2F27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860"/>
              </a:lnSpc>
            </a:pPr>
            <a:endParaRPr lang="en-US" sz="5400" b="1" spc="405">
              <a:solidFill>
                <a:srgbClr val="3F2F27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" y="1"/>
            <a:ext cx="4646746" cy="3798646"/>
          </a:xfrm>
          <a:custGeom>
            <a:avLst/>
            <a:gdLst/>
            <a:ahLst/>
            <a:cxnLst/>
            <a:rect l="l" t="t" r="r" b="b"/>
            <a:pathLst>
              <a:path w="4646746" h="3798646">
                <a:moveTo>
                  <a:pt x="0" y="0"/>
                </a:moveTo>
                <a:lnTo>
                  <a:pt x="4646747" y="0"/>
                </a:lnTo>
                <a:lnTo>
                  <a:pt x="4646747" y="3798647"/>
                </a:lnTo>
                <a:lnTo>
                  <a:pt x="0" y="3798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955122" y="483624"/>
            <a:ext cx="8147077" cy="10440352"/>
          </a:xfrm>
          <a:custGeom>
            <a:avLst/>
            <a:gdLst/>
            <a:ahLst/>
            <a:cxnLst/>
            <a:rect l="l" t="t" r="r" b="b"/>
            <a:pathLst>
              <a:path w="8147077" h="10440352">
                <a:moveTo>
                  <a:pt x="0" y="0"/>
                </a:moveTo>
                <a:lnTo>
                  <a:pt x="8147078" y="0"/>
                </a:lnTo>
                <a:lnTo>
                  <a:pt x="8147078" y="10440353"/>
                </a:lnTo>
                <a:lnTo>
                  <a:pt x="0" y="104403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26640">
            <a:off x="16396274" y="9491631"/>
            <a:ext cx="646552" cy="0"/>
          </a:xfrm>
          <a:prstGeom prst="line">
            <a:avLst/>
          </a:prstGeom>
          <a:ln w="9525" cap="rnd">
            <a:solidFill>
              <a:srgbClr val="543E3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0152296" y="2812979"/>
            <a:ext cx="7090676" cy="7497198"/>
          </a:xfrm>
          <a:custGeom>
            <a:avLst/>
            <a:gdLst/>
            <a:ahLst/>
            <a:cxnLst/>
            <a:rect l="l" t="t" r="r" b="b"/>
            <a:pathLst>
              <a:path w="7090676" h="7497198">
                <a:moveTo>
                  <a:pt x="0" y="0"/>
                </a:moveTo>
                <a:lnTo>
                  <a:pt x="7090675" y="0"/>
                </a:lnTo>
                <a:lnTo>
                  <a:pt x="7090675" y="7497197"/>
                </a:lnTo>
                <a:lnTo>
                  <a:pt x="0" y="7497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3238" b="-1077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300929" y="1"/>
            <a:ext cx="7987074" cy="9626598"/>
          </a:xfrm>
          <a:custGeom>
            <a:avLst/>
            <a:gdLst/>
            <a:ahLst/>
            <a:cxnLst/>
            <a:rect l="l" t="t" r="r" b="b"/>
            <a:pathLst>
              <a:path w="7987074" h="9626598">
                <a:moveTo>
                  <a:pt x="0" y="0"/>
                </a:moveTo>
                <a:lnTo>
                  <a:pt x="7987074" y="0"/>
                </a:lnTo>
                <a:lnTo>
                  <a:pt x="7987074" y="9626599"/>
                </a:lnTo>
                <a:lnTo>
                  <a:pt x="0" y="9626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12350" y="1563667"/>
            <a:ext cx="8279892" cy="69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5400" b="1" u="sng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1859" y="2793929"/>
            <a:ext cx="17259300" cy="564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3331" lvl="1" indent="-481665" algn="l">
              <a:lnSpc>
                <a:spcPts val="6392"/>
              </a:lnSpc>
              <a:buFont typeface="Arial"/>
              <a:buChar char="•"/>
            </a:pPr>
            <a:r>
              <a:rPr lang="en-US" sz="5326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A to-do list is a list of tasks that need to be completed, either for a specific time or project.</a:t>
            </a:r>
          </a:p>
          <a:p>
            <a:pPr marL="963331" lvl="1" indent="-481665" algn="l">
              <a:lnSpc>
                <a:spcPts val="6392"/>
              </a:lnSpc>
              <a:buFont typeface="Arial"/>
              <a:buChar char="•"/>
            </a:pPr>
            <a:r>
              <a:rPr lang="en-US" sz="5326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To-do lists can help you to Organize your tasks and stay on track.</a:t>
            </a:r>
          </a:p>
          <a:p>
            <a:pPr marL="964007" lvl="1" indent="-482004" algn="l">
              <a:lnSpc>
                <a:spcPts val="6392"/>
              </a:lnSpc>
              <a:buFont typeface="Arial"/>
              <a:buChar char="•"/>
            </a:pPr>
            <a:r>
              <a:rPr lang="en-US" sz="5326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For example:On student point of view A to-do list helps students organize their tasks based on subjects, assignments, deadlines, or importance.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26640">
            <a:off x="16396274" y="9491631"/>
            <a:ext cx="646552" cy="0"/>
          </a:xfrm>
          <a:prstGeom prst="line">
            <a:avLst/>
          </a:prstGeom>
          <a:ln w="9525" cap="rnd">
            <a:solidFill>
              <a:srgbClr val="543E3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600200" y="759333"/>
            <a:ext cx="15357348" cy="69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b="1" u="sng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CREATE</a:t>
            </a:r>
            <a:r>
              <a:rPr lang="en-US" sz="48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22140" y="8836851"/>
            <a:ext cx="809244" cy="128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79353" y="1573818"/>
            <a:ext cx="14417140" cy="961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6"/>
              </a:lnSpc>
            </a:pPr>
            <a:r>
              <a:rPr lang="en-US" sz="3797">
                <a:solidFill>
                  <a:srgbClr val="3F2F27"/>
                </a:solidFill>
                <a:latin typeface="Canva Sans"/>
                <a:ea typeface="Canva Sans"/>
                <a:cs typeface="Canva Sans"/>
                <a:sym typeface="Canva Sans"/>
              </a:rPr>
              <a:t> Create: This operation allows users to add new tasks to their to-do list. </a:t>
            </a:r>
          </a:p>
          <a:p>
            <a:pPr algn="ctr">
              <a:lnSpc>
                <a:spcPts val="5316"/>
              </a:lnSpc>
            </a:pPr>
            <a:r>
              <a:rPr lang="en-US" sz="3797">
                <a:solidFill>
                  <a:srgbClr val="3F2F27"/>
                </a:solidFill>
                <a:latin typeface="Canva Sans"/>
                <a:ea typeface="Canva Sans"/>
                <a:cs typeface="Canva Sans"/>
                <a:sym typeface="Canva Sans"/>
              </a:rPr>
              <a:t>Users can input details such as the task description, due date, and priority level.</a:t>
            </a:r>
          </a:p>
          <a:p>
            <a:pPr algn="ctr">
              <a:lnSpc>
                <a:spcPts val="5316"/>
              </a:lnSpc>
            </a:pPr>
            <a:r>
              <a:rPr lang="en-US" sz="3797">
                <a:solidFill>
                  <a:srgbClr val="3F2F27"/>
                </a:solidFill>
                <a:latin typeface="Canva Sans"/>
                <a:ea typeface="Canva Sans"/>
                <a:cs typeface="Canva Sans"/>
                <a:sym typeface="Canva Sans"/>
              </a:rPr>
              <a:t>Example: A user inputs a task with a pid, name, and status.</a:t>
            </a:r>
          </a:p>
          <a:p>
            <a:pPr algn="ctr">
              <a:lnSpc>
                <a:spcPts val="6439"/>
              </a:lnSpc>
            </a:pPr>
            <a:r>
              <a:rPr lang="en-US" sz="4599" b="1" u="sng">
                <a:solidFill>
                  <a:srgbClr val="3F2F2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READ</a:t>
            </a:r>
          </a:p>
          <a:p>
            <a:pPr algn="ctr">
              <a:lnSpc>
                <a:spcPts val="5316"/>
              </a:lnSpc>
            </a:pPr>
            <a:r>
              <a:rPr lang="en-US" sz="3797">
                <a:solidFill>
                  <a:srgbClr val="3F2F27"/>
                </a:solidFill>
                <a:latin typeface="Canva Sans"/>
                <a:ea typeface="Canva Sans"/>
                <a:cs typeface="Canva Sans"/>
                <a:sym typeface="Canva Sans"/>
              </a:rPr>
              <a:t>Read: This function retrieves and displays the current tasks in the to-do list. </a:t>
            </a:r>
          </a:p>
          <a:p>
            <a:pPr algn="ctr">
              <a:lnSpc>
                <a:spcPts val="5316"/>
              </a:lnSpc>
            </a:pPr>
            <a:r>
              <a:rPr lang="en-US" sz="3797">
                <a:solidFill>
                  <a:srgbClr val="3F2F27"/>
                </a:solidFill>
                <a:latin typeface="Canva Sans"/>
                <a:ea typeface="Canva Sans"/>
                <a:cs typeface="Canva Sans"/>
                <a:sym typeface="Canva Sans"/>
              </a:rPr>
              <a:t>(Example: Users can view all tasks, filter by status (completed or pending), or search for specific tasks.</a:t>
            </a:r>
          </a:p>
          <a:p>
            <a:pPr algn="ctr">
              <a:lnSpc>
                <a:spcPts val="5316"/>
              </a:lnSpc>
            </a:pPr>
            <a:endParaRPr lang="en-US" sz="3797">
              <a:solidFill>
                <a:srgbClr val="3F2F27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316"/>
              </a:lnSpc>
            </a:pPr>
            <a:endParaRPr lang="en-US" sz="3797">
              <a:solidFill>
                <a:srgbClr val="3F2F27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316"/>
              </a:lnSpc>
            </a:pPr>
            <a:endParaRPr lang="en-US" sz="3797">
              <a:solidFill>
                <a:srgbClr val="3F2F27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5316"/>
              </a:lnSpc>
            </a:pPr>
            <a:endParaRPr lang="en-US" sz="3797">
              <a:solidFill>
                <a:srgbClr val="3F2F27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140772" y="1184261"/>
            <a:ext cx="6598359" cy="3699637"/>
          </a:xfrm>
          <a:custGeom>
            <a:avLst/>
            <a:gdLst/>
            <a:ahLst/>
            <a:cxnLst/>
            <a:rect l="l" t="t" r="r" b="b"/>
            <a:pathLst>
              <a:path w="7987074" h="9626598">
                <a:moveTo>
                  <a:pt x="0" y="0"/>
                </a:moveTo>
                <a:lnTo>
                  <a:pt x="7987074" y="0"/>
                </a:lnTo>
                <a:lnTo>
                  <a:pt x="7987074" y="9626599"/>
                </a:lnTo>
                <a:lnTo>
                  <a:pt x="0" y="96265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26640">
            <a:off x="16396274" y="9491631"/>
            <a:ext cx="646552" cy="0"/>
          </a:xfrm>
          <a:prstGeom prst="line">
            <a:avLst/>
          </a:prstGeom>
          <a:ln w="9525" cap="rnd">
            <a:solidFill>
              <a:srgbClr val="543E3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6455726" cy="9150441"/>
            <a:chOff x="0" y="0"/>
            <a:chExt cx="8607634" cy="12200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410447" cy="12200636"/>
            </a:xfrm>
            <a:custGeom>
              <a:avLst/>
              <a:gdLst/>
              <a:ahLst/>
              <a:cxnLst/>
              <a:rect l="l" t="t" r="r" b="b"/>
              <a:pathLst>
                <a:path w="9410447" h="12200636">
                  <a:moveTo>
                    <a:pt x="0" y="0"/>
                  </a:moveTo>
                  <a:lnTo>
                    <a:pt x="8456803" y="0"/>
                  </a:lnTo>
                  <a:lnTo>
                    <a:pt x="8458962" y="7874"/>
                  </a:lnTo>
                  <a:cubicBezTo>
                    <a:pt x="9410447" y="4229227"/>
                    <a:pt x="5618861" y="9546717"/>
                    <a:pt x="2155190" y="11477498"/>
                  </a:cubicBezTo>
                  <a:cubicBezTo>
                    <a:pt x="1704340" y="11728704"/>
                    <a:pt x="870585" y="12181840"/>
                    <a:pt x="9525" y="12200636"/>
                  </a:cubicBezTo>
                  <a:lnTo>
                    <a:pt x="0" y="12200382"/>
                  </a:lnTo>
                  <a:close/>
                </a:path>
              </a:pathLst>
            </a:custGeom>
            <a:solidFill>
              <a:srgbClr val="A09D79">
                <a:alpha val="24706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624786" y="5760720"/>
            <a:ext cx="6508567" cy="4541752"/>
          </a:xfrm>
          <a:custGeom>
            <a:avLst/>
            <a:gdLst/>
            <a:ahLst/>
            <a:cxnLst/>
            <a:rect l="l" t="t" r="r" b="b"/>
            <a:pathLst>
              <a:path w="6508567" h="4541752">
                <a:moveTo>
                  <a:pt x="0" y="0"/>
                </a:moveTo>
                <a:lnTo>
                  <a:pt x="6508567" y="0"/>
                </a:lnTo>
                <a:lnTo>
                  <a:pt x="6508567" y="4541752"/>
                </a:lnTo>
                <a:lnTo>
                  <a:pt x="0" y="45417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27863" y="701612"/>
            <a:ext cx="11119104" cy="69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b="1" u="sng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UPDATE</a:t>
            </a:r>
            <a:r>
              <a:rPr lang="en-US" sz="48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5990" y="1674395"/>
            <a:ext cx="13927364" cy="1285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1"/>
              </a:lnSpc>
            </a:pPr>
            <a:r>
              <a:rPr lang="en-US" sz="5502" spc="49">
                <a:solidFill>
                  <a:srgbClr val="3F2F2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Update: Users can modify existing tasks to reflect changes. </a:t>
            </a:r>
          </a:p>
          <a:p>
            <a:pPr algn="l">
              <a:lnSpc>
                <a:spcPts val="5651"/>
              </a:lnSpc>
            </a:pPr>
            <a:r>
              <a:rPr lang="en-US" sz="5502" spc="49">
                <a:solidFill>
                  <a:srgbClr val="3F2F2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(Example:This includes editing the task description, changing the name, or marking a status as completed.)</a:t>
            </a:r>
          </a:p>
          <a:p>
            <a:pPr algn="l">
              <a:lnSpc>
                <a:spcPts val="5651"/>
              </a:lnSpc>
            </a:pPr>
            <a:r>
              <a:rPr lang="en-US" sz="5502" spc="49">
                <a:solidFill>
                  <a:srgbClr val="3F2F2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          </a:t>
            </a:r>
            <a:r>
              <a:rPr lang="en-US" sz="5502" b="1" u="sng" spc="49">
                <a:solidFill>
                  <a:srgbClr val="3F2F27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DELETE</a:t>
            </a:r>
            <a:r>
              <a:rPr lang="en-US" sz="5502" spc="49">
                <a:solidFill>
                  <a:srgbClr val="3F2F2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  <a:p>
            <a:pPr algn="l">
              <a:lnSpc>
                <a:spcPts val="5651"/>
              </a:lnSpc>
            </a:pPr>
            <a:r>
              <a:rPr lang="en-US" sz="5502" spc="49">
                <a:solidFill>
                  <a:srgbClr val="3F2F2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Delete: This operation enables users to remove tasks from their list.</a:t>
            </a:r>
          </a:p>
          <a:p>
            <a:pPr algn="l">
              <a:lnSpc>
                <a:spcPts val="5651"/>
              </a:lnSpc>
            </a:pPr>
            <a:r>
              <a:rPr lang="en-US" sz="5502" spc="49">
                <a:solidFill>
                  <a:srgbClr val="3F2F2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( Example:Users can select tasks they no longer need, effectively managing their to-do list.)</a:t>
            </a:r>
          </a:p>
          <a:p>
            <a:pPr algn="l">
              <a:lnSpc>
                <a:spcPts val="5651"/>
              </a:lnSpc>
            </a:pPr>
            <a:endParaRPr lang="en-US" sz="5502" spc="49">
              <a:solidFill>
                <a:srgbClr val="3F2F2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5651"/>
              </a:lnSpc>
            </a:pPr>
            <a:endParaRPr lang="en-US" sz="5502" spc="49">
              <a:solidFill>
                <a:srgbClr val="3F2F2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5651"/>
              </a:lnSpc>
            </a:pPr>
            <a:endParaRPr lang="en-US" sz="5502" spc="49">
              <a:solidFill>
                <a:srgbClr val="3F2F2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5651"/>
              </a:lnSpc>
            </a:pPr>
            <a:endParaRPr lang="en-US" sz="5502" spc="49">
              <a:solidFill>
                <a:srgbClr val="3F2F2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5651"/>
              </a:lnSpc>
            </a:pPr>
            <a:endParaRPr lang="en-US" sz="5502" spc="49">
              <a:solidFill>
                <a:srgbClr val="3F2F2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5651"/>
              </a:lnSpc>
            </a:pPr>
            <a:endParaRPr lang="en-US" sz="5502" spc="49">
              <a:solidFill>
                <a:srgbClr val="3F2F2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5651"/>
              </a:lnSpc>
            </a:pPr>
            <a:endParaRPr lang="en-US" sz="5502" spc="49">
              <a:solidFill>
                <a:srgbClr val="3F2F2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2594"/>
              </a:lnSpc>
            </a:pPr>
            <a:endParaRPr lang="en-US" sz="5502" spc="49">
              <a:solidFill>
                <a:srgbClr val="3F2F2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26640">
            <a:off x="16396274" y="9491631"/>
            <a:ext cx="646552" cy="0"/>
          </a:xfrm>
          <a:prstGeom prst="line">
            <a:avLst/>
          </a:prstGeom>
          <a:ln w="9525" cap="rnd">
            <a:solidFill>
              <a:srgbClr val="543E3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6901215" y="0"/>
            <a:ext cx="11386784" cy="10287000"/>
            <a:chOff x="0" y="0"/>
            <a:chExt cx="15182378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82343" cy="13716000"/>
            </a:xfrm>
            <a:custGeom>
              <a:avLst/>
              <a:gdLst/>
              <a:ahLst/>
              <a:cxnLst/>
              <a:rect l="l" t="t" r="r" b="b"/>
              <a:pathLst>
                <a:path w="15182343" h="13716000">
                  <a:moveTo>
                    <a:pt x="7746238" y="0"/>
                  </a:moveTo>
                  <a:lnTo>
                    <a:pt x="15182343" y="0"/>
                  </a:lnTo>
                  <a:lnTo>
                    <a:pt x="15182343" y="13716000"/>
                  </a:lnTo>
                  <a:lnTo>
                    <a:pt x="0" y="13716000"/>
                  </a:lnTo>
                  <a:lnTo>
                    <a:pt x="75565" y="13534389"/>
                  </a:lnTo>
                  <a:cubicBezTo>
                    <a:pt x="146939" y="13376148"/>
                    <a:pt x="210947" y="13256768"/>
                    <a:pt x="249174" y="13186283"/>
                  </a:cubicBezTo>
                  <a:cubicBezTo>
                    <a:pt x="2333752" y="9362948"/>
                    <a:pt x="8385429" y="10571226"/>
                    <a:pt x="10045573" y="7663688"/>
                  </a:cubicBezTo>
                  <a:cubicBezTo>
                    <a:pt x="11329543" y="5415026"/>
                    <a:pt x="8865997" y="2667127"/>
                    <a:pt x="7835265" y="224790"/>
                  </a:cubicBezTo>
                  <a:close/>
                </a:path>
              </a:pathLst>
            </a:custGeom>
            <a:solidFill>
              <a:srgbClr val="A09D79">
                <a:alpha val="19608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155756" y="-91127"/>
            <a:ext cx="7661709" cy="10463374"/>
          </a:xfrm>
          <a:custGeom>
            <a:avLst/>
            <a:gdLst/>
            <a:ahLst/>
            <a:cxnLst/>
            <a:rect l="l" t="t" r="r" b="b"/>
            <a:pathLst>
              <a:path w="7661709" h="10463374">
                <a:moveTo>
                  <a:pt x="0" y="0"/>
                </a:moveTo>
                <a:lnTo>
                  <a:pt x="7661709" y="0"/>
                </a:lnTo>
                <a:lnTo>
                  <a:pt x="7661709" y="10463374"/>
                </a:lnTo>
                <a:lnTo>
                  <a:pt x="0" y="10463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490240"/>
            <a:ext cx="15357348" cy="69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b="1" u="sng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ALTER</a:t>
            </a:r>
            <a:r>
              <a:rPr lang="en-US" sz="4800">
                <a:solidFill>
                  <a:srgbClr val="543E34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2101" y="2866291"/>
            <a:ext cx="13843798" cy="421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0"/>
              </a:lnSpc>
            </a:pPr>
            <a:r>
              <a:rPr lang="en-US" sz="5772">
                <a:solidFill>
                  <a:srgbClr val="543E34"/>
                </a:solidFill>
                <a:latin typeface="Arimo"/>
                <a:ea typeface="Arimo"/>
                <a:cs typeface="Arimo"/>
                <a:sym typeface="Arimo"/>
              </a:rPr>
              <a:t>In a to-do list application, the "ALTER TABLE" command is used to modify the structure of a database table. </a:t>
            </a:r>
          </a:p>
          <a:p>
            <a:pPr algn="ctr">
              <a:lnSpc>
                <a:spcPts val="5345"/>
              </a:lnSpc>
            </a:pPr>
            <a:r>
              <a:rPr lang="en-US" sz="5499">
                <a:solidFill>
                  <a:srgbClr val="543E34"/>
                </a:solidFill>
                <a:latin typeface="Arimo"/>
                <a:ea typeface="Arimo"/>
                <a:cs typeface="Arimo"/>
                <a:sym typeface="Arimo"/>
              </a:rPr>
              <a:t>This can include :-</a:t>
            </a:r>
          </a:p>
          <a:p>
            <a:pPr algn="ctr">
              <a:lnSpc>
                <a:spcPts val="5345"/>
              </a:lnSpc>
            </a:pPr>
            <a:r>
              <a:rPr lang="en-US" sz="5499">
                <a:solidFill>
                  <a:srgbClr val="543E34"/>
                </a:solidFill>
                <a:latin typeface="Arimo"/>
                <a:ea typeface="Arimo"/>
                <a:cs typeface="Arimo"/>
                <a:sym typeface="Arimo"/>
              </a:rPr>
              <a:t>Adding  new columns,Removing columns,Renaming columns 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22140" y="8836851"/>
            <a:ext cx="809244" cy="128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10</a:t>
            </a:r>
          </a:p>
        </p:txBody>
      </p:sp>
      <p:sp>
        <p:nvSpPr>
          <p:cNvPr id="9" name="Freeform 9"/>
          <p:cNvSpPr/>
          <p:nvPr/>
        </p:nvSpPr>
        <p:spPr>
          <a:xfrm>
            <a:off x="1" y="-19050"/>
            <a:ext cx="6401386" cy="4324122"/>
          </a:xfrm>
          <a:custGeom>
            <a:avLst/>
            <a:gdLst/>
            <a:ahLst/>
            <a:cxnLst/>
            <a:rect l="l" t="t" r="r" b="b"/>
            <a:pathLst>
              <a:path w="6401386" h="4324122">
                <a:moveTo>
                  <a:pt x="0" y="0"/>
                </a:moveTo>
                <a:lnTo>
                  <a:pt x="6401387" y="0"/>
                </a:lnTo>
                <a:lnTo>
                  <a:pt x="6401387" y="4324122"/>
                </a:lnTo>
                <a:lnTo>
                  <a:pt x="0" y="43241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26640">
            <a:off x="16396274" y="9491631"/>
            <a:ext cx="646552" cy="0"/>
          </a:xfrm>
          <a:prstGeom prst="line">
            <a:avLst/>
          </a:prstGeom>
          <a:ln w="9525" cap="rnd">
            <a:solidFill>
              <a:srgbClr val="543E3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5400000">
            <a:off x="15635472" y="-140799"/>
            <a:ext cx="2547922" cy="2757130"/>
            <a:chOff x="0" y="0"/>
            <a:chExt cx="3397230" cy="36761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7250" cy="3752723"/>
            </a:xfrm>
            <a:custGeom>
              <a:avLst/>
              <a:gdLst/>
              <a:ahLst/>
              <a:cxnLst/>
              <a:rect l="l" t="t" r="r" b="b"/>
              <a:pathLst>
                <a:path w="3397250" h="3752723">
                  <a:moveTo>
                    <a:pt x="0" y="0"/>
                  </a:moveTo>
                  <a:lnTo>
                    <a:pt x="3397250" y="0"/>
                  </a:lnTo>
                  <a:lnTo>
                    <a:pt x="3396361" y="39497"/>
                  </a:lnTo>
                  <a:cubicBezTo>
                    <a:pt x="3384296" y="559308"/>
                    <a:pt x="3297174" y="2609596"/>
                    <a:pt x="1841627" y="3364357"/>
                  </a:cubicBezTo>
                  <a:cubicBezTo>
                    <a:pt x="1361821" y="3613023"/>
                    <a:pt x="672211" y="3752723"/>
                    <a:pt x="118491" y="3632200"/>
                  </a:cubicBezTo>
                  <a:lnTo>
                    <a:pt x="0" y="3600450"/>
                  </a:lnTo>
                  <a:close/>
                </a:path>
              </a:pathLst>
            </a:custGeom>
            <a:solidFill>
              <a:srgbClr val="A09D79">
                <a:alpha val="78824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526346" y="-81439"/>
            <a:ext cx="8147078" cy="10440352"/>
          </a:xfrm>
          <a:custGeom>
            <a:avLst/>
            <a:gdLst/>
            <a:ahLst/>
            <a:cxnLst/>
            <a:rect l="l" t="t" r="r" b="b"/>
            <a:pathLst>
              <a:path w="8147078" h="10440352">
                <a:moveTo>
                  <a:pt x="0" y="0"/>
                </a:moveTo>
                <a:lnTo>
                  <a:pt x="8147078" y="0"/>
                </a:lnTo>
                <a:lnTo>
                  <a:pt x="8147078" y="10440353"/>
                </a:lnTo>
                <a:lnTo>
                  <a:pt x="0" y="10440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" y="1"/>
            <a:ext cx="4646746" cy="3798646"/>
          </a:xfrm>
          <a:custGeom>
            <a:avLst/>
            <a:gdLst/>
            <a:ahLst/>
            <a:cxnLst/>
            <a:rect l="l" t="t" r="r" b="b"/>
            <a:pathLst>
              <a:path w="4646746" h="3798646">
                <a:moveTo>
                  <a:pt x="0" y="0"/>
                </a:moveTo>
                <a:lnTo>
                  <a:pt x="4646747" y="0"/>
                </a:lnTo>
                <a:lnTo>
                  <a:pt x="4646747" y="3798647"/>
                </a:lnTo>
                <a:lnTo>
                  <a:pt x="0" y="3798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126640">
            <a:off x="16396274" y="9491631"/>
            <a:ext cx="646552" cy="0"/>
          </a:xfrm>
          <a:prstGeom prst="line">
            <a:avLst/>
          </a:prstGeom>
          <a:ln w="9525" cap="rnd">
            <a:solidFill>
              <a:srgbClr val="543E3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463040" y="2005203"/>
            <a:ext cx="15357348" cy="69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                         </a:t>
            </a:r>
            <a:r>
              <a:rPr lang="en-US" sz="4800" b="1" u="sng">
                <a:solidFill>
                  <a:srgbClr val="3F2F27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  <a:r>
              <a:rPr lang="en-US" sz="48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4325" y="3215133"/>
            <a:ext cx="14502168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5"/>
              </a:lnSpc>
            </a:pPr>
            <a:r>
              <a:rPr lang="en-US" sz="5551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</a:p>
          <a:p>
            <a:pPr algn="l">
              <a:lnSpc>
                <a:spcPts val="5995"/>
              </a:lnSpc>
            </a:pPr>
            <a:r>
              <a:rPr lang="en-US" sz="5551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This  program demonstrates a simple Task Management System using MySQL and Python.With enhancements and extensions, it become a efficient task management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122140" y="8836851"/>
            <a:ext cx="809244" cy="128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26640">
            <a:off x="16396274" y="9491631"/>
            <a:ext cx="646552" cy="0"/>
          </a:xfrm>
          <a:prstGeom prst="line">
            <a:avLst/>
          </a:prstGeom>
          <a:ln w="9525" cap="rnd">
            <a:solidFill>
              <a:srgbClr val="543E3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5718" y="4502109"/>
            <a:ext cx="5798853" cy="5784893"/>
            <a:chOff x="0" y="0"/>
            <a:chExt cx="7731804" cy="77131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733919" cy="7713218"/>
            </a:xfrm>
            <a:custGeom>
              <a:avLst/>
              <a:gdLst/>
              <a:ahLst/>
              <a:cxnLst/>
              <a:rect l="l" t="t" r="r" b="b"/>
              <a:pathLst>
                <a:path w="7733919" h="7713218">
                  <a:moveTo>
                    <a:pt x="0" y="0"/>
                  </a:moveTo>
                  <a:lnTo>
                    <a:pt x="72390" y="175006"/>
                  </a:lnTo>
                  <a:cubicBezTo>
                    <a:pt x="309626" y="756666"/>
                    <a:pt x="630301" y="1299845"/>
                    <a:pt x="1120394" y="1763014"/>
                  </a:cubicBezTo>
                  <a:cubicBezTo>
                    <a:pt x="1532890" y="2153031"/>
                    <a:pt x="2027682" y="2432431"/>
                    <a:pt x="2570988" y="2647442"/>
                  </a:cubicBezTo>
                  <a:cubicBezTo>
                    <a:pt x="3177667" y="2887599"/>
                    <a:pt x="3554857" y="2987548"/>
                    <a:pt x="3943731" y="3100959"/>
                  </a:cubicBezTo>
                  <a:cubicBezTo>
                    <a:pt x="4375912" y="3226943"/>
                    <a:pt x="6940296" y="3974592"/>
                    <a:pt x="7564501" y="5776468"/>
                  </a:cubicBezTo>
                  <a:cubicBezTo>
                    <a:pt x="7732522" y="6261735"/>
                    <a:pt x="7733919" y="6745224"/>
                    <a:pt x="7731125" y="6871716"/>
                  </a:cubicBezTo>
                  <a:cubicBezTo>
                    <a:pt x="7724648" y="7151243"/>
                    <a:pt x="7681341" y="7422007"/>
                    <a:pt x="7610094" y="7685786"/>
                  </a:cubicBezTo>
                  <a:lnTo>
                    <a:pt x="7601204" y="7713218"/>
                  </a:lnTo>
                  <a:lnTo>
                    <a:pt x="0" y="7713218"/>
                  </a:lnTo>
                  <a:close/>
                </a:path>
              </a:pathLst>
            </a:custGeom>
            <a:solidFill>
              <a:srgbClr val="AC5B4C">
                <a:alpha val="60000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" y="-19050"/>
            <a:ext cx="6401386" cy="4324122"/>
          </a:xfrm>
          <a:custGeom>
            <a:avLst/>
            <a:gdLst/>
            <a:ahLst/>
            <a:cxnLst/>
            <a:rect l="l" t="t" r="r" b="b"/>
            <a:pathLst>
              <a:path w="6401386" h="4324122">
                <a:moveTo>
                  <a:pt x="0" y="0"/>
                </a:moveTo>
                <a:lnTo>
                  <a:pt x="6401387" y="0"/>
                </a:lnTo>
                <a:lnTo>
                  <a:pt x="6401387" y="4324122"/>
                </a:lnTo>
                <a:lnTo>
                  <a:pt x="0" y="4324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50607" y="1736458"/>
            <a:ext cx="2608356" cy="8281329"/>
          </a:xfrm>
          <a:custGeom>
            <a:avLst/>
            <a:gdLst/>
            <a:ahLst/>
            <a:cxnLst/>
            <a:rect l="l" t="t" r="r" b="b"/>
            <a:pathLst>
              <a:path w="2608356" h="8281329">
                <a:moveTo>
                  <a:pt x="0" y="0"/>
                </a:moveTo>
                <a:lnTo>
                  <a:pt x="2608356" y="0"/>
                </a:lnTo>
                <a:lnTo>
                  <a:pt x="2608356" y="8281329"/>
                </a:lnTo>
                <a:lnTo>
                  <a:pt x="0" y="82813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27250" y="4568784"/>
            <a:ext cx="8279892" cy="1161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sz="8100">
                <a:solidFill>
                  <a:srgbClr val="3F2F27"/>
                </a:solidFill>
                <a:latin typeface="Arimo"/>
                <a:ea typeface="Arimo"/>
                <a:cs typeface="Arimo"/>
                <a:sym typeface="Arimo"/>
              </a:rPr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FUNDING SYSTEM.pptx</dc:title>
  <cp:lastModifiedBy>918489246275</cp:lastModifiedBy>
  <cp:revision>2</cp:revision>
  <dcterms:created xsi:type="dcterms:W3CDTF">2006-08-16T00:00:00Z</dcterms:created>
  <dcterms:modified xsi:type="dcterms:W3CDTF">2024-09-27T15:14:07Z</dcterms:modified>
  <dc:identifier>DAGR9D4wwLY</dc:identifier>
</cp:coreProperties>
</file>