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6" r:id="rId5"/>
    <p:sldId id="297"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5" r:id="rId21"/>
    <p:sldId id="286" r:id="rId22"/>
    <p:sldId id="294" r:id="rId23"/>
    <p:sldId id="287" r:id="rId24"/>
    <p:sldId id="288" r:id="rId25"/>
    <p:sldId id="289" r:id="rId26"/>
    <p:sldId id="290" r:id="rId27"/>
    <p:sldId id="291" r:id="rId28"/>
    <p:sldId id="29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803" autoAdjust="0"/>
  </p:normalViewPr>
  <p:slideViewPr>
    <p:cSldViewPr>
      <p:cViewPr varScale="1">
        <p:scale>
          <a:sx n="69" d="100"/>
          <a:sy n="69" d="100"/>
        </p:scale>
        <p:origin x="-1428" y="-10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287AE5-F6D0-4272-8963-CD5592CC7C1B}"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D760F-0B72-486A-9EBA-516516A8A3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87AE5-F6D0-4272-8963-CD5592CC7C1B}" type="datetimeFigureOut">
              <a:rPr lang="en-US" smtClean="0"/>
              <a:pPr/>
              <a:t>10/21/2023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D760F-0B72-486A-9EBA-516516A8A3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447799"/>
          </a:xfrm>
        </p:spPr>
        <p:txBody>
          <a:bodyPr/>
          <a:lstStyle/>
          <a:p>
            <a:r>
              <a:rPr lang="en-US" b="1" u="sng" dirty="0" smtClean="0">
                <a:solidFill>
                  <a:schemeClr val="accent6">
                    <a:lumMod val="75000"/>
                  </a:schemeClr>
                </a:solidFill>
              </a:rPr>
              <a:t>AI Project phase-3 </a:t>
            </a:r>
            <a:br>
              <a:rPr lang="en-US" b="1" u="sng" dirty="0" smtClean="0">
                <a:solidFill>
                  <a:schemeClr val="accent6">
                    <a:lumMod val="75000"/>
                  </a:schemeClr>
                </a:solidFill>
              </a:rPr>
            </a:br>
            <a:r>
              <a:rPr lang="en-US" b="1" u="sng" dirty="0" smtClean="0">
                <a:solidFill>
                  <a:schemeClr val="accent6">
                    <a:lumMod val="75000"/>
                  </a:schemeClr>
                </a:solidFill>
              </a:rPr>
              <a:t>sentiment analysis for marketing</a:t>
            </a:r>
            <a:endParaRPr lang="en-US" b="1" u="sng" dirty="0">
              <a:solidFill>
                <a:schemeClr val="accent6">
                  <a:lumMod val="75000"/>
                </a:schemeClr>
              </a:solidFill>
            </a:endParaRPr>
          </a:p>
        </p:txBody>
      </p:sp>
      <p:sp>
        <p:nvSpPr>
          <p:cNvPr id="3" name="Subtitle 2"/>
          <p:cNvSpPr>
            <a:spLocks noGrp="1"/>
          </p:cNvSpPr>
          <p:nvPr>
            <p:ph type="subTitle" idx="1"/>
          </p:nvPr>
        </p:nvSpPr>
        <p:spPr/>
        <p:txBody>
          <a:bodyPr>
            <a:normAutofit fontScale="70000" lnSpcReduction="20000"/>
          </a:bodyPr>
          <a:lstStyle/>
          <a:p>
            <a:endParaRPr lang="en-US" dirty="0" smtClean="0"/>
          </a:p>
          <a:p>
            <a:r>
              <a:rPr lang="en-US" b="1" dirty="0" smtClean="0">
                <a:solidFill>
                  <a:schemeClr val="accent4">
                    <a:lumMod val="50000"/>
                  </a:schemeClr>
                </a:solidFill>
              </a:rPr>
              <a:t>By</a:t>
            </a:r>
          </a:p>
          <a:p>
            <a:r>
              <a:rPr lang="en-US" b="1" smtClean="0">
                <a:solidFill>
                  <a:schemeClr val="accent4">
                    <a:lumMod val="50000"/>
                  </a:schemeClr>
                </a:solidFill>
              </a:rPr>
              <a:t>S.RAKSHITHA </a:t>
            </a:r>
            <a:r>
              <a:rPr lang="en-US" b="1" smtClean="0">
                <a:solidFill>
                  <a:schemeClr val="accent4">
                    <a:lumMod val="50000"/>
                  </a:schemeClr>
                </a:solidFill>
              </a:rPr>
              <a:t>(</a:t>
            </a:r>
            <a:r>
              <a:rPr lang="en-US" b="1" smtClean="0">
                <a:solidFill>
                  <a:schemeClr val="accent4">
                    <a:lumMod val="50000"/>
                  </a:schemeClr>
                </a:solidFill>
              </a:rPr>
              <a:t>513421106036)</a:t>
            </a:r>
            <a:endParaRPr lang="en-US" b="1" dirty="0" smtClean="0">
              <a:solidFill>
                <a:schemeClr val="accent4">
                  <a:lumMod val="50000"/>
                </a:schemeClr>
              </a:solidFill>
            </a:endParaRPr>
          </a:p>
          <a:p>
            <a:r>
              <a:rPr lang="en-US" b="1" dirty="0" smtClean="0">
                <a:solidFill>
                  <a:schemeClr val="accent4">
                    <a:lumMod val="50000"/>
                  </a:schemeClr>
                </a:solidFill>
              </a:rPr>
              <a:t>BE(ECE)-III YEAR</a:t>
            </a:r>
          </a:p>
          <a:p>
            <a:r>
              <a:rPr lang="en-US" b="1" dirty="0" smtClean="0">
                <a:solidFill>
                  <a:schemeClr val="accent4">
                    <a:lumMod val="50000"/>
                  </a:schemeClr>
                </a:solidFill>
              </a:rPr>
              <a:t>University College of Engineering </a:t>
            </a:r>
            <a:r>
              <a:rPr lang="en-US" b="1" dirty="0" err="1">
                <a:solidFill>
                  <a:schemeClr val="accent4">
                    <a:lumMod val="50000"/>
                  </a:schemeClr>
                </a:solidFill>
              </a:rPr>
              <a:t>K</a:t>
            </a:r>
            <a:r>
              <a:rPr lang="en-US" b="1" dirty="0" err="1" smtClean="0">
                <a:solidFill>
                  <a:schemeClr val="accent4">
                    <a:lumMod val="50000"/>
                  </a:schemeClr>
                </a:solidFill>
              </a:rPr>
              <a:t>anchipuram</a:t>
            </a:r>
            <a:endParaRPr lang="en-US" b="1" dirty="0" smtClean="0">
              <a:solidFill>
                <a:schemeClr val="accent4">
                  <a:lumMod val="50000"/>
                </a:schemeClr>
              </a:solidFill>
            </a:endParaRPr>
          </a:p>
          <a:p>
            <a:endParaRPr lang="en-US" b="1" dirty="0"/>
          </a:p>
        </p:txBody>
      </p:sp>
      <p:pic>
        <p:nvPicPr>
          <p:cNvPr id="2050" name="Picture 2" descr="C:\Users\kumar\Downloads\sam.png"/>
          <p:cNvPicPr>
            <a:picLocks noChangeAspect="1" noChangeArrowheads="1"/>
          </p:cNvPicPr>
          <p:nvPr/>
        </p:nvPicPr>
        <p:blipFill>
          <a:blip r:embed="rId2" cstate="print"/>
          <a:srcRect/>
          <a:stretch>
            <a:fillRect/>
          </a:stretch>
        </p:blipFill>
        <p:spPr bwMode="auto">
          <a:xfrm>
            <a:off x="3276600" y="1981200"/>
            <a:ext cx="2590800" cy="214312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50837"/>
            <a:ext cx="8305800" cy="5821363"/>
          </a:xfrm>
        </p:spPr>
        <p:txBody>
          <a:bodyPr>
            <a:normAutofit fontScale="77500" lnSpcReduction="20000"/>
          </a:bodyPr>
          <a:lstStyle/>
          <a:p>
            <a:r>
              <a:rPr lang="en-US" dirty="0" smtClean="0"/>
              <a:t>Missing data</a:t>
            </a:r>
          </a:p>
          <a:p>
            <a:r>
              <a:rPr lang="en-US" dirty="0" smtClean="0"/>
              <a:t>There are a number of ways to correct for missing data, but the two most common are:</a:t>
            </a:r>
          </a:p>
          <a:p>
            <a:endParaRPr lang="en-US" dirty="0" smtClean="0"/>
          </a:p>
          <a:p>
            <a:r>
              <a:rPr lang="en-US" dirty="0" smtClean="0"/>
              <a:t>Ignore the </a:t>
            </a:r>
            <a:r>
              <a:rPr lang="en-US" dirty="0" err="1" smtClean="0"/>
              <a:t>tuples</a:t>
            </a:r>
            <a:r>
              <a:rPr lang="en-US" dirty="0" smtClean="0"/>
              <a:t>: A </a:t>
            </a:r>
            <a:r>
              <a:rPr lang="en-US" dirty="0" err="1" smtClean="0"/>
              <a:t>tuple</a:t>
            </a:r>
            <a:r>
              <a:rPr lang="en-US" dirty="0" smtClean="0"/>
              <a:t> is an ordered list or sequence of numbers or entities.</a:t>
            </a:r>
          </a:p>
          <a:p>
            <a:endParaRPr lang="en-US" dirty="0" smtClean="0"/>
          </a:p>
          <a:p>
            <a:r>
              <a:rPr lang="en-US" dirty="0" smtClean="0"/>
              <a:t> If multiple values are missing within </a:t>
            </a:r>
            <a:r>
              <a:rPr lang="en-US" dirty="0" err="1" smtClean="0"/>
              <a:t>tuples</a:t>
            </a:r>
            <a:r>
              <a:rPr lang="en-US" dirty="0" smtClean="0"/>
              <a:t>, you may simply discard the </a:t>
            </a:r>
            <a:r>
              <a:rPr lang="en-US" dirty="0" err="1" smtClean="0"/>
              <a:t>tuples</a:t>
            </a:r>
            <a:r>
              <a:rPr lang="en-US" dirty="0" smtClean="0"/>
              <a:t> with that missing information. </a:t>
            </a:r>
          </a:p>
          <a:p>
            <a:endParaRPr lang="en-US" dirty="0" smtClean="0"/>
          </a:p>
          <a:p>
            <a:r>
              <a:rPr lang="en-US" dirty="0" smtClean="0"/>
              <a:t>This is only recommended for large data sets, when a few ignored </a:t>
            </a:r>
            <a:r>
              <a:rPr lang="en-US" dirty="0" err="1" smtClean="0"/>
              <a:t>tuples</a:t>
            </a:r>
            <a:r>
              <a:rPr lang="en-US" dirty="0" smtClean="0"/>
              <a:t> won’t harm further analysis.</a:t>
            </a:r>
          </a:p>
          <a:p>
            <a:endParaRPr lang="en-US" dirty="0" smtClean="0"/>
          </a:p>
          <a:p>
            <a:r>
              <a:rPr lang="en-US" dirty="0" smtClean="0"/>
              <a:t>Manually fill in missing data: This can be tedious, but is definitely necessary when working with smaller data sets.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If you’re working with text data, for example, some things you should consider when cleaning your data are:</a:t>
            </a:r>
          </a:p>
          <a:p>
            <a:endParaRPr lang="en-US" dirty="0" smtClean="0"/>
          </a:p>
          <a:p>
            <a:r>
              <a:rPr lang="en-US" dirty="0" smtClean="0"/>
              <a:t>Remove URLs, symbols, </a:t>
            </a:r>
            <a:r>
              <a:rPr lang="en-US" dirty="0" err="1" smtClean="0"/>
              <a:t>emojis</a:t>
            </a:r>
            <a:r>
              <a:rPr lang="en-US" dirty="0" smtClean="0"/>
              <a:t>, etc., that aren’t relevant to your analysis</a:t>
            </a:r>
          </a:p>
          <a:p>
            <a:r>
              <a:rPr lang="en-US" dirty="0" smtClean="0"/>
              <a:t>Translate all text into the language you’ll be working in</a:t>
            </a:r>
          </a:p>
          <a:p>
            <a:r>
              <a:rPr lang="en-US" dirty="0" smtClean="0"/>
              <a:t>Remove HTML tags</a:t>
            </a:r>
          </a:p>
          <a:p>
            <a:r>
              <a:rPr lang="en-US" dirty="0" smtClean="0"/>
              <a:t>Remove boilerplate email text</a:t>
            </a:r>
          </a:p>
          <a:p>
            <a:r>
              <a:rPr lang="en-US" dirty="0" smtClean="0"/>
              <a:t>Remove unnecessary blank text between words</a:t>
            </a:r>
          </a:p>
          <a:p>
            <a:r>
              <a:rPr lang="en-US" dirty="0" smtClean="0"/>
              <a:t>Remove duplicate data</a:t>
            </a:r>
          </a:p>
          <a:p>
            <a:endParaRPr lang="en-US" dirty="0" smtClean="0"/>
          </a:p>
          <a:p>
            <a:r>
              <a:rPr lang="en-US" dirty="0" smtClean="0"/>
              <a:t>After data cleaning, you may realize you have insufficient data for the task at hand.</a:t>
            </a:r>
          </a:p>
          <a:p>
            <a:r>
              <a:rPr lang="en-US" dirty="0" smtClean="0"/>
              <a:t> At this point you can also perform data wrangling or data enrichment to add new data sets and </a:t>
            </a:r>
          </a:p>
          <a:p>
            <a:r>
              <a:rPr lang="en-US" dirty="0" smtClean="0"/>
              <a:t>run them through quality assessment and cleaning again before adding them to your original data.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3.Data transformation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With data cleaning, we’ve already begun to modify our data, but data transformation will begin the process of turning the data into the proper format(s) you’ll need for analysis and other downstream processes.</a:t>
            </a:r>
          </a:p>
          <a:p>
            <a:endParaRPr lang="en-US" dirty="0" smtClean="0"/>
          </a:p>
          <a:p>
            <a:r>
              <a:rPr lang="en-US" dirty="0" smtClean="0"/>
              <a:t>This generally happens in one or more of the below:</a:t>
            </a:r>
          </a:p>
          <a:p>
            <a:r>
              <a:rPr lang="en-US" dirty="0" smtClean="0"/>
              <a:t>Aggregation</a:t>
            </a:r>
          </a:p>
          <a:p>
            <a:r>
              <a:rPr lang="en-US" dirty="0" smtClean="0"/>
              <a:t>Normalization</a:t>
            </a:r>
          </a:p>
          <a:p>
            <a:r>
              <a:rPr lang="en-US" dirty="0" smtClean="0"/>
              <a:t>Feature selection</a:t>
            </a:r>
          </a:p>
          <a:p>
            <a:r>
              <a:rPr lang="en-US" dirty="0" err="1" smtClean="0"/>
              <a:t>Discreditization</a:t>
            </a:r>
            <a:endParaRPr lang="en-US" dirty="0" smtClean="0"/>
          </a:p>
          <a:p>
            <a:r>
              <a:rPr lang="en-US" dirty="0" smtClean="0"/>
              <a:t>Concept hierarchy generation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.Data reduction</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The more data you’re working with, the harder it will be to analyze, even after cleaning and transforming it.</a:t>
            </a:r>
          </a:p>
          <a:p>
            <a:r>
              <a:rPr lang="en-US" dirty="0" smtClean="0"/>
              <a:t> Depending on your task at hand, you may actually have more data than you need. Especially when working with text analysis, much of regular human speech is superfluous or irrelevant to the needs of the researcher. </a:t>
            </a:r>
          </a:p>
          <a:p>
            <a:r>
              <a:rPr lang="en-US" dirty="0" smtClean="0"/>
              <a:t>Data reduction not only makes the analysis easier and more accurate, but cuts down on data storage.</a:t>
            </a:r>
          </a:p>
          <a:p>
            <a:r>
              <a:rPr lang="en-US" dirty="0" smtClean="0"/>
              <a:t>It will also help identify the most important features to the process at hand.</a:t>
            </a:r>
          </a:p>
          <a:p>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382000" cy="6324600"/>
          </a:xfrm>
        </p:spPr>
        <p:txBody>
          <a:bodyPr>
            <a:normAutofit fontScale="85000" lnSpcReduction="10000"/>
          </a:bodyPr>
          <a:lstStyle/>
          <a:p>
            <a:r>
              <a:rPr lang="en-US" dirty="0" smtClean="0"/>
              <a:t>Attribute selection:  Similar to </a:t>
            </a:r>
            <a:r>
              <a:rPr lang="en-US" dirty="0" err="1" smtClean="0"/>
              <a:t>discreditization</a:t>
            </a:r>
            <a:r>
              <a:rPr lang="en-US" dirty="0" smtClean="0"/>
              <a:t>, attribute selection can fit your data into smaller pools.</a:t>
            </a:r>
          </a:p>
          <a:p>
            <a:r>
              <a:rPr lang="en-US" dirty="0" smtClean="0"/>
              <a:t> It, essentially, combines tags or features, so that tags like male/female and professor could be combined into male professor/female professor.</a:t>
            </a:r>
          </a:p>
          <a:p>
            <a:r>
              <a:rPr lang="en-US" dirty="0" err="1" smtClean="0"/>
              <a:t>Numerosity</a:t>
            </a:r>
            <a:r>
              <a:rPr lang="en-US" dirty="0" smtClean="0"/>
              <a:t> reduction : This will help with data storage and transmission. </a:t>
            </a:r>
          </a:p>
          <a:p>
            <a:r>
              <a:rPr lang="en-US" dirty="0" smtClean="0"/>
              <a:t>You can use a regression model, for example, to use only the data and variables that are relevant to your analysis.</a:t>
            </a:r>
          </a:p>
          <a:p>
            <a:r>
              <a:rPr lang="en-US" dirty="0" smtClean="0"/>
              <a:t>Dimensionality reduction:  This, again, reduces the amount of data used to help facilitate analysis and downstream processes.</a:t>
            </a:r>
          </a:p>
          <a:p>
            <a:r>
              <a:rPr lang="en-US" dirty="0" smtClean="0"/>
              <a:t> Algorithms like K-nearest neighbors use pattern recognition to combine similar data and make it more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Wrap Up</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Good data-driven decision making requires good, prepared data.</a:t>
            </a:r>
          </a:p>
          <a:p>
            <a:r>
              <a:rPr lang="en-US" dirty="0" smtClean="0"/>
              <a:t> Once you’ve decided on the analysis you need to do and where to find the data you need, </a:t>
            </a:r>
          </a:p>
          <a:p>
            <a:r>
              <a:rPr lang="en-US" dirty="0" smtClean="0"/>
              <a:t>just follow the steps above and your data will be all set for any number of downstream processes.</a:t>
            </a:r>
          </a:p>
          <a:p>
            <a:endParaRPr lang="en-US" dirty="0" smtClean="0"/>
          </a:p>
          <a:p>
            <a:r>
              <a:rPr lang="en-US" dirty="0" smtClean="0"/>
              <a:t>Data preprocessing can be a tedious task, for sure,</a:t>
            </a:r>
          </a:p>
          <a:p>
            <a:r>
              <a:rPr lang="en-US" dirty="0" smtClean="0"/>
              <a:t> but once you have your methods and procedures set up, you’ll reap the benefits down the line.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Importing the libraries and loading the data</a:t>
            </a:r>
            <a:endParaRPr lang="en-US" dirty="0"/>
          </a:p>
        </p:txBody>
      </p:sp>
      <p:sp>
        <p:nvSpPr>
          <p:cNvPr id="5" name="Content Placeholder 4"/>
          <p:cNvSpPr>
            <a:spLocks noGrp="1"/>
          </p:cNvSpPr>
          <p:nvPr>
            <p:ph idx="1"/>
          </p:nvPr>
        </p:nvSpPr>
        <p:spPr/>
        <p:txBody>
          <a:bodyPr>
            <a:normAutofit fontScale="40000" lnSpcReduction="20000"/>
          </a:bodyPr>
          <a:lstStyle/>
          <a:p>
            <a:pPr>
              <a:buNone/>
            </a:pPr>
            <a:r>
              <a:rPr lang="en-US" dirty="0" smtClean="0"/>
              <a:t>In[1]:</a:t>
            </a:r>
          </a:p>
          <a:p>
            <a:pPr>
              <a:buNone/>
            </a:pPr>
            <a:r>
              <a:rPr lang="en-US" dirty="0" smtClean="0"/>
              <a:t>import </a:t>
            </a:r>
            <a:r>
              <a:rPr lang="en-US" dirty="0" err="1" smtClean="0"/>
              <a:t>numpy</a:t>
            </a:r>
            <a:r>
              <a:rPr lang="en-US" dirty="0" smtClean="0"/>
              <a:t> as </a:t>
            </a:r>
            <a:r>
              <a:rPr lang="en-US" dirty="0" err="1" smtClean="0"/>
              <a:t>np</a:t>
            </a:r>
            <a:r>
              <a:rPr lang="en-US" dirty="0" smtClean="0"/>
              <a:t> </a:t>
            </a:r>
          </a:p>
          <a:p>
            <a:pPr>
              <a:buNone/>
            </a:pPr>
            <a:r>
              <a:rPr lang="en-US" dirty="0" smtClean="0"/>
              <a:t>import pandas as pd</a:t>
            </a:r>
          </a:p>
          <a:p>
            <a:pPr>
              <a:buNone/>
            </a:pPr>
            <a:r>
              <a:rPr lang="en-US" dirty="0" smtClean="0"/>
              <a:t>import </a:t>
            </a:r>
            <a:r>
              <a:rPr lang="en-US" dirty="0" err="1" smtClean="0"/>
              <a:t>matplotlib.pyplot</a:t>
            </a:r>
            <a:r>
              <a:rPr lang="en-US" dirty="0" smtClean="0"/>
              <a:t> as </a:t>
            </a:r>
            <a:r>
              <a:rPr lang="en-US" dirty="0" err="1" smtClean="0"/>
              <a:t>plt</a:t>
            </a:r>
            <a:endParaRPr lang="en-US" dirty="0" smtClean="0"/>
          </a:p>
          <a:p>
            <a:pPr>
              <a:buNone/>
            </a:pPr>
            <a:r>
              <a:rPr lang="en-US" dirty="0" smtClean="0"/>
              <a:t>import </a:t>
            </a:r>
            <a:r>
              <a:rPr lang="en-US" dirty="0" err="1" smtClean="0"/>
              <a:t>os</a:t>
            </a:r>
            <a:endParaRPr lang="en-US" dirty="0" smtClean="0"/>
          </a:p>
          <a:p>
            <a:pPr>
              <a:buNone/>
            </a:pPr>
            <a:r>
              <a:rPr lang="en-US" dirty="0" smtClean="0"/>
              <a:t>print(</a:t>
            </a:r>
            <a:r>
              <a:rPr lang="en-US" dirty="0" err="1" smtClean="0"/>
              <a:t>os.listdir</a:t>
            </a:r>
            <a:r>
              <a:rPr lang="en-US" dirty="0" smtClean="0"/>
              <a:t>("../input"))</a:t>
            </a:r>
          </a:p>
          <a:p>
            <a:pPr>
              <a:buNone/>
            </a:pPr>
            <a:r>
              <a:rPr lang="en-US" dirty="0" smtClean="0"/>
              <a:t>import re</a:t>
            </a:r>
          </a:p>
          <a:p>
            <a:pPr>
              <a:buNone/>
            </a:pPr>
            <a:r>
              <a:rPr lang="en-US" dirty="0" smtClean="0"/>
              <a:t>import </a:t>
            </a:r>
            <a:r>
              <a:rPr lang="en-US" dirty="0" err="1" smtClean="0"/>
              <a:t>nltk</a:t>
            </a:r>
            <a:endParaRPr lang="en-US" dirty="0" smtClean="0"/>
          </a:p>
          <a:p>
            <a:pPr>
              <a:buNone/>
            </a:pPr>
            <a:r>
              <a:rPr lang="en-US" dirty="0" smtClean="0"/>
              <a:t>from </a:t>
            </a:r>
            <a:r>
              <a:rPr lang="en-US" dirty="0" err="1" smtClean="0"/>
              <a:t>nltk.corpus</a:t>
            </a:r>
            <a:r>
              <a:rPr lang="en-US" dirty="0" smtClean="0"/>
              <a:t> import </a:t>
            </a:r>
            <a:r>
              <a:rPr lang="en-US" dirty="0" err="1" smtClean="0"/>
              <a:t>stopwords</a:t>
            </a:r>
            <a:endParaRPr lang="en-US" dirty="0" smtClean="0"/>
          </a:p>
          <a:p>
            <a:pPr>
              <a:buNone/>
            </a:pPr>
            <a:r>
              <a:rPr lang="en-US" dirty="0" smtClean="0"/>
              <a:t>from </a:t>
            </a:r>
            <a:r>
              <a:rPr lang="en-US" dirty="0" err="1" smtClean="0"/>
              <a:t>sklearn.model_selection</a:t>
            </a:r>
            <a:r>
              <a:rPr lang="en-US" dirty="0" smtClean="0"/>
              <a:t> import </a:t>
            </a:r>
            <a:r>
              <a:rPr lang="en-US" dirty="0" err="1" smtClean="0"/>
              <a:t>trai</a:t>
            </a:r>
            <a:r>
              <a:rPr lang="en-US" dirty="0" smtClean="0"/>
              <a:t> _</a:t>
            </a:r>
            <a:r>
              <a:rPr lang="en-US" dirty="0" err="1" smtClean="0"/>
              <a:t>test_split</a:t>
            </a:r>
            <a:endParaRPr lang="en-US" dirty="0" smtClean="0"/>
          </a:p>
          <a:p>
            <a:pPr>
              <a:buNone/>
            </a:pPr>
            <a:r>
              <a:rPr lang="en-US" dirty="0" smtClean="0"/>
              <a:t>from </a:t>
            </a:r>
            <a:r>
              <a:rPr lang="en-US" dirty="0" err="1" smtClean="0"/>
              <a:t>mlxtend.plotting</a:t>
            </a:r>
            <a:r>
              <a:rPr lang="en-US" dirty="0" smtClean="0"/>
              <a:t> import </a:t>
            </a:r>
            <a:r>
              <a:rPr lang="en-US" dirty="0" err="1" smtClean="0"/>
              <a:t>plot_confusion</a:t>
            </a:r>
            <a:r>
              <a:rPr lang="en-US" dirty="0" smtClean="0"/>
              <a:t> matrix</a:t>
            </a:r>
          </a:p>
          <a:p>
            <a:pPr>
              <a:buNone/>
            </a:pPr>
            <a:r>
              <a:rPr lang="en-US" dirty="0" smtClean="0"/>
              <a:t>from </a:t>
            </a:r>
            <a:r>
              <a:rPr lang="en-US" dirty="0" err="1" smtClean="0"/>
              <a:t>sklearn.tree</a:t>
            </a:r>
            <a:r>
              <a:rPr lang="en-US" dirty="0" smtClean="0"/>
              <a:t> import </a:t>
            </a:r>
            <a:r>
              <a:rPr lang="en-US" dirty="0" err="1" smtClean="0"/>
              <a:t>DecisionTreeClassifier</a:t>
            </a:r>
            <a:endParaRPr lang="en-US" dirty="0" smtClean="0"/>
          </a:p>
          <a:p>
            <a:pPr>
              <a:buNone/>
            </a:pPr>
            <a:r>
              <a:rPr lang="en-US" dirty="0" smtClean="0"/>
              <a:t>from </a:t>
            </a:r>
            <a:r>
              <a:rPr lang="en-US" dirty="0" err="1" smtClean="0"/>
              <a:t>sklearn.ensemble</a:t>
            </a:r>
            <a:r>
              <a:rPr lang="en-US" dirty="0" smtClean="0"/>
              <a:t> import </a:t>
            </a:r>
            <a:r>
              <a:rPr lang="en-US" dirty="0" err="1" smtClean="0"/>
              <a:t>RandomForestClassifier</a:t>
            </a:r>
            <a:endParaRPr lang="en-US" dirty="0" smtClean="0"/>
          </a:p>
          <a:p>
            <a:pPr>
              <a:buNone/>
            </a:pPr>
            <a:r>
              <a:rPr lang="en-US" dirty="0" smtClean="0"/>
              <a:t>from </a:t>
            </a:r>
            <a:r>
              <a:rPr lang="en-US" dirty="0" err="1" smtClean="0"/>
              <a:t>sklearn.metrics</a:t>
            </a:r>
            <a:r>
              <a:rPr lang="en-US" dirty="0" smtClean="0"/>
              <a:t> import </a:t>
            </a:r>
            <a:r>
              <a:rPr lang="en-US" dirty="0" err="1" smtClean="0"/>
              <a:t>accuracy_score,confusion_matrix,classification_report</a:t>
            </a:r>
            <a:endParaRPr lang="en-US" dirty="0" smtClean="0"/>
          </a:p>
          <a:p>
            <a:pPr>
              <a:buNone/>
            </a:pPr>
            <a:endParaRPr lang="en-US" dirty="0" smtClean="0"/>
          </a:p>
          <a:p>
            <a:pPr>
              <a:buNone/>
            </a:pPr>
            <a:r>
              <a:rPr lang="en-US" dirty="0" smtClean="0"/>
              <a:t>In[2]:</a:t>
            </a:r>
          </a:p>
          <a:p>
            <a:pPr>
              <a:buNone/>
            </a:pPr>
            <a:r>
              <a:rPr lang="en-US" dirty="0" err="1" smtClean="0"/>
              <a:t>df</a:t>
            </a:r>
            <a:r>
              <a:rPr lang="en-US" dirty="0" smtClean="0"/>
              <a:t>= </a:t>
            </a:r>
            <a:r>
              <a:rPr lang="en-US" dirty="0" err="1" smtClean="0"/>
              <a:t>pd.read_csv</a:t>
            </a:r>
            <a:r>
              <a:rPr lang="en-US" dirty="0" smtClean="0"/>
              <a:t>("../input/Tweets.csv")</a:t>
            </a:r>
          </a:p>
          <a:p>
            <a:pPr>
              <a:buNone/>
            </a:pPr>
            <a:r>
              <a:rPr lang="en-US" dirty="0" smtClean="0"/>
              <a:t> </a:t>
            </a:r>
            <a:r>
              <a:rPr lang="en-US" dirty="0" err="1" smtClean="0"/>
              <a:t>df.head</a:t>
            </a:r>
            <a:r>
              <a:rPr lang="en-US" dirty="0" smtClean="0"/>
              <a:t>()</a:t>
            </a:r>
          </a:p>
          <a:p>
            <a:pPr>
              <a:buNone/>
            </a:pPr>
            <a:endParaRPr lang="en-US" dirty="0" smtClean="0"/>
          </a:p>
          <a:p>
            <a:pPr>
              <a:buNone/>
            </a:pPr>
            <a:endParaRPr lang="en-US" dirty="0" smtClean="0"/>
          </a:p>
          <a:p>
            <a:pPr>
              <a:buNone/>
            </a:pPr>
            <a:r>
              <a:rPr lang="en-US" b="1" i="1" dirty="0" smtClean="0">
                <a:solidFill>
                  <a:srgbClr val="FF0000"/>
                </a:solidFill>
              </a:rPr>
              <a:t>OUTPUT</a:t>
            </a:r>
            <a:endParaRPr lang="en-US" b="1" i="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lstStyle/>
          <a:p>
            <a:r>
              <a:rPr lang="en-US" dirty="0" smtClean="0"/>
              <a:t>output</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srcRect t="22059" r="1619" b="10069"/>
          <a:stretch>
            <a:fillRect/>
          </a:stretch>
        </p:blipFill>
        <p:spPr bwMode="auto">
          <a:xfrm>
            <a:off x="0" y="152400"/>
            <a:ext cx="9144000" cy="6553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r>
              <a:rPr lang="en-US" dirty="0" smtClean="0"/>
              <a:t>The first step should be to check the shape of the </a:t>
            </a:r>
            <a:r>
              <a:rPr lang="en-US" dirty="0" err="1" smtClean="0"/>
              <a:t>dataframe</a:t>
            </a:r>
            <a:r>
              <a:rPr lang="en-US" dirty="0" smtClean="0"/>
              <a:t> and then check the number of null values in each column.</a:t>
            </a:r>
          </a:p>
          <a:p>
            <a:endParaRPr lang="en-US" dirty="0" smtClean="0"/>
          </a:p>
          <a:p>
            <a:r>
              <a:rPr lang="en-US" dirty="0" smtClean="0"/>
              <a:t>In this way we can get an idea of the redundant columns in the data frame depending on which columns have the highest number of null values.</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81000"/>
            <a:ext cx="8229600" cy="5745163"/>
          </a:xfrm>
        </p:spPr>
        <p:txBody>
          <a:bodyPr>
            <a:noAutofit/>
          </a:bodyPr>
          <a:lstStyle/>
          <a:p>
            <a:pPr>
              <a:buNone/>
            </a:pPr>
            <a:r>
              <a:rPr lang="en-US" sz="1600" b="1" dirty="0" smtClean="0"/>
              <a:t>Input:</a:t>
            </a:r>
          </a:p>
          <a:p>
            <a:pPr>
              <a:buNone/>
            </a:pPr>
            <a:r>
              <a:rPr lang="en-US" sz="1600" dirty="0" smtClean="0"/>
              <a:t>print("Percentage null or </a:t>
            </a:r>
            <a:r>
              <a:rPr lang="en-US" sz="1600" dirty="0" err="1" smtClean="0"/>
              <a:t>na</a:t>
            </a:r>
            <a:r>
              <a:rPr lang="en-US" sz="1600" dirty="0" smtClean="0"/>
              <a:t> values in </a:t>
            </a:r>
            <a:r>
              <a:rPr lang="en-US" sz="1600" dirty="0" err="1" smtClean="0"/>
              <a:t>df</a:t>
            </a:r>
            <a:r>
              <a:rPr lang="en-US" sz="1600" dirty="0" smtClean="0"/>
              <a:t>")</a:t>
            </a:r>
          </a:p>
          <a:p>
            <a:pPr>
              <a:buNone/>
            </a:pPr>
            <a:r>
              <a:rPr lang="en-US" sz="1600" dirty="0" smtClean="0"/>
              <a:t>((</a:t>
            </a:r>
            <a:r>
              <a:rPr lang="en-US" sz="1600" dirty="0" err="1" smtClean="0"/>
              <a:t>df.isnull</a:t>
            </a:r>
            <a:r>
              <a:rPr lang="en-US" sz="1600" dirty="0" smtClean="0"/>
              <a:t>() | </a:t>
            </a:r>
            <a:r>
              <a:rPr lang="en-US" sz="1600" dirty="0" err="1" smtClean="0"/>
              <a:t>df.isna</a:t>
            </a:r>
            <a:r>
              <a:rPr lang="en-US" sz="1600" dirty="0" smtClean="0"/>
              <a:t>()).sum() * 100 / </a:t>
            </a:r>
            <a:r>
              <a:rPr lang="en-US" sz="1600" dirty="0" err="1" smtClean="0"/>
              <a:t>df.index.size</a:t>
            </a:r>
            <a:r>
              <a:rPr lang="en-US" sz="1600" dirty="0" smtClean="0"/>
              <a:t>).round(2)</a:t>
            </a:r>
          </a:p>
          <a:p>
            <a:pPr>
              <a:buNone/>
            </a:pPr>
            <a:r>
              <a:rPr lang="en-US" sz="1600" dirty="0" smtClean="0"/>
              <a:t>Percentage null or </a:t>
            </a:r>
            <a:r>
              <a:rPr lang="en-US" sz="1600" dirty="0" err="1" smtClean="0"/>
              <a:t>na</a:t>
            </a:r>
            <a:r>
              <a:rPr lang="en-US" sz="1600" dirty="0" smtClean="0"/>
              <a:t> values in </a:t>
            </a:r>
            <a:r>
              <a:rPr lang="en-US" sz="1600" dirty="0" err="1" smtClean="0"/>
              <a:t>df</a:t>
            </a:r>
            <a:endParaRPr lang="en-US" sz="1600" dirty="0" smtClean="0"/>
          </a:p>
          <a:p>
            <a:pPr>
              <a:buNone/>
            </a:pPr>
            <a:r>
              <a:rPr lang="en-US" sz="1600" b="1" dirty="0" smtClean="0"/>
              <a:t>Output:</a:t>
            </a:r>
          </a:p>
          <a:p>
            <a:pPr>
              <a:buNone/>
            </a:pPr>
            <a:r>
              <a:rPr lang="en-US" sz="1600" dirty="0" err="1" smtClean="0"/>
              <a:t>tweet_id</a:t>
            </a:r>
            <a:r>
              <a:rPr lang="en-US" sz="1600" dirty="0" smtClean="0"/>
              <a:t>                                             0.00</a:t>
            </a:r>
          </a:p>
          <a:p>
            <a:pPr>
              <a:buNone/>
            </a:pPr>
            <a:r>
              <a:rPr lang="en-US" sz="1600" dirty="0" err="1" smtClean="0"/>
              <a:t>airline_sentiment</a:t>
            </a:r>
            <a:r>
              <a:rPr lang="en-US" sz="1600" dirty="0" smtClean="0"/>
              <a:t>                             0.00</a:t>
            </a:r>
          </a:p>
          <a:p>
            <a:pPr>
              <a:buNone/>
            </a:pPr>
            <a:r>
              <a:rPr lang="en-US" sz="1600" dirty="0" err="1" smtClean="0"/>
              <a:t>airline_sentiment_confidence</a:t>
            </a:r>
            <a:r>
              <a:rPr lang="en-US" sz="1600" dirty="0" smtClean="0"/>
              <a:t>      0.00</a:t>
            </a:r>
          </a:p>
          <a:p>
            <a:pPr>
              <a:buNone/>
            </a:pPr>
            <a:r>
              <a:rPr lang="en-US" sz="1600" dirty="0" err="1" smtClean="0"/>
              <a:t>negativereason</a:t>
            </a:r>
            <a:r>
              <a:rPr lang="en-US" sz="1600" dirty="0" smtClean="0"/>
              <a:t>                                37.31</a:t>
            </a:r>
          </a:p>
          <a:p>
            <a:pPr>
              <a:buNone/>
            </a:pPr>
            <a:r>
              <a:rPr lang="en-US" sz="1600" dirty="0" err="1" smtClean="0"/>
              <a:t>negativereason_confidence</a:t>
            </a:r>
            <a:r>
              <a:rPr lang="en-US" sz="1600" dirty="0" smtClean="0"/>
              <a:t>         28.13</a:t>
            </a:r>
          </a:p>
          <a:p>
            <a:pPr>
              <a:buNone/>
            </a:pPr>
            <a:r>
              <a:rPr lang="en-US" sz="1600" dirty="0" smtClean="0"/>
              <a:t>airline                                                0.00</a:t>
            </a:r>
          </a:p>
          <a:p>
            <a:pPr>
              <a:buNone/>
            </a:pPr>
            <a:r>
              <a:rPr lang="en-US" sz="1600" dirty="0" err="1" smtClean="0"/>
              <a:t>airline_sentiment_gold</a:t>
            </a:r>
            <a:r>
              <a:rPr lang="en-US" sz="1600" dirty="0" smtClean="0"/>
              <a:t>                 99.73</a:t>
            </a:r>
          </a:p>
          <a:p>
            <a:pPr>
              <a:buNone/>
            </a:pPr>
            <a:r>
              <a:rPr lang="en-US" sz="1600" dirty="0" smtClean="0"/>
              <a:t>name                                                 0.00</a:t>
            </a:r>
          </a:p>
          <a:p>
            <a:pPr>
              <a:buNone/>
            </a:pPr>
            <a:r>
              <a:rPr lang="en-US" sz="1600" dirty="0" err="1" smtClean="0"/>
              <a:t>negativereason_gold</a:t>
            </a:r>
            <a:r>
              <a:rPr lang="en-US" sz="1600" dirty="0" smtClean="0"/>
              <a:t>                     99.78</a:t>
            </a:r>
          </a:p>
          <a:p>
            <a:pPr>
              <a:buNone/>
            </a:pPr>
            <a:r>
              <a:rPr lang="en-US" sz="1600" dirty="0" err="1" smtClean="0"/>
              <a:t>retweet_count</a:t>
            </a:r>
            <a:r>
              <a:rPr lang="en-US" sz="1600" dirty="0" smtClean="0"/>
              <a:t>                                0.00</a:t>
            </a:r>
          </a:p>
          <a:p>
            <a:pPr>
              <a:buNone/>
            </a:pPr>
            <a:r>
              <a:rPr lang="en-US" sz="1600" dirty="0" smtClean="0"/>
              <a:t>text                                                    0.00</a:t>
            </a:r>
          </a:p>
          <a:p>
            <a:pPr>
              <a:buNone/>
            </a:pPr>
            <a:r>
              <a:rPr lang="en-US" sz="1600" dirty="0" err="1" smtClean="0"/>
              <a:t>tweet_coord</a:t>
            </a:r>
            <a:r>
              <a:rPr lang="en-US" sz="1600" dirty="0" smtClean="0"/>
              <a:t>                                    93.04</a:t>
            </a:r>
          </a:p>
          <a:p>
            <a:pPr>
              <a:buNone/>
            </a:pPr>
            <a:r>
              <a:rPr lang="en-US" sz="1600" dirty="0" err="1" smtClean="0"/>
              <a:t>tweet_created</a:t>
            </a:r>
            <a:r>
              <a:rPr lang="en-US" sz="1600" dirty="0" smtClean="0"/>
              <a:t>                                 0.00</a:t>
            </a:r>
          </a:p>
          <a:p>
            <a:pPr>
              <a:buNone/>
            </a:pPr>
            <a:r>
              <a:rPr lang="en-US" sz="1600" dirty="0" err="1" smtClean="0"/>
              <a:t>tweet_location</a:t>
            </a:r>
            <a:r>
              <a:rPr lang="en-US" sz="1600" dirty="0" smtClean="0"/>
              <a:t>                                32.33</a:t>
            </a:r>
          </a:p>
          <a:p>
            <a:pPr>
              <a:buNone/>
            </a:pPr>
            <a:r>
              <a:rPr lang="en-US" sz="1600" dirty="0" err="1" smtClean="0"/>
              <a:t>user_timezone</a:t>
            </a:r>
            <a:r>
              <a:rPr lang="en-US" sz="1600" dirty="0" smtClean="0"/>
              <a:t>                                32.92</a:t>
            </a:r>
          </a:p>
          <a:p>
            <a:pPr>
              <a:buNone/>
            </a:pPr>
            <a:r>
              <a:rPr lang="en-US" sz="1600" dirty="0" err="1" smtClean="0"/>
              <a:t>dtype</a:t>
            </a:r>
            <a:r>
              <a:rPr lang="en-US" sz="1600" dirty="0" smtClean="0"/>
              <a:t>: float64</a:t>
            </a:r>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data preprocessing ?</a:t>
            </a:r>
            <a:endParaRPr lang="en-US" dirty="0"/>
          </a:p>
        </p:txBody>
      </p:sp>
      <p:sp>
        <p:nvSpPr>
          <p:cNvPr id="5" name="Content Placeholder 4"/>
          <p:cNvSpPr>
            <a:spLocks noGrp="1"/>
          </p:cNvSpPr>
          <p:nvPr>
            <p:ph idx="1"/>
          </p:nvPr>
        </p:nvSpPr>
        <p:spPr/>
        <p:txBody>
          <a:bodyPr/>
          <a:lstStyle/>
          <a:p>
            <a:r>
              <a:rPr lang="en-US" dirty="0" smtClean="0"/>
              <a:t>What Is Data Preprocessing?</a:t>
            </a:r>
          </a:p>
          <a:p>
            <a:r>
              <a:rPr lang="en-US" dirty="0" smtClean="0"/>
              <a:t>Data preprocessing is a step in the data mining and data analysis process that takes raw data and transforms it into a format that can be understood and analyzed by computers and machine learning.</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Airline sentiments for each airline</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fontScale="55000" lnSpcReduction="20000"/>
          </a:bodyPr>
          <a:lstStyle/>
          <a:p>
            <a:r>
              <a:rPr lang="en-US" dirty="0" smtClean="0"/>
              <a:t>print("Total number of tweets for each airline \n ",</a:t>
            </a:r>
            <a:r>
              <a:rPr lang="en-US" dirty="0" err="1" smtClean="0"/>
              <a:t>df.groupby</a:t>
            </a:r>
            <a:r>
              <a:rPr lang="en-US" dirty="0" smtClean="0"/>
              <a:t>('airline')['</a:t>
            </a:r>
            <a:r>
              <a:rPr lang="en-US" dirty="0" err="1" smtClean="0"/>
              <a:t>airline_sentiment</a:t>
            </a:r>
            <a:r>
              <a:rPr lang="en-US" dirty="0" smtClean="0"/>
              <a:t>'].count().</a:t>
            </a:r>
            <a:r>
              <a:rPr lang="en-US" dirty="0" err="1" smtClean="0"/>
              <a:t>sort_values</a:t>
            </a:r>
            <a:r>
              <a:rPr lang="en-US" dirty="0" smtClean="0"/>
              <a:t>(ascending=False))</a:t>
            </a:r>
          </a:p>
          <a:p>
            <a:r>
              <a:rPr lang="en-US" dirty="0" smtClean="0"/>
              <a:t>airlines= ['US </a:t>
            </a:r>
            <a:r>
              <a:rPr lang="en-US" dirty="0" err="1" smtClean="0"/>
              <a:t>Airways','United','American','Southwest','Delta','Virgin</a:t>
            </a:r>
            <a:r>
              <a:rPr lang="en-US" dirty="0" smtClean="0"/>
              <a:t> America']</a:t>
            </a:r>
          </a:p>
          <a:p>
            <a:r>
              <a:rPr lang="en-US" dirty="0" err="1" smtClean="0"/>
              <a:t>plt.figure</a:t>
            </a:r>
            <a:r>
              <a:rPr lang="en-US" dirty="0" smtClean="0"/>
              <a:t>(1,figsize=(12, 12))</a:t>
            </a:r>
          </a:p>
          <a:p>
            <a:r>
              <a:rPr lang="en-US" dirty="0" smtClean="0"/>
              <a:t>for </a:t>
            </a:r>
            <a:r>
              <a:rPr lang="en-US" dirty="0" err="1" smtClean="0"/>
              <a:t>i</a:t>
            </a:r>
            <a:r>
              <a:rPr lang="en-US" dirty="0" smtClean="0"/>
              <a:t> in airlines:</a:t>
            </a:r>
          </a:p>
          <a:p>
            <a:r>
              <a:rPr lang="en-US" dirty="0" smtClean="0"/>
              <a:t>    indices= </a:t>
            </a:r>
            <a:r>
              <a:rPr lang="en-US" dirty="0" err="1" smtClean="0"/>
              <a:t>airlines.index</a:t>
            </a:r>
            <a:r>
              <a:rPr lang="en-US" dirty="0" smtClean="0"/>
              <a:t>(</a:t>
            </a:r>
            <a:r>
              <a:rPr lang="en-US" dirty="0" err="1" smtClean="0"/>
              <a:t>i</a:t>
            </a:r>
            <a:r>
              <a:rPr lang="en-US" dirty="0" smtClean="0"/>
              <a:t>)</a:t>
            </a:r>
          </a:p>
          <a:p>
            <a:r>
              <a:rPr lang="en-US" dirty="0" smtClean="0"/>
              <a:t>    </a:t>
            </a:r>
            <a:r>
              <a:rPr lang="en-US" dirty="0" err="1" smtClean="0"/>
              <a:t>plt.subplot</a:t>
            </a:r>
            <a:r>
              <a:rPr lang="en-US" dirty="0" smtClean="0"/>
              <a:t>(2,3,indices+1)</a:t>
            </a:r>
          </a:p>
          <a:p>
            <a:r>
              <a:rPr lang="en-US" dirty="0" smtClean="0"/>
              <a:t>    </a:t>
            </a:r>
            <a:r>
              <a:rPr lang="en-US" dirty="0" err="1" smtClean="0"/>
              <a:t>new_df</a:t>
            </a:r>
            <a:r>
              <a:rPr lang="en-US" dirty="0" smtClean="0"/>
              <a:t>=</a:t>
            </a:r>
            <a:r>
              <a:rPr lang="en-US" dirty="0" err="1" smtClean="0"/>
              <a:t>df</a:t>
            </a:r>
            <a:r>
              <a:rPr lang="en-US" dirty="0" smtClean="0"/>
              <a:t>[</a:t>
            </a:r>
            <a:r>
              <a:rPr lang="en-US" dirty="0" err="1" smtClean="0"/>
              <a:t>df</a:t>
            </a:r>
            <a:r>
              <a:rPr lang="en-US" dirty="0" smtClean="0"/>
              <a:t>['airline']==</a:t>
            </a:r>
            <a:r>
              <a:rPr lang="en-US" dirty="0" err="1" smtClean="0"/>
              <a:t>i</a:t>
            </a:r>
            <a:r>
              <a:rPr lang="en-US" dirty="0" smtClean="0"/>
              <a:t>]</a:t>
            </a:r>
          </a:p>
          <a:p>
            <a:r>
              <a:rPr lang="en-US" dirty="0" smtClean="0"/>
              <a:t>    count=</a:t>
            </a:r>
            <a:r>
              <a:rPr lang="en-US" dirty="0" err="1" smtClean="0"/>
              <a:t>new_df</a:t>
            </a:r>
            <a:r>
              <a:rPr lang="en-US" dirty="0" smtClean="0"/>
              <a:t>['</a:t>
            </a:r>
            <a:r>
              <a:rPr lang="en-US" dirty="0" err="1" smtClean="0"/>
              <a:t>airline_sentiment</a:t>
            </a:r>
            <a:r>
              <a:rPr lang="en-US" dirty="0" smtClean="0"/>
              <a:t>'].</a:t>
            </a:r>
            <a:r>
              <a:rPr lang="en-US" dirty="0" err="1" smtClean="0"/>
              <a:t>value_counts</a:t>
            </a:r>
            <a:r>
              <a:rPr lang="en-US" dirty="0" smtClean="0"/>
              <a:t>()</a:t>
            </a:r>
          </a:p>
          <a:p>
            <a:r>
              <a:rPr lang="en-US" dirty="0" smtClean="0"/>
              <a:t>    Index = [1,2,3]</a:t>
            </a:r>
          </a:p>
          <a:p>
            <a:r>
              <a:rPr lang="en-US" dirty="0" smtClean="0"/>
              <a:t>    plt.bar(</a:t>
            </a:r>
            <a:r>
              <a:rPr lang="en-US" dirty="0" err="1" smtClean="0"/>
              <a:t>Index,count</a:t>
            </a:r>
            <a:r>
              <a:rPr lang="en-US" dirty="0" smtClean="0"/>
              <a:t>, color=['red', 'green', 'blue'])</a:t>
            </a:r>
          </a:p>
          <a:p>
            <a:r>
              <a:rPr lang="en-US" dirty="0" smtClean="0"/>
              <a:t>    </a:t>
            </a:r>
            <a:r>
              <a:rPr lang="en-US" dirty="0" err="1" smtClean="0"/>
              <a:t>plt.xticks</a:t>
            </a:r>
            <a:r>
              <a:rPr lang="en-US" dirty="0" smtClean="0"/>
              <a:t>(Index,['</a:t>
            </a:r>
            <a:r>
              <a:rPr lang="en-US" dirty="0" err="1" smtClean="0"/>
              <a:t>negative','neutral','positive</a:t>
            </a:r>
            <a:r>
              <a:rPr lang="en-US" dirty="0" smtClean="0"/>
              <a:t>'])</a:t>
            </a:r>
          </a:p>
          <a:p>
            <a:r>
              <a:rPr lang="en-US" dirty="0" smtClean="0"/>
              <a:t>    </a:t>
            </a:r>
            <a:r>
              <a:rPr lang="en-US" dirty="0" err="1" smtClean="0"/>
              <a:t>plt.ylabel</a:t>
            </a:r>
            <a:r>
              <a:rPr lang="en-US" dirty="0" smtClean="0"/>
              <a:t>('Mood Count')</a:t>
            </a:r>
          </a:p>
          <a:p>
            <a:r>
              <a:rPr lang="en-US" dirty="0" smtClean="0"/>
              <a:t>    </a:t>
            </a:r>
            <a:r>
              <a:rPr lang="en-US" dirty="0" err="1" smtClean="0"/>
              <a:t>plt.xlabel</a:t>
            </a:r>
            <a:r>
              <a:rPr lang="en-US" dirty="0" smtClean="0"/>
              <a:t>('Mood')</a:t>
            </a:r>
          </a:p>
          <a:p>
            <a:r>
              <a:rPr lang="en-US" dirty="0" smtClean="0"/>
              <a:t>    </a:t>
            </a:r>
            <a:r>
              <a:rPr lang="en-US" dirty="0" err="1" smtClean="0"/>
              <a:t>plt.title</a:t>
            </a:r>
            <a:r>
              <a:rPr lang="en-US" dirty="0" smtClean="0"/>
              <a:t>('Count of Moods of '+</a:t>
            </a:r>
            <a:r>
              <a:rPr lang="en-US" dirty="0" err="1" smtClean="0"/>
              <a:t>i</a:t>
            </a:r>
            <a:r>
              <a:rPr lang="en-US" dirty="0" smtClean="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4">
                    <a:lumMod val="75000"/>
                  </a:schemeClr>
                </a:solidFill>
              </a:rPr>
              <a:t>OUTPUT:</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Total number of tweets for each airline </a:t>
            </a:r>
          </a:p>
          <a:p>
            <a:pPr>
              <a:buNone/>
            </a:pPr>
            <a:r>
              <a:rPr lang="en-US" dirty="0" smtClean="0"/>
              <a:t>  airline</a:t>
            </a:r>
          </a:p>
          <a:p>
            <a:pPr>
              <a:buNone/>
            </a:pPr>
            <a:r>
              <a:rPr lang="en-US" dirty="0" smtClean="0"/>
              <a:t>United            3822</a:t>
            </a:r>
          </a:p>
          <a:p>
            <a:pPr>
              <a:buNone/>
            </a:pPr>
            <a:r>
              <a:rPr lang="en-US" dirty="0" smtClean="0"/>
              <a:t>US Airways        2913</a:t>
            </a:r>
          </a:p>
          <a:p>
            <a:pPr>
              <a:buNone/>
            </a:pPr>
            <a:r>
              <a:rPr lang="en-US" dirty="0" smtClean="0"/>
              <a:t>American          2759</a:t>
            </a:r>
          </a:p>
          <a:p>
            <a:pPr>
              <a:buNone/>
            </a:pPr>
            <a:r>
              <a:rPr lang="en-US" dirty="0" smtClean="0"/>
              <a:t>Southwest         2420</a:t>
            </a:r>
          </a:p>
          <a:p>
            <a:pPr>
              <a:buNone/>
            </a:pPr>
            <a:r>
              <a:rPr lang="en-US" dirty="0" smtClean="0"/>
              <a:t>Delta             2222</a:t>
            </a:r>
          </a:p>
          <a:p>
            <a:pPr>
              <a:buNone/>
            </a:pPr>
            <a:r>
              <a:rPr lang="en-US" dirty="0" smtClean="0"/>
              <a:t>Virgin America     504</a:t>
            </a:r>
          </a:p>
          <a:p>
            <a:pPr>
              <a:buNone/>
            </a:pPr>
            <a:r>
              <a:rPr lang="en-US" dirty="0" smtClean="0"/>
              <a:t>Name: </a:t>
            </a:r>
            <a:r>
              <a:rPr lang="en-US" dirty="0" err="1" smtClean="0"/>
              <a:t>airline_sentiment</a:t>
            </a:r>
            <a:r>
              <a:rPr lang="en-US" dirty="0" smtClean="0"/>
              <a:t>, </a:t>
            </a:r>
            <a:r>
              <a:rPr lang="en-US" dirty="0" err="1" smtClean="0"/>
              <a:t>dtype</a:t>
            </a:r>
            <a:r>
              <a:rPr lang="en-US" dirty="0" smtClean="0"/>
              <a:t>: int64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4">
                    <a:lumMod val="75000"/>
                  </a:schemeClr>
                </a:solidFill>
              </a:rPr>
              <a:t>OUTPUT:</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Total number of tweets for each airline </a:t>
            </a:r>
          </a:p>
          <a:p>
            <a:pPr>
              <a:buNone/>
            </a:pPr>
            <a:r>
              <a:rPr lang="en-US" dirty="0" smtClean="0"/>
              <a:t>  airline</a:t>
            </a:r>
          </a:p>
          <a:p>
            <a:pPr>
              <a:buNone/>
            </a:pPr>
            <a:r>
              <a:rPr lang="en-US" dirty="0" smtClean="0"/>
              <a:t>United            3822</a:t>
            </a:r>
          </a:p>
          <a:p>
            <a:pPr>
              <a:buNone/>
            </a:pPr>
            <a:r>
              <a:rPr lang="en-US" dirty="0" smtClean="0"/>
              <a:t>US Airways        2913</a:t>
            </a:r>
          </a:p>
          <a:p>
            <a:pPr>
              <a:buNone/>
            </a:pPr>
            <a:r>
              <a:rPr lang="en-US" dirty="0" smtClean="0"/>
              <a:t>American          2759</a:t>
            </a:r>
          </a:p>
          <a:p>
            <a:pPr>
              <a:buNone/>
            </a:pPr>
            <a:r>
              <a:rPr lang="en-US" dirty="0" smtClean="0"/>
              <a:t>Southwest         2420</a:t>
            </a:r>
          </a:p>
          <a:p>
            <a:pPr>
              <a:buNone/>
            </a:pPr>
            <a:r>
              <a:rPr lang="en-US" dirty="0" smtClean="0"/>
              <a:t>Delta             2222</a:t>
            </a:r>
          </a:p>
          <a:p>
            <a:pPr>
              <a:buNone/>
            </a:pPr>
            <a:r>
              <a:rPr lang="en-US" dirty="0" smtClean="0"/>
              <a:t>Virgin America     504</a:t>
            </a:r>
          </a:p>
          <a:p>
            <a:pPr>
              <a:buNone/>
            </a:pPr>
            <a:r>
              <a:rPr lang="en-US" dirty="0" smtClean="0"/>
              <a:t>Name: </a:t>
            </a:r>
            <a:r>
              <a:rPr lang="en-US" dirty="0" err="1" smtClean="0"/>
              <a:t>airline_sentiment</a:t>
            </a:r>
            <a:r>
              <a:rPr lang="en-US" dirty="0" smtClean="0"/>
              <a:t>, </a:t>
            </a:r>
            <a:r>
              <a:rPr lang="en-US" dirty="0" err="1" smtClean="0"/>
              <a:t>dtype</a:t>
            </a:r>
            <a:r>
              <a:rPr lang="en-US" dirty="0" smtClean="0"/>
              <a:t>: int64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kumar\Downloads\1.png"/>
          <p:cNvPicPr>
            <a:picLocks noGrp="1" noChangeAspect="1" noChangeArrowheads="1"/>
          </p:cNvPicPr>
          <p:nvPr>
            <p:ph idx="1"/>
          </p:nvPr>
        </p:nvPicPr>
        <p:blipFill>
          <a:blip r:embed="rId2" cstate="print"/>
          <a:srcRect/>
          <a:stretch>
            <a:fillRect/>
          </a:stretch>
        </p:blipFill>
        <p:spPr bwMode="auto">
          <a:xfrm>
            <a:off x="1295400" y="304800"/>
            <a:ext cx="6423671" cy="6248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accent4">
                    <a:lumMod val="75000"/>
                  </a:schemeClr>
                </a:solidFill>
              </a:rPr>
              <a:t>POSITIVE SENTIMENTAL TWEETS </a:t>
            </a:r>
            <a:endParaRPr lang="en-US" b="1" i="1" dirty="0">
              <a:solidFill>
                <a:schemeClr val="accent4">
                  <a:lumMod val="75000"/>
                </a:schemeClr>
              </a:solidFill>
            </a:endParaRPr>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r>
              <a:rPr lang="en-US" sz="3800" dirty="0" smtClean="0"/>
              <a:t>def freq(</a:t>
            </a:r>
            <a:r>
              <a:rPr lang="en-US" sz="3800" dirty="0" err="1" smtClean="0"/>
              <a:t>str</a:t>
            </a:r>
            <a:r>
              <a:rPr lang="en-US" sz="3800" dirty="0" smtClean="0"/>
              <a:t>): </a:t>
            </a:r>
          </a:p>
          <a:p>
            <a:r>
              <a:rPr lang="en-US" sz="3800" dirty="0" smtClean="0"/>
              <a:t>   </a:t>
            </a:r>
            <a:r>
              <a:rPr lang="en-US" sz="3800" dirty="0" err="1" smtClean="0"/>
              <a:t>str</a:t>
            </a:r>
            <a:r>
              <a:rPr lang="en-US" sz="3800" dirty="0" smtClean="0"/>
              <a:t> = </a:t>
            </a:r>
            <a:r>
              <a:rPr lang="en-US" sz="3800" dirty="0" err="1" smtClean="0"/>
              <a:t>str.split</a:t>
            </a:r>
            <a:r>
              <a:rPr lang="en-US" sz="3800" dirty="0" smtClean="0"/>
              <a:t>()          </a:t>
            </a:r>
          </a:p>
          <a:p>
            <a:r>
              <a:rPr lang="en-US" sz="3800" dirty="0" smtClean="0"/>
              <a:t>    str2 = [] </a:t>
            </a:r>
          </a:p>
          <a:p>
            <a:r>
              <a:rPr lang="en-US" sz="3800" dirty="0" smtClean="0"/>
              <a:t>    for </a:t>
            </a:r>
            <a:r>
              <a:rPr lang="en-US" sz="3800" dirty="0" err="1" smtClean="0"/>
              <a:t>i</a:t>
            </a:r>
            <a:r>
              <a:rPr lang="en-US" sz="3800" dirty="0" smtClean="0"/>
              <a:t> in </a:t>
            </a:r>
            <a:r>
              <a:rPr lang="en-US" sz="3800" dirty="0" err="1" smtClean="0"/>
              <a:t>str</a:t>
            </a:r>
            <a:r>
              <a:rPr lang="en-US" sz="3800" dirty="0" smtClean="0"/>
              <a:t>:              </a:t>
            </a:r>
          </a:p>
          <a:p>
            <a:r>
              <a:rPr lang="en-US" sz="3800" dirty="0" smtClean="0"/>
              <a:t>  </a:t>
            </a:r>
          </a:p>
          <a:p>
            <a:r>
              <a:rPr lang="en-US" sz="3800" dirty="0" smtClean="0"/>
              <a:t>           if </a:t>
            </a:r>
            <a:r>
              <a:rPr lang="en-US" sz="3800" dirty="0" err="1" smtClean="0"/>
              <a:t>i</a:t>
            </a:r>
            <a:r>
              <a:rPr lang="en-US" sz="3800" dirty="0" smtClean="0"/>
              <a:t> not in str2: </a:t>
            </a:r>
          </a:p>
          <a:p>
            <a:r>
              <a:rPr lang="en-US" sz="3800" dirty="0" smtClean="0"/>
              <a:t> </a:t>
            </a:r>
          </a:p>
          <a:p>
            <a:r>
              <a:rPr lang="en-US" sz="3800" dirty="0" smtClean="0"/>
              <a:t>           </a:t>
            </a:r>
          </a:p>
          <a:p>
            <a:r>
              <a:rPr lang="en-US" sz="3800" dirty="0" smtClean="0"/>
              <a:t>            str2.append(</a:t>
            </a:r>
            <a:r>
              <a:rPr lang="en-US" sz="3800" dirty="0" err="1" smtClean="0"/>
              <a:t>i</a:t>
            </a:r>
            <a:r>
              <a:rPr lang="en-US" sz="3800" dirty="0" smtClean="0"/>
              <a:t>)  </a:t>
            </a:r>
          </a:p>
          <a:p>
            <a:r>
              <a:rPr lang="en-US" sz="3800" dirty="0" smtClean="0"/>
              <a:t>              </a:t>
            </a:r>
          </a:p>
          <a:p>
            <a:r>
              <a:rPr lang="en-US" sz="3800" dirty="0" smtClean="0"/>
              <a:t>    for </a:t>
            </a:r>
            <a:r>
              <a:rPr lang="en-US" sz="3800" dirty="0" err="1" smtClean="0"/>
              <a:t>i</a:t>
            </a:r>
            <a:r>
              <a:rPr lang="en-US" sz="3800" dirty="0" smtClean="0"/>
              <a:t> in range(0, </a:t>
            </a:r>
            <a:r>
              <a:rPr lang="en-US" sz="3800" dirty="0" err="1" smtClean="0"/>
              <a:t>len</a:t>
            </a:r>
            <a:r>
              <a:rPr lang="en-US" sz="3800" dirty="0" smtClean="0"/>
              <a:t>(str2)): </a:t>
            </a:r>
          </a:p>
          <a:p>
            <a:r>
              <a:rPr lang="en-US" sz="3800" dirty="0" smtClean="0"/>
              <a:t>        if(</a:t>
            </a:r>
            <a:r>
              <a:rPr lang="en-US" sz="3800" dirty="0" err="1" smtClean="0"/>
              <a:t>str.count</a:t>
            </a:r>
            <a:r>
              <a:rPr lang="en-US" sz="3800" dirty="0" smtClean="0"/>
              <a:t>(str2[</a:t>
            </a:r>
            <a:r>
              <a:rPr lang="en-US" sz="3800" dirty="0" err="1" smtClean="0"/>
              <a:t>i</a:t>
            </a:r>
            <a:r>
              <a:rPr lang="en-US" sz="3800" dirty="0" smtClean="0"/>
              <a:t>])&gt;50): </a:t>
            </a:r>
          </a:p>
          <a:p>
            <a:r>
              <a:rPr lang="en-US" sz="3800" dirty="0" smtClean="0"/>
              <a:t>            print('Frequency of', str2[</a:t>
            </a:r>
            <a:r>
              <a:rPr lang="en-US" sz="3800" dirty="0" err="1" smtClean="0"/>
              <a:t>i</a:t>
            </a:r>
            <a:r>
              <a:rPr lang="en-US" sz="3800" dirty="0" smtClean="0"/>
              <a:t>], 'is :', </a:t>
            </a:r>
            <a:r>
              <a:rPr lang="en-US" sz="3800" dirty="0" err="1" smtClean="0"/>
              <a:t>str.count</a:t>
            </a:r>
            <a:r>
              <a:rPr lang="en-US" sz="3800" dirty="0" smtClean="0"/>
              <a:t>(str2[</a:t>
            </a:r>
            <a:r>
              <a:rPr lang="en-US" sz="3800" dirty="0" err="1" smtClean="0"/>
              <a:t>i</a:t>
            </a:r>
            <a:r>
              <a:rPr lang="en-US" sz="3800" dirty="0" smtClean="0"/>
              <a:t>]))</a:t>
            </a:r>
          </a:p>
          <a:p>
            <a:r>
              <a:rPr lang="en-US" sz="3800" dirty="0" smtClean="0"/>
              <a:t>        </a:t>
            </a:r>
          </a:p>
          <a:p>
            <a:r>
              <a:rPr lang="en-US" sz="3800" dirty="0" smtClean="0"/>
              <a:t>print(freq(</a:t>
            </a:r>
            <a:r>
              <a:rPr lang="en-US" sz="3800" dirty="0" err="1" smtClean="0"/>
              <a:t>cleaned_word</a:t>
            </a:r>
            <a:r>
              <a:rPr lang="en-US" sz="3800" dirty="0" smtClean="0"/>
              <a:t>))</a:t>
            </a:r>
          </a:p>
          <a:p>
            <a:endParaRPr lang="en-US" dirty="0" smtClean="0"/>
          </a:p>
          <a:p>
            <a:r>
              <a:rPr lang="en-US" sz="5100" b="1" dirty="0" smtClean="0"/>
              <a:t>OUTPUT</a:t>
            </a:r>
            <a:endParaRPr lang="en-US" sz="51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914401"/>
            <a:ext cx="9144000" cy="5943600"/>
          </a:xfrm>
        </p:spPr>
        <p:txBody>
          <a:bodyPr numCol="3">
            <a:noAutofit/>
          </a:bodyPr>
          <a:lstStyle/>
          <a:p>
            <a:pPr>
              <a:buNone/>
            </a:pPr>
            <a:r>
              <a:rPr lang="en-US" sz="1600" dirty="0" smtClean="0"/>
              <a:t>Frequency of to is : 923</a:t>
            </a:r>
          </a:p>
          <a:p>
            <a:pPr>
              <a:buNone/>
            </a:pPr>
            <a:r>
              <a:rPr lang="en-US" sz="1600" dirty="0" smtClean="0"/>
              <a:t>Frequency of the is : 924</a:t>
            </a:r>
          </a:p>
          <a:p>
            <a:pPr>
              <a:buNone/>
            </a:pPr>
            <a:r>
              <a:rPr lang="en-US" sz="1600" dirty="0" smtClean="0"/>
              <a:t>Frequency of time is : 59</a:t>
            </a:r>
          </a:p>
          <a:p>
            <a:pPr>
              <a:buNone/>
            </a:pPr>
            <a:r>
              <a:rPr lang="en-US" sz="1600" dirty="0" smtClean="0"/>
              <a:t>Frequency of I is : 574</a:t>
            </a:r>
          </a:p>
          <a:p>
            <a:pPr>
              <a:buNone/>
            </a:pPr>
            <a:r>
              <a:rPr lang="en-US" sz="1600" dirty="0" smtClean="0"/>
              <a:t>Frequency of fly is : 54</a:t>
            </a:r>
          </a:p>
          <a:p>
            <a:pPr>
              <a:buNone/>
            </a:pPr>
            <a:r>
              <a:rPr lang="en-US" sz="1600" dirty="0" smtClean="0"/>
              <a:t>Frequency of this is : 143</a:t>
            </a:r>
          </a:p>
          <a:p>
            <a:pPr>
              <a:buNone/>
            </a:pPr>
            <a:r>
              <a:rPr lang="en-US" sz="1600" dirty="0" smtClean="0"/>
              <a:t>Frequency of :) is : 96</a:t>
            </a:r>
          </a:p>
          <a:p>
            <a:pPr>
              <a:buNone/>
            </a:pPr>
            <a:r>
              <a:rPr lang="en-US" sz="1600" dirty="0" smtClean="0"/>
              <a:t>Frequency of it is : 166</a:t>
            </a:r>
          </a:p>
          <a:p>
            <a:pPr>
              <a:buNone/>
            </a:pPr>
            <a:r>
              <a:rPr lang="en-US" sz="1600" dirty="0" smtClean="0"/>
              <a:t>Frequency of was is : 226</a:t>
            </a:r>
          </a:p>
          <a:p>
            <a:pPr>
              <a:buNone/>
            </a:pPr>
            <a:r>
              <a:rPr lang="en-US" sz="1600" dirty="0" smtClean="0"/>
              <a:t>Frequency of and is : 416</a:t>
            </a:r>
          </a:p>
          <a:p>
            <a:pPr>
              <a:buNone/>
            </a:pPr>
            <a:r>
              <a:rPr lang="en-US" sz="1600" dirty="0" smtClean="0"/>
              <a:t>Frequency of an is : 74</a:t>
            </a:r>
          </a:p>
          <a:p>
            <a:pPr>
              <a:buNone/>
            </a:pPr>
            <a:r>
              <a:rPr lang="en-US" sz="1600" dirty="0" smtClean="0"/>
              <a:t>Frequency of good is : 75</a:t>
            </a:r>
          </a:p>
          <a:p>
            <a:pPr>
              <a:buNone/>
            </a:pPr>
            <a:r>
              <a:rPr lang="en-US" sz="1600" dirty="0" smtClean="0"/>
              <a:t>Frequency of so is : 163</a:t>
            </a:r>
          </a:p>
          <a:p>
            <a:pPr>
              <a:buNone/>
            </a:pPr>
            <a:r>
              <a:rPr lang="en-US" sz="1600" dirty="0" smtClean="0"/>
              <a:t>Frequency of much is : 54</a:t>
            </a:r>
          </a:p>
          <a:p>
            <a:pPr>
              <a:buNone/>
            </a:pPr>
            <a:r>
              <a:rPr lang="en-US" sz="1600" dirty="0" smtClean="0"/>
              <a:t>Frequency of is </a:t>
            </a:r>
            <a:r>
              <a:rPr lang="en-US" sz="1600" dirty="0" err="1" smtClean="0"/>
              <a:t>is</a:t>
            </a:r>
            <a:r>
              <a:rPr lang="en-US" sz="1600" dirty="0" smtClean="0"/>
              <a:t> : 219</a:t>
            </a:r>
          </a:p>
          <a:p>
            <a:pPr>
              <a:buNone/>
            </a:pPr>
            <a:r>
              <a:rPr lang="en-US" sz="1600" dirty="0" smtClean="0"/>
              <a:t>Frequency of a is : 501</a:t>
            </a:r>
          </a:p>
          <a:p>
            <a:pPr>
              <a:buNone/>
            </a:pPr>
            <a:r>
              <a:rPr lang="en-US" sz="1600" dirty="0" smtClean="0"/>
              <a:t>Frequency of great is : 144</a:t>
            </a:r>
          </a:p>
          <a:p>
            <a:pPr>
              <a:buNone/>
            </a:pPr>
            <a:r>
              <a:rPr lang="en-US" sz="1600" dirty="0" smtClean="0"/>
              <a:t>Frequency of my is : 320</a:t>
            </a:r>
          </a:p>
          <a:p>
            <a:pPr>
              <a:buNone/>
            </a:pPr>
            <a:r>
              <a:rPr lang="en-US" sz="1600" dirty="0" smtClean="0"/>
              <a:t>Frequency of &amp;amp; is : 77</a:t>
            </a:r>
          </a:p>
          <a:p>
            <a:pPr>
              <a:buNone/>
            </a:pPr>
            <a:r>
              <a:rPr lang="en-US" sz="1600" dirty="0" smtClean="0"/>
              <a:t>Frequency of on is : 327</a:t>
            </a:r>
          </a:p>
          <a:p>
            <a:pPr>
              <a:buNone/>
            </a:pPr>
            <a:r>
              <a:rPr lang="en-US" sz="1600" dirty="0" smtClean="0"/>
              <a:t>Frequency of I'm is : 67</a:t>
            </a:r>
          </a:p>
          <a:p>
            <a:pPr>
              <a:buNone/>
            </a:pPr>
            <a:r>
              <a:rPr lang="en-US" sz="1600" dirty="0" smtClean="0"/>
              <a:t>Frequency of flying is : 59</a:t>
            </a:r>
          </a:p>
          <a:p>
            <a:pPr>
              <a:buNone/>
            </a:pPr>
            <a:r>
              <a:rPr lang="en-US" sz="1600" dirty="0" smtClean="0"/>
              <a:t>Frequency of your is : 212</a:t>
            </a:r>
          </a:p>
          <a:p>
            <a:pPr>
              <a:buNone/>
            </a:pPr>
            <a:r>
              <a:rPr lang="en-US" sz="1600" dirty="0" smtClean="0"/>
              <a:t>Frequency of all is : 92</a:t>
            </a:r>
          </a:p>
          <a:p>
            <a:pPr>
              <a:buNone/>
            </a:pPr>
            <a:r>
              <a:rPr lang="en-US" sz="1600" dirty="0" smtClean="0"/>
              <a:t>Frequency of from is : 124</a:t>
            </a:r>
          </a:p>
          <a:p>
            <a:pPr>
              <a:buNone/>
            </a:pPr>
            <a:r>
              <a:rPr lang="en-US" sz="1600" dirty="0" smtClean="0"/>
              <a:t>Frequency of Thanks! is : 69</a:t>
            </a:r>
          </a:p>
          <a:p>
            <a:pPr>
              <a:buNone/>
            </a:pPr>
            <a:r>
              <a:rPr lang="en-US" sz="1600" dirty="0" smtClean="0"/>
              <a:t>Frequency of for is : 658</a:t>
            </a:r>
          </a:p>
          <a:p>
            <a:pPr>
              <a:buNone/>
            </a:pPr>
            <a:r>
              <a:rPr lang="en-US" sz="1600" dirty="0" smtClean="0"/>
              <a:t>Frequency of flight is : 263</a:t>
            </a:r>
          </a:p>
          <a:p>
            <a:pPr>
              <a:buNone/>
            </a:pPr>
            <a:r>
              <a:rPr lang="en-US" sz="1600" dirty="0" smtClean="0"/>
              <a:t>Frequency of but is : 91</a:t>
            </a:r>
          </a:p>
          <a:p>
            <a:pPr>
              <a:buNone/>
            </a:pPr>
            <a:r>
              <a:rPr lang="en-US" sz="1600" dirty="0" smtClean="0"/>
              <a:t>Frequency of you is : 509</a:t>
            </a:r>
          </a:p>
          <a:p>
            <a:pPr>
              <a:buNone/>
            </a:pPr>
            <a:r>
              <a:rPr lang="en-US" sz="1600" dirty="0" smtClean="0"/>
              <a:t>Frequency of would is : 56</a:t>
            </a:r>
          </a:p>
          <a:p>
            <a:pPr>
              <a:buNone/>
            </a:pPr>
            <a:r>
              <a:rPr lang="en-US" sz="1600" dirty="0" smtClean="0"/>
              <a:t>Frequency of be is : 135</a:t>
            </a:r>
          </a:p>
          <a:p>
            <a:pPr>
              <a:buNone/>
            </a:pPr>
            <a:r>
              <a:rPr lang="en-US" sz="1600" dirty="0" smtClean="0"/>
              <a:t>Frequency of with is : 195</a:t>
            </a:r>
          </a:p>
          <a:p>
            <a:pPr>
              <a:buNone/>
            </a:pPr>
            <a:r>
              <a:rPr lang="en-US" sz="1600" dirty="0" smtClean="0"/>
              <a:t>Frequency of you. is : 77</a:t>
            </a:r>
          </a:p>
          <a:p>
            <a:pPr>
              <a:buNone/>
            </a:pPr>
            <a:r>
              <a:rPr lang="en-US" sz="1600" dirty="0" smtClean="0"/>
              <a:t>Frequency of love is : 85</a:t>
            </a:r>
          </a:p>
          <a:p>
            <a:pPr>
              <a:buNone/>
            </a:pPr>
            <a:r>
              <a:rPr lang="en-US" sz="1600" dirty="0" smtClean="0"/>
              <a:t>Frequency of You is : 62</a:t>
            </a:r>
          </a:p>
          <a:p>
            <a:pPr>
              <a:buNone/>
            </a:pPr>
            <a:r>
              <a:rPr lang="en-US" sz="1600" dirty="0" smtClean="0"/>
              <a:t>Frequency of are is : 120</a:t>
            </a:r>
          </a:p>
          <a:p>
            <a:pPr>
              <a:buNone/>
            </a:pPr>
            <a:r>
              <a:rPr lang="en-US" sz="1600" dirty="0" smtClean="0"/>
              <a:t>Frequency of </a:t>
            </a:r>
            <a:r>
              <a:rPr lang="en-US" sz="1600" dirty="0" err="1" smtClean="0"/>
              <a:t>of</a:t>
            </a:r>
            <a:r>
              <a:rPr lang="en-US" sz="1600" dirty="0" smtClean="0"/>
              <a:t> is : 236</a:t>
            </a:r>
          </a:p>
          <a:p>
            <a:pPr>
              <a:buNone/>
            </a:pPr>
            <a:r>
              <a:rPr lang="en-US" sz="1600" dirty="0" smtClean="0"/>
              <a:t>Frequency of that is : 102</a:t>
            </a:r>
          </a:p>
          <a:p>
            <a:pPr>
              <a:buNone/>
            </a:pPr>
            <a:r>
              <a:rPr lang="en-US" sz="1600" dirty="0" smtClean="0"/>
              <a:t>Frequency of in is : 309</a:t>
            </a:r>
          </a:p>
          <a:p>
            <a:pPr>
              <a:buNone/>
            </a:pPr>
            <a:r>
              <a:rPr lang="en-US" sz="1600" dirty="0" smtClean="0"/>
              <a:t>Frequency of just is : 129</a:t>
            </a:r>
          </a:p>
          <a:p>
            <a:pPr>
              <a:buNone/>
            </a:pPr>
            <a:r>
              <a:rPr lang="en-US" sz="1600" dirty="0" smtClean="0"/>
              <a:t>Frequency of very is : 55</a:t>
            </a:r>
          </a:p>
          <a:p>
            <a:pPr>
              <a:buNone/>
            </a:pPr>
            <a:r>
              <a:rPr lang="en-US" sz="1600" dirty="0" smtClean="0"/>
              <a:t>Frequency of not is : 57</a:t>
            </a:r>
          </a:p>
          <a:p>
            <a:pPr>
              <a:buNone/>
            </a:pPr>
            <a:r>
              <a:rPr lang="en-US" sz="1600" dirty="0" smtClean="0"/>
              <a:t>Frequency of been is : 52</a:t>
            </a:r>
          </a:p>
          <a:p>
            <a:pPr>
              <a:buNone/>
            </a:pPr>
            <a:r>
              <a:rPr lang="en-US" sz="1600" dirty="0" smtClean="0"/>
              <a:t>Frequency of like is : 57</a:t>
            </a:r>
          </a:p>
          <a:p>
            <a:pPr>
              <a:buNone/>
            </a:pPr>
            <a:r>
              <a:rPr lang="en-US" sz="1600" dirty="0" smtClean="0"/>
              <a:t>Frequency of we is : 75</a:t>
            </a:r>
          </a:p>
          <a:p>
            <a:pPr>
              <a:buNone/>
            </a:pPr>
            <a:r>
              <a:rPr lang="en-US" sz="1600" dirty="0" smtClean="0"/>
              <a:t>Frequency of can is : 54</a:t>
            </a:r>
          </a:p>
          <a:p>
            <a:pPr>
              <a:buNone/>
            </a:pPr>
            <a:r>
              <a:rPr lang="en-US" sz="1600" dirty="0" smtClean="0"/>
              <a:t>Frequency of crew is : 51</a:t>
            </a:r>
          </a:p>
          <a:p>
            <a:pPr>
              <a:buNone/>
            </a:pPr>
            <a:r>
              <a:rPr lang="en-US" sz="1600" dirty="0" smtClean="0"/>
              <a:t>Frequency of - is : 87</a:t>
            </a:r>
          </a:p>
          <a:p>
            <a:pPr>
              <a:buNone/>
            </a:pPr>
            <a:r>
              <a:rPr lang="en-US" sz="1600" dirty="0" smtClean="0"/>
              <a:t>Frequency of customer is : 101</a:t>
            </a:r>
          </a:p>
          <a:p>
            <a:pPr>
              <a:buNone/>
            </a:pPr>
            <a:r>
              <a:rPr lang="en-US" sz="1600" dirty="0" smtClean="0"/>
              <a:t>Frequency of back is : 54</a:t>
            </a:r>
          </a:p>
          <a:p>
            <a:pPr>
              <a:buNone/>
            </a:pPr>
            <a:r>
              <a:rPr lang="en-US" sz="1600" dirty="0" smtClean="0"/>
              <a:t>Frequency of us is : 62</a:t>
            </a:r>
          </a:p>
          <a:p>
            <a:pPr>
              <a:buNone/>
            </a:pPr>
            <a:r>
              <a:rPr lang="en-US" sz="1600" dirty="0" smtClean="0"/>
              <a:t>Frequency of out is : 71</a:t>
            </a:r>
          </a:p>
          <a:p>
            <a:pPr>
              <a:buNone/>
            </a:pPr>
            <a:r>
              <a:rPr lang="en-US" sz="1600" dirty="0" smtClean="0"/>
              <a:t>Frequency of best is : 63</a:t>
            </a:r>
          </a:p>
          <a:p>
            <a:pPr>
              <a:buNone/>
            </a:pPr>
            <a:r>
              <a:rPr lang="en-US" sz="1600" dirty="0" smtClean="0"/>
              <a:t>Frequency of have is : 124</a:t>
            </a:r>
          </a:p>
          <a:p>
            <a:pPr>
              <a:buNone/>
            </a:pPr>
            <a:r>
              <a:rPr lang="en-US" sz="1600" dirty="0" smtClean="0"/>
              <a:t>Frequency of Thank is : 231</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SENTIMENTAL TWEETS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200" y="1905000"/>
            <a:ext cx="4572000" cy="3970318"/>
          </a:xfrm>
          <a:prstGeom prst="rect">
            <a:avLst/>
          </a:prstGeom>
        </p:spPr>
        <p:txBody>
          <a:bodyPr>
            <a:spAutoFit/>
          </a:bodyPr>
          <a:lstStyle/>
          <a:p>
            <a:r>
              <a:rPr lang="en-US" dirty="0" err="1" smtClean="0"/>
              <a:t>day_df</a:t>
            </a:r>
            <a:r>
              <a:rPr lang="en-US" dirty="0" smtClean="0"/>
              <a:t> = day_df.loc(axis=0)[:,:,'negative']</a:t>
            </a:r>
          </a:p>
          <a:p>
            <a:endParaRPr lang="en-US" dirty="0" smtClean="0"/>
          </a:p>
          <a:p>
            <a:r>
              <a:rPr lang="en-US" dirty="0" smtClean="0"/>
              <a:t>#</a:t>
            </a:r>
            <a:r>
              <a:rPr lang="en-US" dirty="0" err="1" smtClean="0"/>
              <a:t>groupby</a:t>
            </a:r>
            <a:r>
              <a:rPr lang="en-US" dirty="0" smtClean="0"/>
              <a:t> and plot data</a:t>
            </a:r>
          </a:p>
          <a:p>
            <a:r>
              <a:rPr lang="en-US" dirty="0" smtClean="0"/>
              <a:t>ax2 = </a:t>
            </a:r>
            <a:r>
              <a:rPr lang="en-US" dirty="0" err="1" smtClean="0"/>
              <a:t>day_df.groupby</a:t>
            </a:r>
            <a:r>
              <a:rPr lang="en-US" dirty="0" smtClean="0"/>
              <a:t>(['</a:t>
            </a:r>
            <a:r>
              <a:rPr lang="en-US" dirty="0" err="1" smtClean="0"/>
              <a:t>tweet_created','airline</a:t>
            </a:r>
            <a:r>
              <a:rPr lang="en-US" dirty="0" smtClean="0"/>
              <a:t>']).sum().</a:t>
            </a:r>
            <a:r>
              <a:rPr lang="en-US" dirty="0" err="1" smtClean="0"/>
              <a:t>unstack</a:t>
            </a:r>
            <a:r>
              <a:rPr lang="en-US" dirty="0" smtClean="0"/>
              <a:t>().plot(kind = 'bar', color=['red', 'green', '</a:t>
            </a:r>
            <a:r>
              <a:rPr lang="en-US" dirty="0" err="1" smtClean="0"/>
              <a:t>blue','yellow','purple','orange</a:t>
            </a:r>
            <a:r>
              <a:rPr lang="en-US" dirty="0" smtClean="0"/>
              <a:t>'], </a:t>
            </a:r>
            <a:r>
              <a:rPr lang="en-US" dirty="0" err="1" smtClean="0"/>
              <a:t>figsize</a:t>
            </a:r>
            <a:r>
              <a:rPr lang="en-US" dirty="0" smtClean="0"/>
              <a:t> = (15,6), rot = 70)</a:t>
            </a:r>
          </a:p>
          <a:p>
            <a:r>
              <a:rPr lang="en-US" dirty="0" smtClean="0"/>
              <a:t>labels = ['</a:t>
            </a:r>
            <a:r>
              <a:rPr lang="en-US" dirty="0" err="1" smtClean="0"/>
              <a:t>American','Delta','Southwest','US</a:t>
            </a:r>
            <a:r>
              <a:rPr lang="en-US" dirty="0" smtClean="0"/>
              <a:t> </a:t>
            </a:r>
            <a:r>
              <a:rPr lang="en-US" dirty="0" err="1" smtClean="0"/>
              <a:t>Airways','United','Virgin</a:t>
            </a:r>
            <a:r>
              <a:rPr lang="en-US" dirty="0" smtClean="0"/>
              <a:t> America']</a:t>
            </a:r>
          </a:p>
          <a:p>
            <a:r>
              <a:rPr lang="en-US" dirty="0" smtClean="0"/>
              <a:t>ax2.legend(labels = labels)</a:t>
            </a:r>
          </a:p>
          <a:p>
            <a:r>
              <a:rPr lang="en-US" dirty="0" smtClean="0"/>
              <a:t>ax2.set_xlabel('Date')</a:t>
            </a:r>
          </a:p>
          <a:p>
            <a:r>
              <a:rPr lang="en-US" dirty="0" smtClean="0"/>
              <a:t>ax2.set_ylabel('Negative Tweets')</a:t>
            </a:r>
          </a:p>
          <a:p>
            <a:r>
              <a:rPr lang="en-US" dirty="0" err="1" smtClean="0"/>
              <a:t>plt.show</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pic>
        <p:nvPicPr>
          <p:cNvPr id="1026" name="Picture 2" descr="C:\Users\kumar\Downloads\G.png"/>
          <p:cNvPicPr>
            <a:picLocks noGrp="1" noChangeAspect="1" noChangeArrowheads="1"/>
          </p:cNvPicPr>
          <p:nvPr>
            <p:ph idx="1"/>
          </p:nvPr>
        </p:nvPicPr>
        <p:blipFill>
          <a:blip r:embed="rId2" cstate="print"/>
          <a:srcRect/>
          <a:stretch>
            <a:fillRect/>
          </a:stretch>
        </p:blipFill>
        <p:spPr bwMode="auto">
          <a:xfrm>
            <a:off x="-152400" y="1637834"/>
            <a:ext cx="8703381" cy="407638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r>
              <a:rPr lang="en-US" dirty="0" smtClean="0"/>
              <a:t> This analysis can help businesses understand in which areas their products are working</a:t>
            </a:r>
          </a:p>
          <a:p>
            <a:pPr>
              <a:buNone/>
            </a:pPr>
            <a:r>
              <a:rPr lang="en-US" dirty="0" smtClean="0"/>
              <a:t>    well and in which areas they are working poorly.</a:t>
            </a:r>
          </a:p>
          <a:p>
            <a:r>
              <a:rPr lang="en-US" dirty="0" smtClean="0"/>
              <a:t>This can help them track their brand reputation among customers.</a:t>
            </a:r>
          </a:p>
          <a:p>
            <a:r>
              <a:rPr lang="en-US" dirty="0" smtClean="0"/>
              <a:t>You can build your own Sentiment Analysis model or</a:t>
            </a:r>
          </a:p>
          <a:p>
            <a:r>
              <a:rPr lang="en-US" dirty="0" smtClean="0"/>
              <a:t> utilize various tools to implement in your organization.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 Not only may it contain errors and inconsistencies, but it is often incomplete, and doesn’t have a regular, uniform design.</a:t>
            </a:r>
          </a:p>
          <a:p>
            <a:endParaRPr lang="en-US" dirty="0" smtClean="0"/>
          </a:p>
          <a:p>
            <a:r>
              <a:rPr lang="en-US" dirty="0" smtClean="0"/>
              <a:t>Machines like to process nice and tidy information – they read data as 1s and 0s. So calculating structured data, like whole numbers and percentages is easy. However, unstructured data, in the form of text and images must first be cleaned and formatted before analysis.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preprocessing importance</a:t>
            </a:r>
            <a:endParaRPr lang="en-US" dirty="0"/>
          </a:p>
        </p:txBody>
      </p:sp>
      <p:sp>
        <p:nvSpPr>
          <p:cNvPr id="3" name="Content Placeholder 2"/>
          <p:cNvSpPr>
            <a:spLocks noGrp="1"/>
          </p:cNvSpPr>
          <p:nvPr>
            <p:ph idx="1"/>
          </p:nvPr>
        </p:nvSpPr>
        <p:spPr/>
        <p:txBody>
          <a:bodyPr>
            <a:normAutofit fontScale="70000" lnSpcReduction="20000"/>
          </a:bodyPr>
          <a:lstStyle/>
          <a:p>
            <a:r>
              <a:rPr lang="en-US" smtClean="0"/>
              <a:t>the phrase “garbage in, garbage out” This means that if you use bad or “dirty” data to train your model, you’ll end up with a bad, improperly trained model that won’t actually be relevant to your analysis.</a:t>
            </a:r>
          </a:p>
          <a:p>
            <a:endParaRPr lang="en-US" smtClean="0"/>
          </a:p>
          <a:p>
            <a:r>
              <a:rPr lang="en-US" smtClean="0"/>
              <a:t>Good, preprocessed data is even more important than the most powerful algorithms, to the point that machine learning models trained with bad data could actually be harmful to the analysis you’re trying to do – giving you “garbage” results.data as 1s and 0s. So calculating structured data, like whole numbers and percentages is easy. However, unstructured data, in the form of text and images must first be cleaned and formatted before analysis.When using data sets to train machine learning models, you’ll often hear the phrase “garbage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1029" name="Picture 5"/>
          <p:cNvPicPr>
            <a:picLocks noGrp="1" noChangeAspect="1" noChangeArrowheads="1"/>
          </p:cNvPicPr>
          <p:nvPr>
            <p:ph idx="1"/>
          </p:nvPr>
        </p:nvPicPr>
        <p:blipFill>
          <a:blip r:embed="rId2" cstate="print"/>
          <a:srcRect/>
          <a:stretch>
            <a:fillRect/>
          </a:stretch>
        </p:blipFill>
        <p:spPr>
          <a:xfrm>
            <a:off x="546957" y="1600200"/>
            <a:ext cx="8050085"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Data Preprocessing Steps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Data quality assessment</a:t>
            </a:r>
          </a:p>
          <a:p>
            <a:r>
              <a:rPr lang="en-US" dirty="0" smtClean="0"/>
              <a:t>Data cleaning</a:t>
            </a:r>
          </a:p>
          <a:p>
            <a:r>
              <a:rPr lang="en-US" dirty="0" smtClean="0"/>
              <a:t>Data transformation</a:t>
            </a:r>
          </a:p>
          <a:p>
            <a:r>
              <a:rPr lang="en-US" dirty="0" smtClean="0"/>
              <a:t>Data reduction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5">
                    <a:lumMod val="75000"/>
                  </a:schemeClr>
                </a:solidFill>
              </a:rPr>
              <a:t>DATA QUALITY ASSESSMENT</a:t>
            </a:r>
            <a:endParaRPr lang="en-US" sz="4000" dirty="0">
              <a:solidFill>
                <a:schemeClr val="accent5">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Take a good look at your data and get an idea of its overall quality, relevance to your project, and consistency. </a:t>
            </a:r>
          </a:p>
          <a:p>
            <a:r>
              <a:rPr lang="en-US" dirty="0" smtClean="0"/>
              <a:t>There are a number of data anomalies and inherent problems to look out for in almost any data set, for example:</a:t>
            </a:r>
          </a:p>
          <a:p>
            <a:r>
              <a:rPr lang="en-US" dirty="0" smtClean="0"/>
              <a:t>Data outliers: Outliers can have a huge impact on data analysis results. For example if you're averaging test scores for a class, and one student didn’t respond to any of the questions, their 0% could greatly skew the results.</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Missing data: Take a look for missing data fields, blank spaces in text, or unanswered survey questions. This could be due to human error or incomplete data. To take care of missing data, you’ll have to perform data cleaning.</a:t>
            </a:r>
          </a:p>
          <a:p>
            <a:endParaRPr lang="en-US" dirty="0" smtClean="0"/>
          </a:p>
          <a:p>
            <a:pPr>
              <a:buNone/>
            </a:pPr>
            <a:r>
              <a:rPr lang="en-US" dirty="0" smtClean="0"/>
              <a:t>Mixed data values:</a:t>
            </a:r>
          </a:p>
          <a:p>
            <a:pPr>
              <a:buNone/>
            </a:pPr>
            <a:r>
              <a:rPr lang="en-US" dirty="0" smtClean="0"/>
              <a:t> Perhaps different sources use different descriptors for features – for example, man or male.</a:t>
            </a:r>
          </a:p>
          <a:p>
            <a:pPr>
              <a:buNone/>
            </a:pPr>
            <a:r>
              <a:rPr lang="en-US" dirty="0" smtClean="0"/>
              <a:t> These value descriptors should all be made uniform.</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2.Data cleaning</a:t>
            </a:r>
            <a:br>
              <a:rPr lang="en-US" dirty="0" smtClean="0"/>
            </a:br>
            <a:endParaRPr lang="en-US" dirty="0"/>
          </a:p>
        </p:txBody>
      </p:sp>
      <p:sp>
        <p:nvSpPr>
          <p:cNvPr id="3" name="Content Placeholder 2"/>
          <p:cNvSpPr>
            <a:spLocks noGrp="1"/>
          </p:cNvSpPr>
          <p:nvPr>
            <p:ph idx="1"/>
          </p:nvPr>
        </p:nvSpPr>
        <p:spPr/>
        <p:txBody>
          <a:bodyPr/>
          <a:lstStyle/>
          <a:p>
            <a:r>
              <a:rPr lang="en-US" dirty="0" smtClean="0"/>
              <a:t>Data cleaning is the process of adding missing data and correcting, repairing, or removing incorrect or irrelevant data from a data set.</a:t>
            </a:r>
          </a:p>
          <a:p>
            <a:r>
              <a:rPr lang="en-US" dirty="0" smtClean="0"/>
              <a:t> Dating cleaning is the most important step of preprocessing because it will ensure that your data is ready to go for your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1941</Words>
  <Application>Microsoft Office PowerPoint</Application>
  <PresentationFormat>On-screen Show (4:3)</PresentationFormat>
  <Paragraphs>261</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AI Project phase-3  sentiment analysis for marketing</vt:lpstr>
      <vt:lpstr>What is data preprocessing ?</vt:lpstr>
      <vt:lpstr>Slide 3</vt:lpstr>
      <vt:lpstr>Data preprocessing importance</vt:lpstr>
      <vt:lpstr>Slide 5</vt:lpstr>
      <vt:lpstr>Data Preprocessing Steps</vt:lpstr>
      <vt:lpstr>DATA QUALITY ASSESSMENT</vt:lpstr>
      <vt:lpstr>Slide 8</vt:lpstr>
      <vt:lpstr>2.Data cleaning </vt:lpstr>
      <vt:lpstr>Slide 10</vt:lpstr>
      <vt:lpstr>Slide 11</vt:lpstr>
      <vt:lpstr>3.Data transformation</vt:lpstr>
      <vt:lpstr>4 .Data reduction</vt:lpstr>
      <vt:lpstr>Slide 14</vt:lpstr>
      <vt:lpstr>The Wrap Up </vt:lpstr>
      <vt:lpstr>Importing the libraries and loading the data</vt:lpstr>
      <vt:lpstr>output</vt:lpstr>
      <vt:lpstr>Data preprocessing</vt:lpstr>
      <vt:lpstr>Slide 19</vt:lpstr>
      <vt:lpstr>Airline sentiments for each airline</vt:lpstr>
      <vt:lpstr>OUTPUT:</vt:lpstr>
      <vt:lpstr>OUTPUT:</vt:lpstr>
      <vt:lpstr>Slide 23</vt:lpstr>
      <vt:lpstr>POSITIVE SENTIMENTAL TWEETS </vt:lpstr>
      <vt:lpstr>Slide 25</vt:lpstr>
      <vt:lpstr>NEGATIVE SENTIMENTAL TWEETS</vt:lpstr>
      <vt:lpstr>OUTPUT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phase-3</dc:title>
  <dc:creator>kumar</dc:creator>
  <cp:lastModifiedBy>kumar</cp:lastModifiedBy>
  <cp:revision>59</cp:revision>
  <dcterms:created xsi:type="dcterms:W3CDTF">2023-10-16T08:42:24Z</dcterms:created>
  <dcterms:modified xsi:type="dcterms:W3CDTF">2023-10-21T15:55:36Z</dcterms:modified>
</cp:coreProperties>
</file>