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60" r:id="rId2"/>
    <p:sldId id="277" r:id="rId3"/>
    <p:sldId id="262" r:id="rId4"/>
    <p:sldId id="265" r:id="rId5"/>
    <p:sldId id="266" r:id="rId6"/>
    <p:sldId id="267" r:id="rId7"/>
    <p:sldId id="268" r:id="rId8"/>
    <p:sldId id="271" r:id="rId9"/>
    <p:sldId id="280" r:id="rId10"/>
    <p:sldId id="274" r:id="rId11"/>
    <p:sldId id="281" r:id="rId12"/>
    <p:sldId id="282" r:id="rId13"/>
    <p:sldId id="283" r:id="rId14"/>
    <p:sldId id="28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1197" autoAdjust="0"/>
  </p:normalViewPr>
  <p:slideViewPr>
    <p:cSldViewPr snapToGrid="0">
      <p:cViewPr>
        <p:scale>
          <a:sx n="100" d="100"/>
          <a:sy n="100" d="100"/>
        </p:scale>
        <p:origin x="-475"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87400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26848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310CFD-A618-411A-8A50-BB14E05EF1F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396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206908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310CFD-A618-411A-8A50-BB14E05EF1F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750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3673905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657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791311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231794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13636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60787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58111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246930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18994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251897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396735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D7463-D270-4947-9FDD-59D37554E02B}"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310CFD-A618-411A-8A50-BB14E05EF1F3}" type="slidenum">
              <a:rPr lang="en-IN" smtClean="0"/>
              <a:pPr/>
              <a:t>‹#›</a:t>
            </a:fld>
            <a:endParaRPr lang="en-IN"/>
          </a:p>
        </p:txBody>
      </p:sp>
    </p:spTree>
    <p:extLst>
      <p:ext uri="{BB962C8B-B14F-4D97-AF65-F5344CB8AC3E}">
        <p14:creationId xmlns:p14="http://schemas.microsoft.com/office/powerpoint/2010/main" val="15358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2D7463-D270-4947-9FDD-59D37554E02B}" type="datetimeFigureOut">
              <a:rPr lang="en-IN" smtClean="0"/>
              <a:pPr/>
              <a:t>18-10-2024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310CFD-A618-411A-8A50-BB14E05EF1F3}" type="slidenum">
              <a:rPr lang="en-IN" smtClean="0"/>
              <a:pPr/>
              <a:t>‹#›</a:t>
            </a:fld>
            <a:endParaRPr lang="en-IN"/>
          </a:p>
        </p:txBody>
      </p:sp>
    </p:spTree>
    <p:extLst>
      <p:ext uri="{BB962C8B-B14F-4D97-AF65-F5344CB8AC3E}">
        <p14:creationId xmlns:p14="http://schemas.microsoft.com/office/powerpoint/2010/main" val="962005967"/>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834" y="242371"/>
            <a:ext cx="9353320" cy="1057619"/>
          </a:xfrm>
        </p:spPr>
        <p:txBody>
          <a:bodyP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PANIMALAR ENGINEERING COLLEGE</a:t>
            </a:r>
          </a:p>
        </p:txBody>
      </p:sp>
      <p:sp>
        <p:nvSpPr>
          <p:cNvPr id="3" name="Text Placeholder 2"/>
          <p:cNvSpPr>
            <a:spLocks noGrp="1"/>
          </p:cNvSpPr>
          <p:nvPr>
            <p:ph type="body" idx="1"/>
          </p:nvPr>
        </p:nvSpPr>
        <p:spPr>
          <a:xfrm>
            <a:off x="947450" y="3933022"/>
            <a:ext cx="10855344" cy="2924978"/>
          </a:xfrm>
        </p:spPr>
        <p:txBody>
          <a:bodyPr>
            <a:normAutofit fontScale="70000" lnSpcReduction="20000"/>
          </a:bodyPr>
          <a:lstStyle/>
          <a:p>
            <a:pPr>
              <a:lnSpc>
                <a:spcPct val="170000"/>
              </a:lnSpc>
            </a:pPr>
            <a:r>
              <a:rPr lang="en-US" sz="2400" b="1" dirty="0">
                <a:solidFill>
                  <a:schemeClr val="tx1"/>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21CS1512 - SOCIALLY RELEVANT MINI PROJECT</a:t>
            </a:r>
          </a:p>
          <a:p>
            <a:pPr>
              <a:lnSpc>
                <a:spcPct val="170000"/>
              </a:lnSpc>
            </a:pPr>
            <a:r>
              <a:rPr lang="en-US" sz="2600" b="1" dirty="0">
                <a:solidFill>
                  <a:schemeClr val="tx1"/>
                </a:solidFill>
                <a:latin typeface="Times New Roman" panose="02020603050405020304" pitchFamily="18" charset="0"/>
                <a:cs typeface="Times New Roman" panose="02020603050405020304" pitchFamily="18" charset="0"/>
              </a:rPr>
              <a:t>				TITLE : RECOMMENDATION SYSTEM FOR ONLINE COURSES </a:t>
            </a:r>
          </a:p>
          <a:p>
            <a:pPr>
              <a:lnSpc>
                <a:spcPct val="170000"/>
              </a:lnSpc>
            </a:pPr>
            <a:r>
              <a:rPr lang="en-US" sz="2600" b="1"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GUIDE BY										TEAM MEMBERS :</a:t>
            </a:r>
          </a:p>
          <a:p>
            <a:pPr>
              <a:lnSpc>
                <a:spcPct val="170000"/>
              </a:lnSpc>
            </a:pPr>
            <a:r>
              <a:rPr lang="en-US" sz="2600" dirty="0">
                <a:solidFill>
                  <a:schemeClr val="tx1"/>
                </a:solidFill>
                <a:latin typeface="Times New Roman" panose="02020603050405020304" pitchFamily="18" charset="0"/>
                <a:cs typeface="Times New Roman" panose="02020603050405020304" pitchFamily="18" charset="0"/>
              </a:rPr>
              <a:t> 			MR. A. SATHEESH (AP/CS)							PREETHIKA M (211422104351)</a:t>
            </a:r>
          </a:p>
          <a:p>
            <a:pPr>
              <a:lnSpc>
                <a:spcPct val="170000"/>
              </a:lnSpc>
            </a:pPr>
            <a:r>
              <a:rPr lang="en-US" sz="2600" dirty="0">
                <a:solidFill>
                  <a:schemeClr val="tx1"/>
                </a:solidFill>
                <a:latin typeface="Times New Roman" panose="02020603050405020304" pitchFamily="18" charset="0"/>
                <a:cs typeface="Times New Roman" panose="02020603050405020304" pitchFamily="18" charset="0"/>
              </a:rPr>
              <a:t>															RAKSHITHA D (211422104379)</a:t>
            </a:r>
            <a:r>
              <a:rPr lang="en-US"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14338" name="Picture 2" descr="PANIMALAR ENGINEERING COLLEGE"/>
          <p:cNvPicPr>
            <a:picLocks noChangeAspect="1" noChangeArrowheads="1"/>
          </p:cNvPicPr>
          <p:nvPr/>
        </p:nvPicPr>
        <p:blipFill>
          <a:blip r:embed="rId2" cstate="print"/>
          <a:srcRect/>
          <a:stretch>
            <a:fillRect/>
          </a:stretch>
        </p:blipFill>
        <p:spPr bwMode="auto">
          <a:xfrm>
            <a:off x="4673679" y="1656039"/>
            <a:ext cx="2057400" cy="1920934"/>
          </a:xfrm>
          <a:prstGeom prst="rect">
            <a:avLst/>
          </a:prstGeom>
          <a:noFill/>
        </p:spPr>
      </p:pic>
      <p:sp>
        <p:nvSpPr>
          <p:cNvPr id="7" name="Rectangle 6"/>
          <p:cNvSpPr/>
          <p:nvPr/>
        </p:nvSpPr>
        <p:spPr>
          <a:xfrm>
            <a:off x="2932222" y="1140111"/>
            <a:ext cx="721058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C292-C812-7802-2F5E-1337DC133D61}"/>
              </a:ext>
            </a:extLst>
          </p:cNvPr>
          <p:cNvSpPr>
            <a:spLocks noGrp="1"/>
          </p:cNvSpPr>
          <p:nvPr>
            <p:ph type="title"/>
          </p:nvPr>
        </p:nvSpPr>
        <p:spPr>
          <a:xfrm>
            <a:off x="1875472" y="595974"/>
            <a:ext cx="8911687" cy="712321"/>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PROPOSED SYSTEM</a:t>
            </a:r>
            <a:endParaRPr lang="en-US" b="1" dirty="0"/>
          </a:p>
        </p:txBody>
      </p:sp>
      <p:sp>
        <p:nvSpPr>
          <p:cNvPr id="5" name="Rectangle 2">
            <a:extLst>
              <a:ext uri="{FF2B5EF4-FFF2-40B4-BE49-F238E27FC236}">
                <a16:creationId xmlns:a16="http://schemas.microsoft.com/office/drawing/2014/main" id="{D6E0AEE6-703E-A6C7-2AA6-0051B15730DD}"/>
              </a:ext>
            </a:extLst>
          </p:cNvPr>
          <p:cNvSpPr>
            <a:spLocks noChangeArrowheads="1"/>
          </p:cNvSpPr>
          <p:nvPr/>
        </p:nvSpPr>
        <p:spPr bwMode="auto">
          <a:xfrm>
            <a:off x="294640" y="2030795"/>
            <a:ext cx="1189735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aims to create an intelligent recommendation engine tailored for online courses, enhancing the user experience by delivering personalized course suggestions. Below are the components and functionalities of the proposed system</a:t>
            </a:r>
          </a:p>
        </p:txBody>
      </p:sp>
      <p:sp>
        <p:nvSpPr>
          <p:cNvPr id="7" name="TextBox 6">
            <a:extLst>
              <a:ext uri="{FF2B5EF4-FFF2-40B4-BE49-F238E27FC236}">
                <a16:creationId xmlns:a16="http://schemas.microsoft.com/office/drawing/2014/main" id="{8221F2E4-F4FA-EC41-FB9B-98278E312F06}"/>
              </a:ext>
            </a:extLst>
          </p:cNvPr>
          <p:cNvSpPr txBox="1"/>
          <p:nvPr/>
        </p:nvSpPr>
        <p:spPr>
          <a:xfrm rot="10800000" flipV="1">
            <a:off x="294640" y="3688417"/>
            <a:ext cx="11348720"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Collects information on user interests, learning goals, and preferred course formats  Tracks courses completed, time spent on each course, and performance metrics and Evaluates the user’s current skills to recommend appropriate courses for skill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87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DCFA-A9ED-F293-45E5-2FD6346E1051}"/>
              </a:ext>
            </a:extLst>
          </p:cNvPr>
          <p:cNvSpPr>
            <a:spLocks noGrp="1"/>
          </p:cNvSpPr>
          <p:nvPr>
            <p:ph type="title"/>
          </p:nvPr>
        </p:nvSpPr>
        <p:spPr>
          <a:xfrm>
            <a:off x="1249680" y="254000"/>
            <a:ext cx="10254931" cy="901600"/>
          </a:xfrm>
        </p:spPr>
        <p:txBody>
          <a:bodyPr>
            <a:normAutofit fontScale="90000"/>
          </a:bodyPr>
          <a:lstStyle/>
          <a:p>
            <a:r>
              <a:rPr lang="en-IN" b="1" dirty="0"/>
              <a:t>Modules</a:t>
            </a:r>
            <a:br>
              <a:rPr lang="en-IN" dirty="0"/>
            </a:br>
            <a:br>
              <a:rPr lang="en-IN" dirty="0"/>
            </a:br>
            <a:br>
              <a:rPr lang="en-IN" dirty="0"/>
            </a:br>
            <a:br>
              <a:rPr lang="en-IN" dirty="0"/>
            </a:br>
            <a:br>
              <a:rPr lang="en-IN" dirty="0"/>
            </a:br>
            <a:r>
              <a:rPr lang="en-IN" dirty="0"/>
              <a:t> </a:t>
            </a:r>
          </a:p>
        </p:txBody>
      </p:sp>
      <p:sp>
        <p:nvSpPr>
          <p:cNvPr id="5" name="TextBox 4">
            <a:extLst>
              <a:ext uri="{FF2B5EF4-FFF2-40B4-BE49-F238E27FC236}">
                <a16:creationId xmlns:a16="http://schemas.microsoft.com/office/drawing/2014/main" id="{A4483049-5126-361E-B257-8F7D65298182}"/>
              </a:ext>
            </a:extLst>
          </p:cNvPr>
          <p:cNvSpPr txBox="1"/>
          <p:nvPr/>
        </p:nvSpPr>
        <p:spPr>
          <a:xfrm>
            <a:off x="396239" y="1300481"/>
            <a:ext cx="11108371" cy="1289071"/>
          </a:xfrm>
          <a:prstGeom prst="rect">
            <a:avLst/>
          </a:prstGeom>
          <a:noFill/>
        </p:spPr>
        <p:txBody>
          <a:bodyPr wrap="square">
            <a:spAutoFit/>
          </a:bodyPr>
          <a:lstStyle/>
          <a:p>
            <a:pPr marL="457200" indent="228600" algn="just">
              <a:lnSpc>
                <a:spcPct val="150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Each module is designed to interact seamlessly, providing a cohesive system that enhances user experience, simplifies course management, and leverages data for personalized learning. The modular architecture allows for scalability and maintainability, making it easier to implement new features or improve existing ones over time.</a:t>
            </a:r>
          </a:p>
        </p:txBody>
      </p:sp>
      <p:sp>
        <p:nvSpPr>
          <p:cNvPr id="7" name="TextBox 6">
            <a:extLst>
              <a:ext uri="{FF2B5EF4-FFF2-40B4-BE49-F238E27FC236}">
                <a16:creationId xmlns:a16="http://schemas.microsoft.com/office/drawing/2014/main" id="{D97360D2-1074-63C3-EFB8-CCF6A81F1315}"/>
              </a:ext>
            </a:extLst>
          </p:cNvPr>
          <p:cNvSpPr txBox="1"/>
          <p:nvPr/>
        </p:nvSpPr>
        <p:spPr>
          <a:xfrm>
            <a:off x="863600" y="2734433"/>
            <a:ext cx="10485120" cy="1399294"/>
          </a:xfrm>
          <a:prstGeom prst="rect">
            <a:avLst/>
          </a:prstGeom>
          <a:noFill/>
        </p:spPr>
        <p:txBody>
          <a:bodyPr wrap="square">
            <a:spAutoFit/>
          </a:bodyPr>
          <a:lstStyle/>
          <a:p>
            <a:pPr marL="228600" indent="228600" algn="just">
              <a:lnSpc>
                <a:spcPct val="150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1. User Management Module</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28600" indent="228600" algn="just">
              <a:lnSpc>
                <a:spcPct val="150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Description</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This module handles all aspects of user registration, authentication, and profile          management.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2C4F478-1DB4-504B-CD16-7C070437FEB2}"/>
              </a:ext>
            </a:extLst>
          </p:cNvPr>
          <p:cNvSpPr txBox="1"/>
          <p:nvPr/>
        </p:nvSpPr>
        <p:spPr>
          <a:xfrm rot="10800000" flipV="1">
            <a:off x="1249680" y="4341474"/>
            <a:ext cx="8900160" cy="983795"/>
          </a:xfrm>
          <a:prstGeom prst="rect">
            <a:avLst/>
          </a:prstGeom>
          <a:noFill/>
        </p:spPr>
        <p:txBody>
          <a:bodyPr wrap="square">
            <a:spAutoFit/>
          </a:bodyPr>
          <a:lstStyle/>
          <a:p>
            <a:pPr indent="-269875"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Course Management Module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491490" indent="228600"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This module manages course creation, updates, and organization.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9452FA3-B4CE-82B5-81B6-08C8A9085E57}"/>
              </a:ext>
            </a:extLst>
          </p:cNvPr>
          <p:cNvSpPr txBox="1"/>
          <p:nvPr/>
        </p:nvSpPr>
        <p:spPr>
          <a:xfrm rot="10800000" flipV="1">
            <a:off x="863600" y="5349954"/>
            <a:ext cx="10017760" cy="983795"/>
          </a:xfrm>
          <a:prstGeom prst="rect">
            <a:avLst/>
          </a:prstGeom>
          <a:noFill/>
        </p:spPr>
        <p:txBody>
          <a:bodyPr wrap="square">
            <a:spAutoFit/>
          </a:bodyPr>
          <a:lstStyle/>
          <a:p>
            <a:pPr marL="630555" indent="-180340"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 	Enrollment Module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630555" indent="89535"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This module oversees the enrollment process for users into courses.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934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EE6AD-5146-7DEA-B750-C13BCC59D52F}"/>
              </a:ext>
            </a:extLst>
          </p:cNvPr>
          <p:cNvSpPr txBox="1"/>
          <p:nvPr/>
        </p:nvSpPr>
        <p:spPr>
          <a:xfrm>
            <a:off x="1544320" y="883920"/>
            <a:ext cx="9672320" cy="983795"/>
          </a:xfrm>
          <a:prstGeom prst="rect">
            <a:avLst/>
          </a:prstGeom>
          <a:noFill/>
        </p:spPr>
        <p:txBody>
          <a:bodyPr wrap="square">
            <a:spAutoFit/>
          </a:bodyPr>
          <a:lstStyle/>
          <a:p>
            <a:pPr indent="-269875"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4. Feedback Module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491490" indent="228600"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This module collects and manages user feedback on courses.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8087697-D042-CAA7-9D13-725A20C608D9}"/>
              </a:ext>
            </a:extLst>
          </p:cNvPr>
          <p:cNvSpPr txBox="1"/>
          <p:nvPr/>
        </p:nvSpPr>
        <p:spPr>
          <a:xfrm>
            <a:off x="1107440" y="2387600"/>
            <a:ext cx="9184640" cy="983795"/>
          </a:xfrm>
          <a:prstGeom prst="rect">
            <a:avLst/>
          </a:prstGeom>
          <a:noFill/>
        </p:spPr>
        <p:txBody>
          <a:bodyPr wrap="square">
            <a:spAutoFit/>
          </a:bodyPr>
          <a:lstStyle/>
          <a:p>
            <a:pPr marL="630555" indent="-180340"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5. Recommendation Module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indent="34290" algn="just">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This module generates personalized course recommendations for users.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777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F0F9-E48F-B983-C40F-8AF60615CAA0}"/>
              </a:ext>
            </a:extLst>
          </p:cNvPr>
          <p:cNvSpPr>
            <a:spLocks noGrp="1"/>
          </p:cNvSpPr>
          <p:nvPr>
            <p:ph type="title"/>
          </p:nvPr>
        </p:nvSpPr>
        <p:spPr>
          <a:xfrm>
            <a:off x="2603084" y="288830"/>
            <a:ext cx="8911687" cy="1280890"/>
          </a:xfrm>
        </p:spPr>
        <p:txBody>
          <a:bodyPr>
            <a:normAutofit fontScale="90000"/>
          </a:bodyPr>
          <a:lstStyle/>
          <a:p>
            <a:r>
              <a:rPr lang="en-US" b="1" dirty="0">
                <a:latin typeface="Times New Roman" panose="02020603050405020304" pitchFamily="18" charset="0"/>
                <a:cs typeface="Times New Roman" panose="02020603050405020304" pitchFamily="18" charset="0"/>
              </a:rPr>
              <a:t>Screenshot</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front-end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5C24BB-4CC0-D113-17C1-0F89806E5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481" y="2377440"/>
            <a:ext cx="8628440" cy="4010134"/>
          </a:xfrm>
          <a:prstGeom prst="rect">
            <a:avLst/>
          </a:prstGeom>
        </p:spPr>
      </p:pic>
    </p:spTree>
    <p:extLst>
      <p:ext uri="{BB962C8B-B14F-4D97-AF65-F5344CB8AC3E}">
        <p14:creationId xmlns:p14="http://schemas.microsoft.com/office/powerpoint/2010/main" val="53492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1D2C-5ECE-BC32-29D7-52D1BBFA6347}"/>
              </a:ext>
            </a:extLst>
          </p:cNvPr>
          <p:cNvSpPr>
            <a:spLocks noGrp="1"/>
          </p:cNvSpPr>
          <p:nvPr>
            <p:ph type="title"/>
          </p:nvPr>
        </p:nvSpPr>
        <p:spPr>
          <a:xfrm>
            <a:off x="916524" y="1061526"/>
            <a:ext cx="9893716" cy="1280890"/>
          </a:xfrm>
        </p:spPr>
        <p:txBody>
          <a:bodyPr/>
          <a:lstStyle/>
          <a:p>
            <a:r>
              <a:rPr lang="en-US" dirty="0"/>
              <a:t>Input                                             output</a:t>
            </a:r>
            <a:endParaRPr lang="en-IN" dirty="0"/>
          </a:p>
        </p:txBody>
      </p:sp>
      <p:pic>
        <p:nvPicPr>
          <p:cNvPr id="4" name="Picture 3">
            <a:extLst>
              <a:ext uri="{FF2B5EF4-FFF2-40B4-BE49-F238E27FC236}">
                <a16:creationId xmlns:a16="http://schemas.microsoft.com/office/drawing/2014/main" id="{06CAAEB0-DAF5-8D19-1405-D99E067D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852609"/>
            <a:ext cx="6075680" cy="3943865"/>
          </a:xfrm>
          <a:prstGeom prst="rect">
            <a:avLst/>
          </a:prstGeom>
        </p:spPr>
      </p:pic>
      <p:pic>
        <p:nvPicPr>
          <p:cNvPr id="6" name="Picture 5">
            <a:extLst>
              <a:ext uri="{FF2B5EF4-FFF2-40B4-BE49-F238E27FC236}">
                <a16:creationId xmlns:a16="http://schemas.microsoft.com/office/drawing/2014/main" id="{A7D31FD3-9AB5-47CC-9FF8-8C2D8E9FE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640" y="1757680"/>
            <a:ext cx="5801360" cy="4038794"/>
          </a:xfrm>
          <a:prstGeom prst="rect">
            <a:avLst/>
          </a:prstGeom>
        </p:spPr>
      </p:pic>
    </p:spTree>
    <p:extLst>
      <p:ext uri="{BB962C8B-B14F-4D97-AF65-F5344CB8AC3E}">
        <p14:creationId xmlns:p14="http://schemas.microsoft.com/office/powerpoint/2010/main" val="234939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E3A5-C3A8-920D-8B19-E26004C09E34}"/>
              </a:ext>
            </a:extLst>
          </p:cNvPr>
          <p:cNvSpPr>
            <a:spLocks noGrp="1"/>
          </p:cNvSpPr>
          <p:nvPr>
            <p:ph type="title"/>
          </p:nvPr>
        </p:nvSpPr>
        <p:spPr>
          <a:xfrm>
            <a:off x="1452880" y="111761"/>
            <a:ext cx="10051731" cy="894080"/>
          </a:xfrm>
        </p:spPr>
        <p:txBody>
          <a:bodyPr>
            <a:normAutofit/>
          </a:bodyPr>
          <a:lstStyle/>
          <a:p>
            <a:r>
              <a:rPr lang="en-IN" sz="4000" b="1" dirty="0"/>
              <a:t>conclusion</a:t>
            </a:r>
          </a:p>
        </p:txBody>
      </p:sp>
      <p:sp>
        <p:nvSpPr>
          <p:cNvPr id="4" name="TextBox 3">
            <a:extLst>
              <a:ext uri="{FF2B5EF4-FFF2-40B4-BE49-F238E27FC236}">
                <a16:creationId xmlns:a16="http://schemas.microsoft.com/office/drawing/2014/main" id="{4B224E4C-2520-2C1E-0132-9169290E1284}"/>
              </a:ext>
            </a:extLst>
          </p:cNvPr>
          <p:cNvSpPr txBox="1"/>
          <p:nvPr/>
        </p:nvSpPr>
        <p:spPr>
          <a:xfrm>
            <a:off x="457200" y="1391919"/>
            <a:ext cx="11521440" cy="4205190"/>
          </a:xfrm>
          <a:prstGeom prst="rect">
            <a:avLst/>
          </a:prstGeom>
          <a:noFill/>
        </p:spPr>
        <p:txBody>
          <a:bodyPr wrap="square">
            <a:spAutoFit/>
          </a:bodyPr>
          <a:lstStyle/>
          <a:p>
            <a:pPr indent="457200" algn="just">
              <a:lnSpc>
                <a:spcPct val="150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The Online Course Recommendation System is designed to enhance the learning experience by providing personalized course suggestions based on user preferences, behavior, and feedback. This project integrates various components, including user management, course management, recommendation algorithms, and a responsive user interface, to create a cohesive and user-friendly platform. The system prioritizes user experience, enabling seamless registration, course browsing, and enrollment processes. Feedback mechanisms ensure that user opinions are considered for continuous improvement. Utilizing advanced algorithms, the system generates personalized course recommendations, helping users discover relevant content efficiently. This not only increases user engagement but also enhances overall satisfaction with the platform. The architecture supports scalability, allowing the system to handle increased traffic as the user base grows. Performance testing ensures that the system meets acceptable response times, maintaining a high-quality user experience even under load</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7198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B799-6F86-2C52-2B94-6627116664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ABSTARCT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9F976B-2FDC-5679-DC2E-D8F1981E8938}"/>
              </a:ext>
            </a:extLst>
          </p:cNvPr>
          <p:cNvSpPr txBox="1"/>
          <p:nvPr/>
        </p:nvSpPr>
        <p:spPr>
          <a:xfrm>
            <a:off x="853440" y="1788160"/>
            <a:ext cx="10830560"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paper presents a recommendation system designed to enhance user engagement and learning outcomes in online course platforms. By leveraging collaborative filtering and content-based filtering techniques, the system analyzes user completed course and course content to deliver personalized course suggestions. We conducted an empirical study to evaluate the system's effectiveness, measuring user opting rates and course completion rates. The results demonstrate a significant improvement in user experience and probing efficiency, indicating that tailored recommendations can facilitate better learning paths for diverse learners. Our findings highlight the importance of learning technologies in the evolving and adaptation in to the landscape of today's opportunities in IT field.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22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500" y="2005069"/>
            <a:ext cx="1795750" cy="6389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Registration</a:t>
            </a:r>
          </a:p>
        </p:txBody>
      </p:sp>
      <p:cxnSp>
        <p:nvCxnSpPr>
          <p:cNvPr id="8" name="Straight Arrow Connector 7"/>
          <p:cNvCxnSpPr/>
          <p:nvPr/>
        </p:nvCxnSpPr>
        <p:spPr>
          <a:xfrm flipV="1">
            <a:off x="2781758" y="2339862"/>
            <a:ext cx="980501" cy="110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62259" y="2005069"/>
            <a:ext cx="1663547" cy="6389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Login page</a:t>
            </a:r>
          </a:p>
        </p:txBody>
      </p:sp>
      <p:cxnSp>
        <p:nvCxnSpPr>
          <p:cNvPr id="11" name="Straight Arrow Connector 10"/>
          <p:cNvCxnSpPr/>
          <p:nvPr/>
        </p:nvCxnSpPr>
        <p:spPr>
          <a:xfrm>
            <a:off x="5425806" y="2324558"/>
            <a:ext cx="88134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307155" y="1863289"/>
            <a:ext cx="2115238"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Provide a set </a:t>
            </a:r>
          </a:p>
          <a:p>
            <a:pPr algn="ctr"/>
            <a:r>
              <a:rPr lang="en-US" dirty="0">
                <a:solidFill>
                  <a:schemeClr val="tx1"/>
                </a:solidFill>
                <a:latin typeface="Times New Roman" panose="02020603050405020304" pitchFamily="18" charset="0"/>
                <a:cs typeface="Times New Roman" panose="02020603050405020304" pitchFamily="18" charset="0"/>
              </a:rPr>
              <a:t>of courses</a:t>
            </a:r>
          </a:p>
        </p:txBody>
      </p:sp>
      <p:cxnSp>
        <p:nvCxnSpPr>
          <p:cNvPr id="19" name="Straight Arrow Connector 18"/>
          <p:cNvCxnSpPr/>
          <p:nvPr/>
        </p:nvCxnSpPr>
        <p:spPr>
          <a:xfrm>
            <a:off x="10421276" y="2692346"/>
            <a:ext cx="0" cy="8593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462808" y="3541923"/>
            <a:ext cx="1916935" cy="749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Import course</a:t>
            </a:r>
          </a:p>
          <a:p>
            <a:pPr algn="ctr"/>
            <a:r>
              <a:rPr lang="en-US" dirty="0">
                <a:solidFill>
                  <a:schemeClr val="tx1"/>
                </a:solidFill>
                <a:latin typeface="Times New Roman" panose="02020603050405020304" pitchFamily="18" charset="0"/>
                <a:cs typeface="Times New Roman" panose="02020603050405020304" pitchFamily="18" charset="0"/>
              </a:rPr>
              <a:t>enrolments data</a:t>
            </a:r>
          </a:p>
        </p:txBody>
      </p:sp>
      <p:cxnSp>
        <p:nvCxnSpPr>
          <p:cNvPr id="26" name="Straight Arrow Connector 25"/>
          <p:cNvCxnSpPr/>
          <p:nvPr/>
        </p:nvCxnSpPr>
        <p:spPr>
          <a:xfrm flipV="1">
            <a:off x="8422393" y="2301336"/>
            <a:ext cx="903383" cy="110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325776" y="1888115"/>
            <a:ext cx="2192357" cy="8042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Enroll in the</a:t>
            </a:r>
          </a:p>
          <a:p>
            <a:pPr algn="ctr"/>
            <a:r>
              <a:rPr lang="en-US" dirty="0">
                <a:solidFill>
                  <a:schemeClr val="tx1"/>
                </a:solidFill>
                <a:latin typeface="Times New Roman" panose="02020603050405020304" pitchFamily="18" charset="0"/>
                <a:cs typeface="Times New Roman" panose="02020603050405020304" pitchFamily="18" charset="0"/>
              </a:rPr>
              <a:t>course</a:t>
            </a:r>
          </a:p>
        </p:txBody>
      </p:sp>
      <p:cxnSp>
        <p:nvCxnSpPr>
          <p:cNvPr id="31" name="Straight Arrow Connector 30"/>
          <p:cNvCxnSpPr>
            <a:cxnSpLocks/>
            <a:endCxn id="35" idx="3"/>
          </p:cNvCxnSpPr>
          <p:nvPr/>
        </p:nvCxnSpPr>
        <p:spPr>
          <a:xfrm flipH="1">
            <a:off x="7815786" y="3961859"/>
            <a:ext cx="1654227" cy="32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480210" y="3436344"/>
            <a:ext cx="2335576" cy="1057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Apply association</a:t>
            </a:r>
          </a:p>
          <a:p>
            <a:pPr algn="ctr"/>
            <a:r>
              <a:rPr lang="en-US" dirty="0">
                <a:solidFill>
                  <a:schemeClr val="tx1"/>
                </a:solidFill>
                <a:latin typeface="Times New Roman" panose="02020603050405020304" pitchFamily="18" charset="0"/>
                <a:cs typeface="Times New Roman" panose="02020603050405020304" pitchFamily="18" charset="0"/>
              </a:rPr>
              <a:t>rules technique</a:t>
            </a:r>
          </a:p>
        </p:txBody>
      </p:sp>
      <p:cxnSp>
        <p:nvCxnSpPr>
          <p:cNvPr id="39" name="Straight Arrow Connector 38"/>
          <p:cNvCxnSpPr>
            <a:cxnSpLocks/>
            <a:endCxn id="41" idx="3"/>
          </p:cNvCxnSpPr>
          <p:nvPr/>
        </p:nvCxnSpPr>
        <p:spPr>
          <a:xfrm flipH="1">
            <a:off x="4265134" y="3961859"/>
            <a:ext cx="1215076" cy="298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105828" y="3457430"/>
            <a:ext cx="2159306" cy="10686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Export list of recommended</a:t>
            </a:r>
          </a:p>
          <a:p>
            <a:pPr algn="ctr"/>
            <a:r>
              <a:rPr lang="en-US" dirty="0">
                <a:solidFill>
                  <a:schemeClr val="tx1"/>
                </a:solidFill>
                <a:latin typeface="Times New Roman" panose="02020603050405020304" pitchFamily="18" charset="0"/>
                <a:cs typeface="Times New Roman" panose="02020603050405020304" pitchFamily="18" charset="0"/>
              </a:rPr>
              <a:t>system</a:t>
            </a:r>
          </a:p>
        </p:txBody>
      </p:sp>
      <p:cxnSp>
        <p:nvCxnSpPr>
          <p:cNvPr id="48" name="Straight Connector 47"/>
          <p:cNvCxnSpPr>
            <a:cxnSpLocks/>
          </p:cNvCxnSpPr>
          <p:nvPr/>
        </p:nvCxnSpPr>
        <p:spPr>
          <a:xfrm>
            <a:off x="2904552" y="4526066"/>
            <a:ext cx="0" cy="1136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904552" y="5629133"/>
            <a:ext cx="1344057" cy="33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265134" y="5105747"/>
            <a:ext cx="2335576" cy="10466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Show recommended</a:t>
            </a:r>
          </a:p>
          <a:p>
            <a:pPr algn="ctr"/>
            <a:r>
              <a:rPr lang="en-US" dirty="0">
                <a:solidFill>
                  <a:schemeClr val="tx1"/>
                </a:solidFill>
                <a:latin typeface="Times New Roman" panose="02020603050405020304" pitchFamily="18" charset="0"/>
                <a:cs typeface="Times New Roman" panose="02020603050405020304" pitchFamily="18" charset="0"/>
              </a:rPr>
              <a:t>course for the learner</a:t>
            </a:r>
          </a:p>
        </p:txBody>
      </p:sp>
      <p:cxnSp>
        <p:nvCxnSpPr>
          <p:cNvPr id="54" name="Straight Arrow Connector 53"/>
          <p:cNvCxnSpPr>
            <a:cxnSpLocks/>
          </p:cNvCxnSpPr>
          <p:nvPr/>
        </p:nvCxnSpPr>
        <p:spPr>
          <a:xfrm>
            <a:off x="6600710" y="5596569"/>
            <a:ext cx="1600755" cy="180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201465" y="5105747"/>
            <a:ext cx="2379643" cy="1013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Learner takes the</a:t>
            </a:r>
          </a:p>
          <a:p>
            <a:pPr algn="ctr"/>
            <a:r>
              <a:rPr lang="en-US" dirty="0">
                <a:solidFill>
                  <a:schemeClr val="tx1"/>
                </a:solidFill>
                <a:latin typeface="Times New Roman" panose="02020603050405020304" pitchFamily="18" charset="0"/>
                <a:cs typeface="Times New Roman" panose="02020603050405020304" pitchFamily="18" charset="0"/>
              </a:rPr>
              <a:t>recommended</a:t>
            </a:r>
          </a:p>
          <a:p>
            <a:pPr algn="ctr"/>
            <a:r>
              <a:rPr lang="en-US" dirty="0">
                <a:solidFill>
                  <a:schemeClr val="tx1"/>
                </a:solidFill>
                <a:latin typeface="Times New Roman" panose="02020603050405020304" pitchFamily="18" charset="0"/>
                <a:cs typeface="Times New Roman" panose="02020603050405020304" pitchFamily="18" charset="0"/>
              </a:rPr>
              <a:t>course</a:t>
            </a:r>
          </a:p>
        </p:txBody>
      </p:sp>
      <p:sp>
        <p:nvSpPr>
          <p:cNvPr id="3" name="Title 1">
            <a:extLst>
              <a:ext uri="{FF2B5EF4-FFF2-40B4-BE49-F238E27FC236}">
                <a16:creationId xmlns:a16="http://schemas.microsoft.com/office/drawing/2014/main" id="{8C7782E0-FFE8-E7C2-D09B-84BA40E40E89}"/>
              </a:ext>
            </a:extLst>
          </p:cNvPr>
          <p:cNvSpPr txBox="1">
            <a:spLocks/>
          </p:cNvSpPr>
          <p:nvPr/>
        </p:nvSpPr>
        <p:spPr>
          <a:xfrm>
            <a:off x="1878375" y="664036"/>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ARCHITECTURAL DIAGRAM</a:t>
            </a:r>
            <a:endParaRPr lang="en-IN"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3D34-0D99-E2B0-287B-7AF377DD90F9}"/>
              </a:ext>
            </a:extLst>
          </p:cNvPr>
          <p:cNvSpPr>
            <a:spLocks noGrp="1"/>
          </p:cNvSpPr>
          <p:nvPr>
            <p:ph type="title"/>
          </p:nvPr>
        </p:nvSpPr>
        <p:spPr>
          <a:xfrm>
            <a:off x="1903607" y="624110"/>
            <a:ext cx="8911687" cy="128089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USE CASE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559551-D536-47F8-D30A-2537A7CD6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905000"/>
            <a:ext cx="11551138" cy="2061149"/>
          </a:xfrm>
          <a:prstGeom prst="rect">
            <a:avLst/>
          </a:prstGeom>
        </p:spPr>
      </p:pic>
    </p:spTree>
    <p:extLst>
      <p:ext uri="{BB962C8B-B14F-4D97-AF65-F5344CB8AC3E}">
        <p14:creationId xmlns:p14="http://schemas.microsoft.com/office/powerpoint/2010/main" val="102423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E3350-17AC-26F1-E526-B9243E0C2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9" y="883921"/>
            <a:ext cx="10864644" cy="5699442"/>
          </a:xfrm>
          <a:prstGeom prst="rect">
            <a:avLst/>
          </a:prstGeom>
        </p:spPr>
      </p:pic>
      <p:sp>
        <p:nvSpPr>
          <p:cNvPr id="2" name="Title 1">
            <a:extLst>
              <a:ext uri="{FF2B5EF4-FFF2-40B4-BE49-F238E27FC236}">
                <a16:creationId xmlns:a16="http://schemas.microsoft.com/office/drawing/2014/main" id="{5C696405-0121-6D2A-5D15-835C3A9ADB9D}"/>
              </a:ext>
            </a:extLst>
          </p:cNvPr>
          <p:cNvSpPr>
            <a:spLocks noGrp="1"/>
          </p:cNvSpPr>
          <p:nvPr>
            <p:ph type="title"/>
          </p:nvPr>
        </p:nvSpPr>
        <p:spPr>
          <a:xfrm>
            <a:off x="942839" y="101601"/>
            <a:ext cx="9888165" cy="975359"/>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CLASS DIAGRAM</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42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E6A7-BBE6-EDB7-D36C-DC50999D5676}"/>
              </a:ext>
            </a:extLst>
          </p:cNvPr>
          <p:cNvSpPr>
            <a:spLocks noGrp="1"/>
          </p:cNvSpPr>
          <p:nvPr>
            <p:ph type="title"/>
          </p:nvPr>
        </p:nvSpPr>
        <p:spPr>
          <a:xfrm>
            <a:off x="1885633" y="162561"/>
            <a:ext cx="8911687" cy="599439"/>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SEQUENCE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3EEBD9-C615-D6E7-4F57-724489D5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924560"/>
            <a:ext cx="11125200" cy="5781039"/>
          </a:xfrm>
          <a:prstGeom prst="rect">
            <a:avLst/>
          </a:prstGeom>
        </p:spPr>
      </p:pic>
    </p:spTree>
    <p:extLst>
      <p:ext uri="{BB962C8B-B14F-4D97-AF65-F5344CB8AC3E}">
        <p14:creationId xmlns:p14="http://schemas.microsoft.com/office/powerpoint/2010/main" val="283271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467C-E6BA-AABB-A25F-F9D69A6A848A}"/>
              </a:ext>
            </a:extLst>
          </p:cNvPr>
          <p:cNvSpPr>
            <a:spLocks noGrp="1"/>
          </p:cNvSpPr>
          <p:nvPr>
            <p:ph type="title"/>
          </p:nvPr>
        </p:nvSpPr>
        <p:spPr>
          <a:xfrm>
            <a:off x="1650609" y="81281"/>
            <a:ext cx="7155766" cy="660399"/>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ACTIVITY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EB7D5A-8DFA-7939-00AF-17C85766D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60" y="579120"/>
            <a:ext cx="6918959" cy="6155674"/>
          </a:xfrm>
          <a:prstGeom prst="rect">
            <a:avLst/>
          </a:prstGeom>
        </p:spPr>
      </p:pic>
    </p:spTree>
    <p:extLst>
      <p:ext uri="{BB962C8B-B14F-4D97-AF65-F5344CB8AC3E}">
        <p14:creationId xmlns:p14="http://schemas.microsoft.com/office/powerpoint/2010/main" val="13540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B79-35FE-9AD0-733A-627AD448D569}"/>
              </a:ext>
            </a:extLst>
          </p:cNvPr>
          <p:cNvSpPr>
            <a:spLocks noGrp="1"/>
          </p:cNvSpPr>
          <p:nvPr>
            <p:ph type="title"/>
          </p:nvPr>
        </p:nvSpPr>
        <p:spPr>
          <a:xfrm>
            <a:off x="1759693" y="652245"/>
            <a:ext cx="8911687" cy="751307"/>
          </a:xfrm>
        </p:spPr>
        <p:txBody>
          <a:bodyPr>
            <a:normAutofit/>
          </a:bodyPr>
          <a:lstStyle/>
          <a:p>
            <a:r>
              <a:rPr lang="en-US" sz="3200" b="1" dirty="0">
                <a:latin typeface="Times New Roman" panose="02020603050405020304" pitchFamily="18" charset="0"/>
                <a:cs typeface="Times New Roman" panose="02020603050405020304" pitchFamily="18" charset="0"/>
              </a:rPr>
              <a:t>COMPONENT DIAGRAM</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F6B24A-BD3E-C2CA-B4CB-BC753A138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929" y="1305078"/>
            <a:ext cx="10023661" cy="5391144"/>
          </a:xfrm>
          <a:prstGeom prst="rect">
            <a:avLst/>
          </a:prstGeom>
        </p:spPr>
      </p:pic>
    </p:spTree>
    <p:extLst>
      <p:ext uri="{BB962C8B-B14F-4D97-AF65-F5344CB8AC3E}">
        <p14:creationId xmlns:p14="http://schemas.microsoft.com/office/powerpoint/2010/main" val="210595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BD36-C67F-40FF-512C-DB3748FA1AE6}"/>
              </a:ext>
            </a:extLst>
          </p:cNvPr>
          <p:cNvSpPr>
            <a:spLocks noGrp="1"/>
          </p:cNvSpPr>
          <p:nvPr>
            <p:ph type="title"/>
          </p:nvPr>
        </p:nvSpPr>
        <p:spPr>
          <a:xfrm>
            <a:off x="2846923" y="756190"/>
            <a:ext cx="8911687" cy="1280890"/>
          </a:xfrm>
        </p:spPr>
        <p:txBody>
          <a:bodyPr>
            <a:normAutofit fontScale="90000"/>
          </a:bodyPr>
          <a:lstStyle/>
          <a:p>
            <a:r>
              <a:rPr lang="en-US" b="1" dirty="0"/>
              <a:t>Existing system</a:t>
            </a:r>
            <a:br>
              <a:rPr lang="en-US" dirty="0"/>
            </a:br>
            <a:br>
              <a:rPr lang="en-US" dirty="0"/>
            </a:br>
            <a:br>
              <a:rPr lang="en-US" dirty="0"/>
            </a:br>
            <a:endParaRPr lang="en-IN" dirty="0"/>
          </a:p>
        </p:txBody>
      </p:sp>
      <p:sp>
        <p:nvSpPr>
          <p:cNvPr id="4" name="TextBox 3">
            <a:extLst>
              <a:ext uri="{FF2B5EF4-FFF2-40B4-BE49-F238E27FC236}">
                <a16:creationId xmlns:a16="http://schemas.microsoft.com/office/drawing/2014/main" id="{5471A6CB-76C0-B9CA-478D-2A64D451B986}"/>
              </a:ext>
            </a:extLst>
          </p:cNvPr>
          <p:cNvSpPr txBox="1"/>
          <p:nvPr/>
        </p:nvSpPr>
        <p:spPr>
          <a:xfrm>
            <a:off x="833120" y="1442502"/>
            <a:ext cx="10525760" cy="400110"/>
          </a:xfrm>
          <a:prstGeom prst="rect">
            <a:avLst/>
          </a:prstGeom>
          <a:noFill/>
        </p:spPr>
        <p:txBody>
          <a:bodyPr wrap="square">
            <a:spAutoFit/>
          </a:bodyPr>
          <a:lstStyle/>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6300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2145</TotalTime>
  <Words>651</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Century Gothic</vt:lpstr>
      <vt:lpstr>Times New Roman</vt:lpstr>
      <vt:lpstr>Wingdings 3</vt:lpstr>
      <vt:lpstr>Wisp</vt:lpstr>
      <vt:lpstr>PANIMALAR ENGINEERING COLLEGE</vt:lpstr>
      <vt:lpstr>ABSTARCT</vt:lpstr>
      <vt:lpstr>PowerPoint Presentation</vt:lpstr>
      <vt:lpstr>USE CASE DIAGRAM</vt:lpstr>
      <vt:lpstr>CLASS DIAGRAM</vt:lpstr>
      <vt:lpstr>SEQUENCE DIAGRAM</vt:lpstr>
      <vt:lpstr>ACTIVITY DIAGRAM</vt:lpstr>
      <vt:lpstr>COMPONENT DIAGRAM</vt:lpstr>
      <vt:lpstr>Existing system   </vt:lpstr>
      <vt:lpstr>PROPOSED SYSTEM</vt:lpstr>
      <vt:lpstr>Modules      </vt:lpstr>
      <vt:lpstr>PowerPoint Presentation</vt:lpstr>
      <vt:lpstr>Screenshot   front-end</vt:lpstr>
      <vt:lpstr>Input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PRAMOD M</dc:creator>
  <cp:lastModifiedBy>rakshithadakshna20@gmail.com</cp:lastModifiedBy>
  <cp:revision>24</cp:revision>
  <dcterms:created xsi:type="dcterms:W3CDTF">2024-07-20T18:57:50Z</dcterms:created>
  <dcterms:modified xsi:type="dcterms:W3CDTF">2024-10-18T01:11:46Z</dcterms:modified>
</cp:coreProperties>
</file>