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5" r:id="rId3"/>
    <p:sldId id="266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98" d="100"/>
          <a:sy n="98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9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A90430C-755F-CC48-B69D-C7B5FE5816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5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1905659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162050"/>
            <a:ext cx="8417052" cy="331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2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3286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20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8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2C87B-454A-5546-8346-08CD9A74FE5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160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D9D5E-4D2E-CA4D-AD11-F48A3C1E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62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144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5143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F8623-17CF-6240-8EE3-A38651F2E38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421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735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1397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31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5"/>
            <a:ext cx="9144000" cy="514251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2219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rgbClr val="0032A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7008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38396518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8551" y="4351664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2757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1E3CF8DA-271C-CB40-9A53-7C2CBDDD59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9237" y="4114800"/>
            <a:ext cx="2509524" cy="908465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7560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" y="0"/>
            <a:ext cx="91604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69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0431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227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0377" y="4353665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40871095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2914087-A4EF-E640-A3E0-574DF86EFC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1441" y="4114800"/>
            <a:ext cx="2509524" cy="9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91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390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73711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43050"/>
            <a:ext cx="3479802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218706"/>
            <a:ext cx="3479802" cy="2183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6958" y="1543050"/>
            <a:ext cx="3479802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6958" y="2218705"/>
            <a:ext cx="3479802" cy="2183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6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0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2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8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6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/>
        </p:nvCxnSpPr>
        <p:spPr>
          <a:xfrm flipV="1">
            <a:off x="3111568" y="572797"/>
            <a:ext cx="0" cy="649228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CD00A0B-19B3-AE44-9414-54B79855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0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394311-CCC6-F94F-925A-AA4EE294BA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23969" y="4742066"/>
            <a:ext cx="1039031" cy="2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7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2" r:id="rId31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240">
          <p15:clr>
            <a:srgbClr val="F26B43"/>
          </p15:clr>
        </p15:guide>
        <p15:guide id="15" pos="5520">
          <p15:clr>
            <a:srgbClr val="F26B43"/>
          </p15:clr>
        </p15:guide>
        <p15:guide id="16" orient="horz" pos="2988">
          <p15:clr>
            <a:srgbClr val="F26B43"/>
          </p15:clr>
        </p15:guide>
        <p15:guide id="17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163" y="2115265"/>
            <a:ext cx="8348837" cy="553998"/>
          </a:xfrm>
        </p:spPr>
        <p:txBody>
          <a:bodyPr/>
          <a:lstStyle/>
          <a:p>
            <a:r>
              <a:rPr lang="en-US" dirty="0"/>
              <a:t>Waterfall vs. Agile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</p:spTree>
    <p:extLst>
      <p:ext uri="{BB962C8B-B14F-4D97-AF65-F5344CB8AC3E}">
        <p14:creationId xmlns:p14="http://schemas.microsoft.com/office/powerpoint/2010/main" val="37665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0459FD-212E-4346-B59E-2557CE0D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595" y="384377"/>
            <a:ext cx="2410188" cy="32312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Waterfall Model</a:t>
            </a:r>
            <a:r>
              <a:rPr lang="en-US" dirty="0"/>
              <a:t>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8D121-C7BE-4CBC-A12B-B40B37B0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985" y="1018713"/>
            <a:ext cx="908563" cy="386117"/>
          </a:xfrm>
        </p:spPr>
        <p:txBody>
          <a:bodyPr>
            <a:noAutofit/>
          </a:bodyPr>
          <a:lstStyle/>
          <a:p>
            <a:r>
              <a:rPr lang="en-US" sz="1400" b="1" dirty="0">
                <a:latin typeface="Aptos Display" panose="020B0004020202020204" pitchFamily="34" charset="0"/>
              </a:rPr>
              <a:t>Pros</a:t>
            </a:r>
            <a:r>
              <a:rPr lang="en-US" sz="2000" dirty="0">
                <a:latin typeface="Aptos Display" panose="020B0004020202020204" pitchFamily="34" charset="0"/>
              </a:rPr>
              <a:t>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6A2DF-E3B4-4D51-9554-80541C256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0987" y="1211771"/>
            <a:ext cx="8242028" cy="1453595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Time spent early in the software production cycle can reduce costs at later stages.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waterfall model provides a structured approach. </a:t>
            </a:r>
            <a:r>
              <a:rPr lang="en-US" sz="12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2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 model itself progresses linearly through discrete, easily understandable and explainable phases and thus is easy to understand.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12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also provides easily identifiable milestones in the development process. It is perhaps for this reason that the waterfall model is used as a beginning example of a development model in many software engineering texts and courses.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Team deliverable is predictable.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2021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AB23FE-0638-4130-A43C-EC9A1BD94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986" y="2866456"/>
            <a:ext cx="908563" cy="294581"/>
          </a:xfrm>
        </p:spPr>
        <p:txBody>
          <a:bodyPr>
            <a:normAutofit fontScale="62500" lnSpcReduction="20000"/>
          </a:bodyPr>
          <a:lstStyle/>
          <a:p>
            <a:r>
              <a:rPr lang="en-US" sz="2200" b="1" dirty="0">
                <a:latin typeface="Aptos Display" panose="020B0004020202020204" pitchFamily="34" charset="0"/>
              </a:rPr>
              <a:t>Cons</a:t>
            </a:r>
            <a:r>
              <a:rPr lang="en-US" dirty="0"/>
              <a:t>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2D4FC-0816-4889-9D96-CD901628B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986" y="3104334"/>
            <a:ext cx="8242028" cy="1654789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Major flaws stemming from the fact that testing only happened at the end of the process, which he described as being risky and invites failure.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13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aterfall model maintains that one should move to a phase only when its preceding phase is reviewed and verified.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Clients may not know exactly what their requirements are before they see working software and so change their requirements, leading to redesign, redevelopment, and retesting, and increased costs.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Designers may not be aware of future difficulties when designing a new software product or feature, in which case it is better to revise the design than persist in a design that does not account for any newly discovered constraints, requirements, or problems.</a:t>
            </a: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12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0459FD-212E-4346-B59E-2557CE0D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350" y="312230"/>
            <a:ext cx="2202343" cy="353304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Agile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8D121-C7BE-4CBC-A12B-B40B37B0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911157"/>
            <a:ext cx="951689" cy="552212"/>
          </a:xfrm>
        </p:spPr>
        <p:txBody>
          <a:bodyPr/>
          <a:lstStyle/>
          <a:p>
            <a:r>
              <a:rPr lang="en-US" sz="1400" b="1" dirty="0">
                <a:latin typeface="Aptos Display" panose="020B0004020202020204" pitchFamily="34" charset="0"/>
              </a:rPr>
              <a:t>Pros</a:t>
            </a:r>
            <a:r>
              <a:rPr lang="en-US" dirty="0"/>
              <a:t>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6A2DF-E3B4-4D51-9554-80541C256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037" y="1303021"/>
            <a:ext cx="8038938" cy="12798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Priorities and requirements can be easily adjusted throughout the project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Customer satisfaction by early and continuous delivery of valuable software.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Time to market is significantly decreased.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More opportunity for creativity.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minimizes overall risk and allows the product to adapt to changes quickly.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AB23FE-0638-4130-A43C-EC9A1BD94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1000" y="2645542"/>
            <a:ext cx="655645" cy="552212"/>
          </a:xfrm>
        </p:spPr>
        <p:txBody>
          <a:bodyPr/>
          <a:lstStyle/>
          <a:p>
            <a:r>
              <a:rPr lang="en-US" sz="1400" b="1" dirty="0">
                <a:latin typeface="Aptos Display" panose="020B0004020202020204" pitchFamily="34" charset="0"/>
              </a:rPr>
              <a:t>Cons</a:t>
            </a:r>
            <a:r>
              <a:rPr lang="en-US" dirty="0"/>
              <a:t>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2D4FC-0816-4889-9D96-CD901628B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3037" y="3094758"/>
            <a:ext cx="8217928" cy="1555937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Deliverables, timelines and milestones are less predictable.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Stakeholders need to invest a lot of time throughout the project.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Documentation is not created, which could be a problem for regulated industries.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Since the requirements change all the time, re-work will be inevitable.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293980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Theme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Theme" id="{D3A03404-B80B-439B-AF19-52B6AF8DA76C}" vid="{75FB74F2-993F-428C-8E48-C53594268EE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CognizantTheme</Template>
  <TotalTime>48</TotalTime>
  <Words>331</Words>
  <Application>Microsoft Office PowerPoint</Application>
  <PresentationFormat>On-screen Show (16:9)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 Display</vt:lpstr>
      <vt:lpstr>Arial</vt:lpstr>
      <vt:lpstr>Calibri</vt:lpstr>
      <vt:lpstr>Courier New</vt:lpstr>
      <vt:lpstr>CognizantTheme</vt:lpstr>
      <vt:lpstr>Waterfall vs. Agile</vt:lpstr>
      <vt:lpstr>Waterfall Model </vt:lpstr>
      <vt:lpstr>Agile Model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Waterfall vs. Agile</dc:title>
  <dc:creator>Mills, Laura (Cognizant)</dc:creator>
  <cp:lastModifiedBy>Naveen E</cp:lastModifiedBy>
  <cp:revision>4</cp:revision>
  <dcterms:created xsi:type="dcterms:W3CDTF">2021-06-04T16:24:13Z</dcterms:created>
  <dcterms:modified xsi:type="dcterms:W3CDTF">2023-12-15T08:59:44Z</dcterms:modified>
</cp:coreProperties>
</file>