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2" r:id="rId2"/>
    <p:sldId id="299" r:id="rId3"/>
    <p:sldId id="283" r:id="rId4"/>
    <p:sldId id="302" r:id="rId5"/>
    <p:sldId id="303" r:id="rId6"/>
    <p:sldId id="304" r:id="rId7"/>
    <p:sldId id="305" r:id="rId8"/>
    <p:sldId id="307" r:id="rId9"/>
    <p:sldId id="282" r:id="rId10"/>
    <p:sldId id="281"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2" autoAdjust="0"/>
    <p:restoredTop sz="94660"/>
  </p:normalViewPr>
  <p:slideViewPr>
    <p:cSldViewPr snapToGrid="0">
      <p:cViewPr varScale="1">
        <p:scale>
          <a:sx n="88" d="100"/>
          <a:sy n="88" d="100"/>
        </p:scale>
        <p:origin x="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There is no failure,</a:t>
            </a:r>
            <a:r>
              <a:rPr lang="en-US" baseline="0"/>
              <a:t> only feedback.</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kumimoji="0" lang="en-US" sz="1200" b="0" i="1" u="none" strike="noStrike" kern="1200" cap="none" spc="0" normalizeH="0" baseline="0" noProof="0">
                <a:ln>
                  <a:noFill/>
                </a:ln>
                <a:solidFill>
                  <a:schemeClr val="bg1"/>
                </a:solidFill>
                <a:effectLst/>
                <a:uLnTx/>
                <a:uFillTx/>
                <a:latin typeface="Corbel"/>
              </a:rPr>
              <a:t>“We thought in terms</a:t>
            </a:r>
            <a:r>
              <a:rPr kumimoji="0" lang="en-US" sz="1200" b="0" i="1" u="none" strike="noStrike" kern="1200" cap="none" spc="0" normalizeH="0" noProof="0">
                <a:ln>
                  <a:noFill/>
                </a:ln>
                <a:solidFill>
                  <a:schemeClr val="bg1"/>
                </a:solidFill>
                <a:effectLst/>
                <a:uLnTx/>
                <a:uFillTx/>
                <a:latin typeface="Corbel"/>
              </a:rPr>
              <a:t> of accounts, not people</a:t>
            </a:r>
            <a:r>
              <a:rPr kumimoji="0" lang="en-US" sz="1200" b="0" i="1" u="none" strike="noStrike" kern="1200" cap="none" spc="0" normalizeH="0" baseline="0" noProof="0">
                <a:ln>
                  <a:noFill/>
                </a:ln>
                <a:solidFill>
                  <a:schemeClr val="bg1"/>
                </a:solidFill>
                <a:effectLst/>
                <a:uLnTx/>
                <a:uFillTx/>
                <a:latin typeface="Corbel"/>
              </a:rPr>
              <a:t>… the big transformation was to recognize</a:t>
            </a:r>
            <a:r>
              <a:rPr kumimoji="0" lang="en-US" sz="1200" b="0" i="1" u="none" strike="noStrike" kern="1200" cap="none" spc="0" normalizeH="0" noProof="0">
                <a:ln>
                  <a:noFill/>
                </a:ln>
                <a:solidFill>
                  <a:schemeClr val="bg1"/>
                </a:solidFill>
                <a:effectLst/>
                <a:uLnTx/>
                <a:uFillTx/>
                <a:latin typeface="Corbel"/>
              </a:rPr>
              <a:t> that we are in a people business, that our customers are humans with their own personal journeys, and that we’d do well to </a:t>
            </a:r>
            <a:r>
              <a:rPr lang="en-US" sz="1200" i="1">
                <a:solidFill>
                  <a:schemeClr val="bg1"/>
                </a:solidFill>
                <a:latin typeface="Corbel"/>
              </a:rPr>
              <a:t>obsess over how we could help them have a better human experience.”</a:t>
            </a:r>
            <a:endParaRPr kumimoji="0" lang="en-US" sz="1100" b="0" i="1" u="none" strike="noStrike" kern="1200" cap="none" spc="0" normalizeH="0" baseline="0" noProof="0">
              <a:ln>
                <a:noFill/>
              </a:ln>
              <a:solidFill>
                <a:schemeClr val="bg1"/>
              </a:solidFill>
              <a:effectLst/>
              <a:uLnTx/>
              <a:uFillTx/>
              <a:latin typeface="Corbel"/>
              <a:ea typeface="+mn-ea"/>
              <a:cs typeface="Arial" charset="0"/>
            </a:endParaRPr>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pPr>
              <a:defRPr/>
            </a:pPr>
            <a:fld id="{70AB2566-4B08-4069-A451-01E311BBD56E}" type="slidenum">
              <a:rPr lang="en-US" smtClean="0"/>
              <a:pPr>
                <a:defRPr/>
              </a:pPr>
              <a:t>5</a:t>
            </a:fld>
            <a:endParaRPr lang="en-US"/>
          </a:p>
        </p:txBody>
      </p:sp>
    </p:spTree>
    <p:extLst>
      <p:ext uri="{BB962C8B-B14F-4D97-AF65-F5344CB8AC3E}">
        <p14:creationId xmlns:p14="http://schemas.microsoft.com/office/powerpoint/2010/main" val="79131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4.  Pragmatism – “When faced with an impossible problem, identify the real constraints.  Ask yourself: Does it</a:t>
            </a:r>
            <a:r>
              <a:rPr lang="en-US" baseline="0"/>
              <a:t> have to be done this way?  Does it have to be done at all?  Once you start breaking a problem down, it can seem easier to resolve”</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6.</a:t>
            </a:r>
            <a:r>
              <a:rPr lang="en-US" baseline="0"/>
              <a:t>  Large piece is decision making </a:t>
            </a:r>
            <a:r>
              <a:rPr lang="en-US"/>
              <a:t>(“Agility in the organization requires decision-making to be done as close to the customer feedback as possible.” - Bring Agile to the Whole Organization, Jeff </a:t>
            </a:r>
            <a:r>
              <a:rPr lang="en-US" err="1"/>
              <a:t>Gothelf</a:t>
            </a:r>
            <a:r>
              <a:rPr lang="en-US"/>
              <a:t>)</a:t>
            </a:r>
          </a:p>
          <a:p>
            <a:endParaRPr lang="en-US"/>
          </a:p>
        </p:txBody>
      </p:sp>
      <p:sp>
        <p:nvSpPr>
          <p:cNvPr id="4" name="Slide Number Placeholder 3"/>
          <p:cNvSpPr>
            <a:spLocks noGrp="1"/>
          </p:cNvSpPr>
          <p:nvPr>
            <p:ph type="sldNum" sz="quarter" idx="10"/>
          </p:nvPr>
        </p:nvSpPr>
        <p:spPr/>
        <p:txBody>
          <a:bodyPr/>
          <a:lstStyle/>
          <a:p>
            <a:pPr>
              <a:defRPr/>
            </a:pPr>
            <a:fld id="{70AB2566-4B08-4069-A451-01E311BBD56E}" type="slidenum">
              <a:rPr lang="en-US" smtClean="0"/>
              <a:pPr>
                <a:defRPr/>
              </a:pPr>
              <a:t>6</a:t>
            </a:fld>
            <a:endParaRPr lang="en-US"/>
          </a:p>
        </p:txBody>
      </p:sp>
    </p:spTree>
    <p:extLst>
      <p:ext uri="{BB962C8B-B14F-4D97-AF65-F5344CB8AC3E}">
        <p14:creationId xmlns:p14="http://schemas.microsoft.com/office/powerpoint/2010/main" val="42028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benefits</a:t>
            </a:r>
            <a:r>
              <a:rPr lang="en-US" baseline="0"/>
              <a:t> of daily standups/how to tailor to business (article)</a:t>
            </a:r>
            <a:endParaRPr lang="en-US"/>
          </a:p>
          <a:p>
            <a:r>
              <a:rPr lang="en-US"/>
              <a:t>9 – benefits</a:t>
            </a:r>
            <a:r>
              <a:rPr lang="en-US" baseline="0"/>
              <a:t> of retrospectives (article)</a:t>
            </a:r>
            <a:endParaRPr lang="en-US"/>
          </a:p>
        </p:txBody>
      </p:sp>
      <p:sp>
        <p:nvSpPr>
          <p:cNvPr id="4" name="Slide Number Placeholder 3"/>
          <p:cNvSpPr>
            <a:spLocks noGrp="1"/>
          </p:cNvSpPr>
          <p:nvPr>
            <p:ph type="sldNum" sz="quarter" idx="10"/>
          </p:nvPr>
        </p:nvSpPr>
        <p:spPr/>
        <p:txBody>
          <a:bodyPr/>
          <a:lstStyle/>
          <a:p>
            <a:pPr>
              <a:defRPr/>
            </a:pPr>
            <a:fld id="{70AB2566-4B08-4069-A451-01E311BBD56E}" type="slidenum">
              <a:rPr lang="en-US" smtClean="0"/>
              <a:pPr>
                <a:defRPr/>
              </a:pPr>
              <a:t>7</a:t>
            </a:fld>
            <a:endParaRPr lang="en-US"/>
          </a:p>
        </p:txBody>
      </p:sp>
    </p:spTree>
    <p:extLst>
      <p:ext uri="{BB962C8B-B14F-4D97-AF65-F5344CB8AC3E}">
        <p14:creationId xmlns:p14="http://schemas.microsoft.com/office/powerpoint/2010/main" val="3554454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684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ody - Charts">
    <p:spTree>
      <p:nvGrpSpPr>
        <p:cNvPr id="1" name=""/>
        <p:cNvGrpSpPr/>
        <p:nvPr/>
      </p:nvGrpSpPr>
      <p:grpSpPr>
        <a:xfrm>
          <a:off x="0" y="0"/>
          <a:ext cx="0" cy="0"/>
          <a:chOff x="0" y="0"/>
          <a:chExt cx="0" cy="0"/>
        </a:xfrm>
      </p:grpSpPr>
      <p:sp>
        <p:nvSpPr>
          <p:cNvPr id="6" name="Title 1"/>
          <p:cNvSpPr>
            <a:spLocks noGrp="1"/>
          </p:cNvSpPr>
          <p:nvPr>
            <p:ph type="title"/>
          </p:nvPr>
        </p:nvSpPr>
        <p:spPr>
          <a:xfrm>
            <a:off x="399559" y="491728"/>
            <a:ext cx="8344883" cy="594122"/>
          </a:xfrm>
          <a:prstGeom prst="rect">
            <a:avLst/>
          </a:prstGeom>
        </p:spPr>
        <p:txBody>
          <a:bodyPr lIns="0" anchor="b"/>
          <a:lstStyle>
            <a:lvl1pPr>
              <a:defRPr sz="2700" cap="none" baseline="0">
                <a:solidFill>
                  <a:schemeClr val="tx1"/>
                </a:solidFill>
              </a:defRPr>
            </a:lvl1pPr>
          </a:lstStyle>
          <a:p>
            <a:r>
              <a:rPr lang="en-US"/>
              <a:t>Click to edit Master title style</a:t>
            </a:r>
          </a:p>
        </p:txBody>
      </p:sp>
      <p:cxnSp>
        <p:nvCxnSpPr>
          <p:cNvPr id="7" name="Straight Connector 6"/>
          <p:cNvCxnSpPr/>
          <p:nvPr userDrawn="1"/>
        </p:nvCxnSpPr>
        <p:spPr>
          <a:xfrm>
            <a:off x="0" y="1085850"/>
            <a:ext cx="91897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82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4" r:id="rId33"/>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8.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3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126972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idx="4294967295"/>
          </p:nvPr>
        </p:nvSpPr>
        <p:spPr>
          <a:xfrm>
            <a:off x="659184" y="482601"/>
            <a:ext cx="2383385" cy="1255635"/>
          </a:xfrm>
        </p:spPr>
        <p:txBody>
          <a:bodyPr vert="horz" lIns="68580" tIns="34290" rIns="68580" bIns="34290" rtlCol="0" anchor="b" anchorCtr="0">
            <a:normAutofit/>
          </a:bodyPr>
          <a:lstStyle/>
          <a:p>
            <a:r>
              <a:rPr lang="en-US" sz="3000"/>
              <a:t>Agile Metrics </a:t>
            </a:r>
          </a:p>
        </p:txBody>
      </p:sp>
      <p:sp>
        <p:nvSpPr>
          <p:cNvPr id="141316" name="TextBox 6"/>
          <p:cNvSpPr txBox="1">
            <a:spLocks noChangeArrowheads="1"/>
          </p:cNvSpPr>
          <p:nvPr/>
        </p:nvSpPr>
        <p:spPr bwMode="auto">
          <a:xfrm>
            <a:off x="643548" y="1979535"/>
            <a:ext cx="2403787" cy="2422286"/>
          </a:xfrm>
          <a:prstGeom prst="rect">
            <a:avLst/>
          </a:prstGeom>
        </p:spPr>
        <p:txBody>
          <a:bodyPr vert="horz" lIns="0" tIns="34290" rIns="0" bIns="34290" rtlCol="0">
            <a:normAutofit lnSpcReduction="10000"/>
          </a:bodyPr>
          <a:lstStyle/>
          <a:p>
            <a:pPr>
              <a:lnSpc>
                <a:spcPct val="90000"/>
              </a:lnSpc>
              <a:spcAft>
                <a:spcPts val="450"/>
              </a:spcAft>
            </a:pPr>
            <a:r>
              <a:rPr lang="en-US" sz="975" b="1" dirty="0" err="1">
                <a:solidFill>
                  <a:schemeClr val="tx1">
                    <a:lumMod val="75000"/>
                    <a:lumOff val="25000"/>
                  </a:schemeClr>
                </a:solidFill>
              </a:rPr>
              <a:t>Burndown</a:t>
            </a:r>
            <a:r>
              <a:rPr lang="en-US" sz="975" b="1" dirty="0">
                <a:solidFill>
                  <a:schemeClr val="tx1">
                    <a:lumMod val="75000"/>
                    <a:lumOff val="25000"/>
                  </a:schemeClr>
                </a:solidFill>
              </a:rPr>
              <a:t> Charts</a:t>
            </a:r>
          </a:p>
          <a:p>
            <a:pPr>
              <a:lnSpc>
                <a:spcPct val="90000"/>
              </a:lnSpc>
              <a:spcAft>
                <a:spcPts val="450"/>
              </a:spcAft>
            </a:pPr>
            <a:r>
              <a:rPr lang="en-US" sz="975" dirty="0">
                <a:solidFill>
                  <a:schemeClr val="tx2"/>
                </a:solidFill>
              </a:rPr>
              <a:t>The blue bars represent work remaining, and the green bars represent the work completed.</a:t>
            </a:r>
          </a:p>
          <a:p>
            <a:pPr>
              <a:lnSpc>
                <a:spcPct val="90000"/>
              </a:lnSpc>
              <a:spcAft>
                <a:spcPts val="450"/>
              </a:spcAft>
            </a:pPr>
            <a:endParaRPr lang="en-US" sz="975" dirty="0">
              <a:solidFill>
                <a:schemeClr val="tx2"/>
              </a:solidFill>
            </a:endParaRPr>
          </a:p>
          <a:p>
            <a:pPr>
              <a:lnSpc>
                <a:spcPct val="90000"/>
              </a:lnSpc>
              <a:spcAft>
                <a:spcPts val="450"/>
              </a:spcAft>
            </a:pPr>
            <a:r>
              <a:rPr lang="en-US" sz="975" dirty="0">
                <a:solidFill>
                  <a:schemeClr val="tx2"/>
                </a:solidFill>
              </a:rPr>
              <a:t>The chart is created </a:t>
            </a:r>
            <a:r>
              <a:rPr lang="en-US" sz="975" i="1" dirty="0">
                <a:solidFill>
                  <a:schemeClr val="tx2"/>
                </a:solidFill>
              </a:rPr>
              <a:t>daily</a:t>
            </a:r>
            <a:r>
              <a:rPr lang="en-US" sz="975" dirty="0">
                <a:solidFill>
                  <a:schemeClr val="tx2"/>
                </a:solidFill>
              </a:rPr>
              <a:t> for the project leadership.</a:t>
            </a:r>
          </a:p>
          <a:p>
            <a:pPr>
              <a:lnSpc>
                <a:spcPct val="90000"/>
              </a:lnSpc>
              <a:spcAft>
                <a:spcPts val="450"/>
              </a:spcAft>
            </a:pPr>
            <a:r>
              <a:rPr lang="en-US" sz="975" dirty="0">
                <a:solidFill>
                  <a:schemeClr val="tx2"/>
                </a:solidFill>
              </a:rPr>
              <a:t> </a:t>
            </a:r>
          </a:p>
          <a:p>
            <a:pPr>
              <a:lnSpc>
                <a:spcPct val="90000"/>
              </a:lnSpc>
              <a:spcAft>
                <a:spcPts val="450"/>
              </a:spcAft>
            </a:pPr>
            <a:r>
              <a:rPr lang="en-US" sz="975" dirty="0">
                <a:solidFill>
                  <a:schemeClr val="tx2"/>
                </a:solidFill>
              </a:rPr>
              <a:t>It provides “project intelligence” for leadership, and visibility into how the team is progressing on a daily basis. </a:t>
            </a:r>
          </a:p>
          <a:p>
            <a:pPr>
              <a:lnSpc>
                <a:spcPct val="90000"/>
              </a:lnSpc>
              <a:spcAft>
                <a:spcPts val="450"/>
              </a:spcAft>
            </a:pPr>
            <a:endParaRPr lang="en-US" sz="975" dirty="0">
              <a:solidFill>
                <a:schemeClr val="tx2"/>
              </a:solidFill>
            </a:endParaRPr>
          </a:p>
          <a:p>
            <a:pPr>
              <a:lnSpc>
                <a:spcPct val="90000"/>
              </a:lnSpc>
              <a:spcAft>
                <a:spcPts val="450"/>
              </a:spcAft>
            </a:pPr>
            <a:r>
              <a:rPr lang="en-US" sz="975" dirty="0">
                <a:solidFill>
                  <a:schemeClr val="tx2"/>
                </a:solidFill>
              </a:rPr>
              <a:t>If a team becomes blocked by an issue, it will show up in the chart as the blue bars will level off or increase.</a:t>
            </a:r>
          </a:p>
        </p:txBody>
      </p:sp>
      <p:pic>
        <p:nvPicPr>
          <p:cNvPr id="141315" name="Picture 2" descr="Chart, bar chart&#10;&#10;Description automatically generated"/>
          <p:cNvPicPr>
            <a:picLocks noChangeAspect="1" noChangeArrowheads="1"/>
          </p:cNvPicPr>
          <p:nvPr/>
        </p:nvPicPr>
        <p:blipFill rotWithShape="1">
          <a:blip r:embed="rId2"/>
          <a:srcRect l="3722" r="31916" b="1"/>
          <a:stretch/>
        </p:blipFill>
        <p:spPr bwMode="auto">
          <a:xfrm>
            <a:off x="4104084" y="482600"/>
            <a:ext cx="3941423" cy="3919216"/>
          </a:xfrm>
          <a:prstGeom prst="rect">
            <a:avLst/>
          </a:prstGeom>
          <a:noFill/>
        </p:spPr>
      </p:pic>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D9F552C9-D357-4010-AC71-1EDF712C9D60}" type="slidenum">
              <a:rPr lang="en-US" sz="788"/>
              <a:pPr>
                <a:spcAft>
                  <a:spcPts val="450"/>
                </a:spcAft>
                <a:defRPr/>
              </a:pPr>
              <a:t>10</a:t>
            </a:fld>
            <a:endParaRPr lang="en-US" sz="788"/>
          </a:p>
        </p:txBody>
      </p:sp>
    </p:spTree>
    <p:extLst>
      <p:ext uri="{BB962C8B-B14F-4D97-AF65-F5344CB8AC3E}">
        <p14:creationId xmlns:p14="http://schemas.microsoft.com/office/powerpoint/2010/main" val="255503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Task 6:  Resource Review</a:t>
            </a:r>
          </a:p>
        </p:txBody>
      </p:sp>
    </p:spTree>
    <p:extLst>
      <p:ext uri="{BB962C8B-B14F-4D97-AF65-F5344CB8AC3E}">
        <p14:creationId xmlns:p14="http://schemas.microsoft.com/office/powerpoint/2010/main" val="364060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a:xfrm>
            <a:off x="482601" y="482601"/>
            <a:ext cx="1650999" cy="3844652"/>
          </a:xfrm>
        </p:spPr>
        <p:txBody>
          <a:bodyPr anchor="ctr">
            <a:normAutofit/>
          </a:bodyPr>
          <a:lstStyle/>
          <a:p>
            <a:pPr eaLnBrk="1" hangingPunct="1"/>
            <a:r>
              <a:rPr lang="en-US" dirty="0"/>
              <a:t>Learnings</a:t>
            </a:r>
          </a:p>
        </p:txBody>
      </p:sp>
      <p:sp>
        <p:nvSpPr>
          <p:cNvPr id="147462" name="Text Placeholder 5"/>
          <p:cNvSpPr>
            <a:spLocks noGrp="1"/>
          </p:cNvSpPr>
          <p:nvPr>
            <p:ph idx="1"/>
          </p:nvPr>
        </p:nvSpPr>
        <p:spPr>
          <a:xfrm>
            <a:off x="2133601" y="466273"/>
            <a:ext cx="6233160" cy="3860980"/>
          </a:xfrm>
        </p:spPr>
        <p:txBody>
          <a:bodyPr anchor="ctr">
            <a:normAutofit fontScale="92500" lnSpcReduction="20000"/>
          </a:bodyPr>
          <a:lstStyle/>
          <a:p>
            <a:pPr eaLnBrk="1" hangingPunct="1">
              <a:lnSpc>
                <a:spcPct val="90000"/>
              </a:lnSpc>
            </a:pPr>
            <a:endParaRPr lang="en-US" sz="1400" dirty="0"/>
          </a:p>
          <a:p>
            <a:pPr marL="285750" indent="-285750" eaLnBrk="1" hangingPunct="1">
              <a:lnSpc>
                <a:spcPct val="90000"/>
              </a:lnSpc>
              <a:buFont typeface="Arial" panose="020B0604020202020204" pitchFamily="34" charset="0"/>
              <a:buChar char="•"/>
            </a:pPr>
            <a:r>
              <a:rPr lang="en-US" sz="1400" dirty="0"/>
              <a:t>Scrum process is </a:t>
            </a:r>
            <a:r>
              <a:rPr lang="en-US" sz="1400" b="1" dirty="0"/>
              <a:t>highly structured </a:t>
            </a:r>
            <a:r>
              <a:rPr lang="en-US" sz="1400" dirty="0"/>
              <a:t>and will produce </a:t>
            </a:r>
            <a:r>
              <a:rPr lang="en-US" sz="1400" b="1" dirty="0"/>
              <a:t>more documentation </a:t>
            </a:r>
            <a:r>
              <a:rPr lang="en-US" sz="1400" dirty="0"/>
              <a:t>than any waterfall project.</a:t>
            </a:r>
          </a:p>
          <a:p>
            <a:pPr marL="285750" indent="-285750" eaLnBrk="1" hangingPunct="1">
              <a:lnSpc>
                <a:spcPct val="90000"/>
              </a:lnSpc>
              <a:buFont typeface="Arial" panose="020B0604020202020204" pitchFamily="34" charset="0"/>
              <a:buChar char="•"/>
            </a:pPr>
            <a:endParaRPr lang="en-US" sz="1400" dirty="0"/>
          </a:p>
          <a:p>
            <a:pPr marL="285750" indent="-285750" eaLnBrk="1" hangingPunct="1">
              <a:lnSpc>
                <a:spcPct val="90000"/>
              </a:lnSpc>
              <a:buFont typeface="Arial" panose="020B0604020202020204" pitchFamily="34" charset="0"/>
              <a:buChar char="•"/>
            </a:pPr>
            <a:r>
              <a:rPr lang="en-US" sz="1400" dirty="0"/>
              <a:t>Scrum follows an </a:t>
            </a:r>
            <a:r>
              <a:rPr lang="en-US" sz="1400" b="1" dirty="0"/>
              <a:t>opportunistic approach </a:t>
            </a:r>
            <a:r>
              <a:rPr lang="en-US" sz="1400" dirty="0"/>
              <a:t>to developing functionality. So…don’t ask for a project plan; ask for the release plan.</a:t>
            </a:r>
          </a:p>
          <a:p>
            <a:pPr marL="285750" indent="-285750" eaLnBrk="1" hangingPunct="1">
              <a:lnSpc>
                <a:spcPct val="90000"/>
              </a:lnSpc>
              <a:buFont typeface="Arial" panose="020B0604020202020204" pitchFamily="34" charset="0"/>
              <a:buChar char="•"/>
            </a:pPr>
            <a:endParaRPr lang="en-US" sz="1400" b="1" dirty="0"/>
          </a:p>
          <a:p>
            <a:pPr marL="285750" indent="-285750" eaLnBrk="1" hangingPunct="1">
              <a:lnSpc>
                <a:spcPct val="90000"/>
              </a:lnSpc>
              <a:buFont typeface="Arial" panose="020B0604020202020204" pitchFamily="34" charset="0"/>
              <a:buChar char="•"/>
            </a:pPr>
            <a:r>
              <a:rPr lang="en-US" sz="1400" b="1" dirty="0"/>
              <a:t>It takes time </a:t>
            </a:r>
            <a:r>
              <a:rPr lang="en-US" sz="1400" dirty="0"/>
              <a:t>for a team to learn and internalize the process. Understand the organizational change management aspect of scrum and the mental shift required to be successful. </a:t>
            </a:r>
          </a:p>
          <a:p>
            <a:pPr marL="285750" indent="-285750" eaLnBrk="1" hangingPunct="1">
              <a:lnSpc>
                <a:spcPct val="90000"/>
              </a:lnSpc>
              <a:buFont typeface="Arial" panose="020B0604020202020204" pitchFamily="34" charset="0"/>
              <a:buChar char="•"/>
            </a:pPr>
            <a:endParaRPr lang="en-US" sz="1400" i="1" dirty="0"/>
          </a:p>
          <a:p>
            <a:pPr marL="285750" indent="-285750" eaLnBrk="1" hangingPunct="1">
              <a:lnSpc>
                <a:spcPct val="90000"/>
              </a:lnSpc>
              <a:buFont typeface="Arial" panose="020B0604020202020204" pitchFamily="34" charset="0"/>
              <a:buChar char="•"/>
            </a:pPr>
            <a:r>
              <a:rPr lang="en-US" sz="1400" i="1" dirty="0"/>
              <a:t>Know the 5+5 rule: </a:t>
            </a:r>
            <a:r>
              <a:rPr lang="en-US" sz="1400" dirty="0"/>
              <a:t>it takes five sprints to learn what to do and five sprints to learn to do it better</a:t>
            </a:r>
            <a:r>
              <a:rPr lang="en-US" dirty="0"/>
              <a:t>.</a:t>
            </a:r>
          </a:p>
          <a:p>
            <a:pPr marL="285750" indent="-285750" eaLnBrk="1" hangingPunct="1">
              <a:lnSpc>
                <a:spcPct val="90000"/>
              </a:lnSpc>
              <a:buFont typeface="Arial" panose="020B0604020202020204" pitchFamily="34" charset="0"/>
              <a:buChar char="•"/>
            </a:pPr>
            <a:endParaRPr lang="en-US" sz="1400" dirty="0"/>
          </a:p>
          <a:p>
            <a:pPr marL="285750" indent="-285750" eaLnBrk="1" hangingPunct="1">
              <a:lnSpc>
                <a:spcPct val="90000"/>
              </a:lnSpc>
              <a:buFont typeface="Arial" panose="020B0604020202020204" pitchFamily="34" charset="0"/>
              <a:buChar char="•"/>
            </a:pPr>
            <a:r>
              <a:rPr lang="en-US" sz="1400" dirty="0"/>
              <a:t>Scrum is focused on </a:t>
            </a:r>
            <a:r>
              <a:rPr lang="en-US" sz="1400" b="1" dirty="0"/>
              <a:t>enablement of the team as a whole</a:t>
            </a:r>
            <a:r>
              <a:rPr lang="en-US" sz="1400" dirty="0"/>
              <a:t>. Every member of the team is valuable, has a specific role and knows what to do to make the team successful (like a Marine combat team)</a:t>
            </a:r>
            <a:endParaRPr lang="en-US" sz="1400" b="1" dirty="0"/>
          </a:p>
          <a:p>
            <a:pPr marL="285750" indent="-285750" eaLnBrk="1" hangingPunct="1">
              <a:lnSpc>
                <a:spcPct val="90000"/>
              </a:lnSpc>
              <a:buFont typeface="Arial" panose="020B0604020202020204" pitchFamily="34" charset="0"/>
              <a:buChar char="•"/>
            </a:pPr>
            <a:endParaRPr lang="en-US" sz="1400" b="1" dirty="0"/>
          </a:p>
          <a:p>
            <a:pPr marL="285750" indent="-285750" eaLnBrk="1" hangingPunct="1">
              <a:lnSpc>
                <a:spcPct val="90000"/>
              </a:lnSpc>
              <a:buFont typeface="Arial" panose="020B0604020202020204" pitchFamily="34" charset="0"/>
              <a:buChar char="•"/>
            </a:pPr>
            <a:r>
              <a:rPr lang="en-US" sz="1400" b="1" dirty="0"/>
              <a:t>Early sprint results will be uneven; look for trends. </a:t>
            </a:r>
            <a:r>
              <a:rPr lang="en-US" sz="1400" dirty="0"/>
              <a:t>Don</a:t>
            </a:r>
            <a:r>
              <a:rPr lang="fr-FR" sz="1400" dirty="0"/>
              <a:t>’</a:t>
            </a:r>
            <a:r>
              <a:rPr lang="en-US" sz="1400" dirty="0"/>
              <a:t>t be alarmed by great results in sprint 2 but poor results in sprint 3.</a:t>
            </a:r>
          </a:p>
          <a:p>
            <a:pPr marL="171450" indent="-171450" eaLnBrk="1" hangingPunct="1">
              <a:lnSpc>
                <a:spcPct val="90000"/>
              </a:lnSpc>
              <a:buFont typeface="Arial" panose="020B0604020202020204" pitchFamily="34" charset="0"/>
              <a:buChar char="•"/>
            </a:pPr>
            <a:endParaRPr lang="en-US" sz="750" dirty="0"/>
          </a:p>
        </p:txBody>
      </p:sp>
      <p:sp>
        <p:nvSpPr>
          <p:cNvPr id="3" name="Slide Number Placeholder 2"/>
          <p:cNvSpPr>
            <a:spLocks noGrp="1"/>
          </p:cNvSpPr>
          <p:nvPr>
            <p:ph type="sldNum" sz="quarter" idx="4294967295"/>
          </p:nvPr>
        </p:nvSpPr>
        <p:spPr>
          <a:xfrm>
            <a:off x="8245186" y="4835129"/>
            <a:ext cx="585008" cy="273844"/>
          </a:xfrm>
        </p:spPr>
        <p:txBody>
          <a:bodyPr>
            <a:normAutofit fontScale="77500" lnSpcReduction="20000"/>
          </a:bodyPr>
          <a:lstStyle/>
          <a:p>
            <a:pPr>
              <a:spcAft>
                <a:spcPts val="450"/>
              </a:spcAft>
              <a:defRPr/>
            </a:pPr>
            <a:fld id="{318D4BAC-1471-49D8-AF95-D77CB941906D}" type="slidenum">
              <a:rPr lang="en-US"/>
              <a:pPr>
                <a:spcAft>
                  <a:spcPts val="450"/>
                </a:spcAft>
                <a:defRPr/>
              </a:pPr>
              <a:t>3</a:t>
            </a:fld>
            <a:endParaRPr lang="en-US"/>
          </a:p>
        </p:txBody>
      </p:sp>
    </p:spTree>
    <p:extLst>
      <p:ext uri="{BB962C8B-B14F-4D97-AF65-F5344CB8AC3E}">
        <p14:creationId xmlns:p14="http://schemas.microsoft.com/office/powerpoint/2010/main" val="19738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Onion and different levels of Planning</a:t>
            </a:r>
          </a:p>
        </p:txBody>
      </p:sp>
      <p:pic>
        <p:nvPicPr>
          <p:cNvPr id="3074" name="Picture 2" descr="sketch of all the layers in the agile planning onion">
            <a:extLst>
              <a:ext uri="{FF2B5EF4-FFF2-40B4-BE49-F238E27FC236}">
                <a16:creationId xmlns:a16="http://schemas.microsoft.com/office/drawing/2014/main" id="{34C3124C-F6AB-4FBC-B49F-F8C3FDF4C0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257300"/>
            <a:ext cx="2990850" cy="35119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3AB5F1-FCC9-4D66-8D36-869007EEAB18}"/>
              </a:ext>
            </a:extLst>
          </p:cNvPr>
          <p:cNvSpPr txBox="1"/>
          <p:nvPr/>
        </p:nvSpPr>
        <p:spPr>
          <a:xfrm>
            <a:off x="4400551" y="1943101"/>
            <a:ext cx="4252232" cy="1525802"/>
          </a:xfrm>
          <a:prstGeom prst="rect">
            <a:avLst/>
          </a:prstGeom>
          <a:noFill/>
        </p:spPr>
        <p:txBody>
          <a:bodyPr wrap="square">
            <a:spAutoFit/>
          </a:bodyPr>
          <a:lstStyle/>
          <a:p>
            <a:pPr marL="214313" indent="-214313">
              <a:lnSpc>
                <a:spcPct val="90000"/>
              </a:lnSpc>
              <a:buClr>
                <a:srgbClr val="666666"/>
              </a:buClr>
              <a:buFont typeface="Wingdings" panose="05000000000000000000" pitchFamily="2" charset="2"/>
              <a:buChar char="§"/>
              <a:defRPr/>
            </a:pPr>
            <a:r>
              <a:rPr lang="en-US" sz="1725">
                <a:sym typeface="Helvetica Neue Light"/>
              </a:rPr>
              <a:t>It's a common myth that Agile and Scrum requires little or no planning</a:t>
            </a:r>
          </a:p>
          <a:p>
            <a:pPr marL="214313" indent="-214313">
              <a:lnSpc>
                <a:spcPct val="90000"/>
              </a:lnSpc>
              <a:buClr>
                <a:srgbClr val="666666"/>
              </a:buClr>
              <a:buFont typeface="Wingdings" panose="05000000000000000000" pitchFamily="2" charset="2"/>
              <a:buChar char="§"/>
              <a:defRPr/>
            </a:pPr>
            <a:endParaRPr lang="en-US" sz="1725">
              <a:sym typeface="Helvetica Neue Light"/>
            </a:endParaRPr>
          </a:p>
          <a:p>
            <a:pPr marL="214313" indent="-214313">
              <a:lnSpc>
                <a:spcPct val="90000"/>
              </a:lnSpc>
              <a:buClr>
                <a:srgbClr val="666666"/>
              </a:buClr>
              <a:buFont typeface="Wingdings" panose="05000000000000000000" pitchFamily="2" charset="2"/>
              <a:buChar char="§"/>
              <a:defRPr/>
            </a:pPr>
            <a:r>
              <a:rPr lang="en-US" sz="1725">
                <a:sym typeface="Helvetica Neue Light"/>
              </a:rPr>
              <a:t>Planning is a regular event in an Agile environment and occurs regularly, even daily</a:t>
            </a:r>
          </a:p>
        </p:txBody>
      </p:sp>
    </p:spTree>
    <p:extLst>
      <p:ext uri="{BB962C8B-B14F-4D97-AF65-F5344CB8AC3E}">
        <p14:creationId xmlns:p14="http://schemas.microsoft.com/office/powerpoint/2010/main" val="388026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58101" y="4457700"/>
            <a:ext cx="1086341" cy="400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t>Bring Agile to Your Team</a:t>
            </a:r>
          </a:p>
        </p:txBody>
      </p:sp>
      <p:sp>
        <p:nvSpPr>
          <p:cNvPr id="4" name="Rectangle 3"/>
          <p:cNvSpPr/>
          <p:nvPr/>
        </p:nvSpPr>
        <p:spPr>
          <a:xfrm>
            <a:off x="685800"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5" name="TextBox 4"/>
          <p:cNvSpPr txBox="1"/>
          <p:nvPr/>
        </p:nvSpPr>
        <p:spPr>
          <a:xfrm>
            <a:off x="742950" y="2202976"/>
            <a:ext cx="2114550" cy="2400657"/>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Be Adaptive</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In our industry, change is inevitable.  </a:t>
            </a:r>
            <a:r>
              <a:rPr lang="en-US" sz="1200" i="1">
                <a:solidFill>
                  <a:schemeClr val="bg1"/>
                </a:solidFill>
                <a:latin typeface="Corbel"/>
              </a:rPr>
              <a:t>Plans and people must be flexible in order to remain competitive in the market.  </a:t>
            </a:r>
            <a:r>
              <a:rPr lang="en-US" sz="1200" i="1">
                <a:solidFill>
                  <a:schemeClr val="bg1"/>
                </a:solidFill>
                <a:latin typeface="Corbel"/>
                <a:cs typeface="Arial" charset="0"/>
              </a:rPr>
              <a:t>Welcome feedback and change throughout projects, and view failure as an opportunity to grow.  </a:t>
            </a:r>
            <a:r>
              <a:rPr lang="en-US" sz="1200" i="1">
                <a:solidFill>
                  <a:schemeClr val="bg1"/>
                </a:solidFill>
                <a:latin typeface="Corbel"/>
              </a:rPr>
              <a:t>Agile teams aim to c</a:t>
            </a:r>
            <a:r>
              <a:rPr lang="en-US" sz="1200" i="1">
                <a:solidFill>
                  <a:schemeClr val="bg1"/>
                </a:solidFill>
                <a:latin typeface="Corbel"/>
                <a:cs typeface="Arial" charset="0"/>
              </a:rPr>
              <a:t>ontinuously improve, not remain the same.</a:t>
            </a:r>
            <a:endParaRPr lang="en-US" sz="1050" i="1">
              <a:solidFill>
                <a:schemeClr val="bg1"/>
              </a:solidFill>
              <a:latin typeface="Corbel"/>
              <a:cs typeface="Arial" charset="0"/>
            </a:endParaRPr>
          </a:p>
        </p:txBody>
      </p:sp>
      <p:sp>
        <p:nvSpPr>
          <p:cNvPr id="6" name="Oval 5"/>
          <p:cNvSpPr/>
          <p:nvPr/>
        </p:nvSpPr>
        <p:spPr>
          <a:xfrm>
            <a:off x="1400175"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1571625" y="1402876"/>
            <a:ext cx="457200" cy="646331"/>
          </a:xfrm>
          <a:prstGeom prst="rect">
            <a:avLst/>
          </a:prstGeom>
          <a:noFill/>
        </p:spPr>
        <p:txBody>
          <a:bodyPr wrap="square" rtlCol="0">
            <a:spAutoFit/>
          </a:bodyPr>
          <a:lstStyle/>
          <a:p>
            <a:r>
              <a:rPr lang="en-US" sz="3600">
                <a:latin typeface="Bodoni MT Black" panose="02070A03080606020203" pitchFamily="18" charset="0"/>
              </a:rPr>
              <a:t>1</a:t>
            </a:r>
          </a:p>
        </p:txBody>
      </p:sp>
      <p:sp>
        <p:nvSpPr>
          <p:cNvPr id="8" name="Rectangle 7"/>
          <p:cNvSpPr/>
          <p:nvPr/>
        </p:nvSpPr>
        <p:spPr>
          <a:xfrm>
            <a:off x="3414713" y="1714500"/>
            <a:ext cx="2228850" cy="3028950"/>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9" name="Oval 8"/>
          <p:cNvSpPr/>
          <p:nvPr/>
        </p:nvSpPr>
        <p:spPr>
          <a:xfrm>
            <a:off x="4129088" y="1314450"/>
            <a:ext cx="800100" cy="80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300538" y="1402876"/>
            <a:ext cx="457200" cy="646331"/>
          </a:xfrm>
          <a:prstGeom prst="rect">
            <a:avLst/>
          </a:prstGeom>
          <a:noFill/>
        </p:spPr>
        <p:txBody>
          <a:bodyPr wrap="square" rtlCol="0">
            <a:spAutoFit/>
          </a:bodyPr>
          <a:lstStyle/>
          <a:p>
            <a:r>
              <a:rPr lang="en-US" sz="3600">
                <a:solidFill>
                  <a:schemeClr val="bg1"/>
                </a:solidFill>
                <a:latin typeface="Bodoni MT Black" panose="02070A03080606020203" pitchFamily="18" charset="0"/>
              </a:rPr>
              <a:t>2</a:t>
            </a:r>
          </a:p>
        </p:txBody>
      </p:sp>
      <p:sp>
        <p:nvSpPr>
          <p:cNvPr id="11" name="Rectangle 10"/>
          <p:cNvSpPr/>
          <p:nvPr/>
        </p:nvSpPr>
        <p:spPr>
          <a:xfrm>
            <a:off x="6143625"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12" name="Oval 11"/>
          <p:cNvSpPr/>
          <p:nvPr/>
        </p:nvSpPr>
        <p:spPr>
          <a:xfrm>
            <a:off x="6858000"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7029450" y="1402876"/>
            <a:ext cx="457200" cy="646331"/>
          </a:xfrm>
          <a:prstGeom prst="rect">
            <a:avLst/>
          </a:prstGeom>
          <a:noFill/>
        </p:spPr>
        <p:txBody>
          <a:bodyPr wrap="square" rtlCol="0">
            <a:spAutoFit/>
          </a:bodyPr>
          <a:lstStyle/>
          <a:p>
            <a:r>
              <a:rPr lang="en-US" sz="3600">
                <a:latin typeface="Bodoni MT Black" panose="02070A03080606020203" pitchFamily="18" charset="0"/>
              </a:rPr>
              <a:t>3</a:t>
            </a:r>
          </a:p>
        </p:txBody>
      </p:sp>
      <p:sp>
        <p:nvSpPr>
          <p:cNvPr id="17" name="TextBox 16"/>
          <p:cNvSpPr txBox="1"/>
          <p:nvPr/>
        </p:nvSpPr>
        <p:spPr>
          <a:xfrm>
            <a:off x="3500438" y="2202976"/>
            <a:ext cx="2057400" cy="2492990"/>
          </a:xfrm>
          <a:prstGeom prst="rect">
            <a:avLst/>
          </a:prstGeom>
          <a:noFill/>
        </p:spPr>
        <p:txBody>
          <a:bodyPr wrap="square" rtlCol="0">
            <a:spAutoFit/>
          </a:bodyPr>
          <a:lstStyle/>
          <a:p>
            <a:pPr algn="ctr" defTabSz="685800" fontAlgn="base">
              <a:spcBef>
                <a:spcPct val="0"/>
              </a:spcBef>
              <a:spcAft>
                <a:spcPct val="0"/>
              </a:spcAft>
              <a:defRPr/>
            </a:pPr>
            <a:r>
              <a:rPr lang="en-US" b="1">
                <a:latin typeface="Corbel"/>
              </a:rPr>
              <a:t>Focus on the Customer</a:t>
            </a:r>
          </a:p>
          <a:p>
            <a:pPr algn="ctr" defTabSz="685800" fontAlgn="base">
              <a:spcBef>
                <a:spcPct val="0"/>
              </a:spcBef>
              <a:spcAft>
                <a:spcPct val="0"/>
              </a:spcAft>
              <a:defRPr/>
            </a:pPr>
            <a:endParaRPr lang="en-US" sz="1200">
              <a:latin typeface="Corbel"/>
            </a:endParaRPr>
          </a:p>
          <a:p>
            <a:pPr algn="ctr" defTabSz="685800" fontAlgn="base">
              <a:spcBef>
                <a:spcPct val="0"/>
              </a:spcBef>
              <a:spcAft>
                <a:spcPct val="0"/>
              </a:spcAft>
              <a:defRPr/>
            </a:pPr>
            <a:r>
              <a:rPr lang="en-US" sz="1200" i="1">
                <a:latin typeface="Corbel"/>
              </a:rPr>
              <a:t>Any Agile project only exists because a customer has asked for something.  The customer is a person with a problem that you can help solve.  Plan around their needs, listen to their feedback, and evolve your strategies as their requirements change.</a:t>
            </a:r>
            <a:endParaRPr lang="en-US" sz="1350" i="1">
              <a:latin typeface="Corbel"/>
            </a:endParaRPr>
          </a:p>
        </p:txBody>
      </p:sp>
      <p:sp>
        <p:nvSpPr>
          <p:cNvPr id="18" name="TextBox 17"/>
          <p:cNvSpPr txBox="1"/>
          <p:nvPr/>
        </p:nvSpPr>
        <p:spPr>
          <a:xfrm>
            <a:off x="6229350" y="2202976"/>
            <a:ext cx="2057400" cy="2308324"/>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Deliver High Value and High Quality</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Agile is not just about making something happen fast.  Speed is important, but what you deliver is more important.  Focus on what brings the most value to the customer, and limit work in progress so those items are done right.</a:t>
            </a:r>
            <a:endParaRPr lang="en-US" sz="1050" i="1">
              <a:solidFill>
                <a:schemeClr val="bg1"/>
              </a:solidFill>
              <a:latin typeface="Corbel"/>
              <a:cs typeface="Arial" charset="0"/>
            </a:endParaRPr>
          </a:p>
        </p:txBody>
      </p:sp>
    </p:spTree>
    <p:extLst>
      <p:ext uri="{BB962C8B-B14F-4D97-AF65-F5344CB8AC3E}">
        <p14:creationId xmlns:p14="http://schemas.microsoft.com/office/powerpoint/2010/main" val="30153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90"/>
                                          </p:val>
                                        </p:tav>
                                        <p:tav tm="100000">
                                          <p:val>
                                            <p:fltVal val="0"/>
                                          </p:val>
                                        </p:tav>
                                      </p:tavLst>
                                    </p:anim>
                                    <p:animEffect transition="in" filter="fade">
                                      <p:cBhvr>
                                        <p:cTn id="10" dur="75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 calcmode="lin" valueType="num">
                                      <p:cBhvr>
                                        <p:cTn id="15" dur="750" fill="hold"/>
                                        <p:tgtEl>
                                          <p:spTgt spid="5"/>
                                        </p:tgtEl>
                                        <p:attrNameLst>
                                          <p:attrName>style.rotation</p:attrName>
                                        </p:attrNameLst>
                                      </p:cBhvr>
                                      <p:tavLst>
                                        <p:tav tm="0">
                                          <p:val>
                                            <p:fltVal val="90"/>
                                          </p:val>
                                        </p:tav>
                                        <p:tav tm="100000">
                                          <p:val>
                                            <p:fltVal val="0"/>
                                          </p:val>
                                        </p:tav>
                                      </p:tavLst>
                                    </p:anim>
                                    <p:animEffect transition="in" filter="fade">
                                      <p:cBhvr>
                                        <p:cTn id="16" dur="75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750" fill="hold"/>
                                        <p:tgtEl>
                                          <p:spTgt spid="7"/>
                                        </p:tgtEl>
                                        <p:attrNameLst>
                                          <p:attrName>ppt_w</p:attrName>
                                        </p:attrNameLst>
                                      </p:cBhvr>
                                      <p:tavLst>
                                        <p:tav tm="0">
                                          <p:val>
                                            <p:fltVal val="0"/>
                                          </p:val>
                                        </p:tav>
                                        <p:tav tm="100000">
                                          <p:val>
                                            <p:strVal val="#ppt_w"/>
                                          </p:val>
                                        </p:tav>
                                      </p:tavLst>
                                    </p:anim>
                                    <p:anim calcmode="lin" valueType="num">
                                      <p:cBhvr>
                                        <p:cTn id="20" dur="750" fill="hold"/>
                                        <p:tgtEl>
                                          <p:spTgt spid="7"/>
                                        </p:tgtEl>
                                        <p:attrNameLst>
                                          <p:attrName>ppt_h</p:attrName>
                                        </p:attrNameLst>
                                      </p:cBhvr>
                                      <p:tavLst>
                                        <p:tav tm="0">
                                          <p:val>
                                            <p:fltVal val="0"/>
                                          </p:val>
                                        </p:tav>
                                        <p:tav tm="100000">
                                          <p:val>
                                            <p:strVal val="#ppt_h"/>
                                          </p:val>
                                        </p:tav>
                                      </p:tavLst>
                                    </p:anim>
                                    <p:anim calcmode="lin" valueType="num">
                                      <p:cBhvr>
                                        <p:cTn id="21" dur="750" fill="hold"/>
                                        <p:tgtEl>
                                          <p:spTgt spid="7"/>
                                        </p:tgtEl>
                                        <p:attrNameLst>
                                          <p:attrName>style.rotation</p:attrName>
                                        </p:attrNameLst>
                                      </p:cBhvr>
                                      <p:tavLst>
                                        <p:tav tm="0">
                                          <p:val>
                                            <p:fltVal val="90"/>
                                          </p:val>
                                        </p:tav>
                                        <p:tav tm="100000">
                                          <p:val>
                                            <p:fltVal val="0"/>
                                          </p:val>
                                        </p:tav>
                                      </p:tavLst>
                                    </p:anim>
                                    <p:animEffect transition="in" filter="fade">
                                      <p:cBhvr>
                                        <p:cTn id="22" dur="750"/>
                                        <p:tgtEl>
                                          <p:spTgt spid="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 calcmode="lin" valueType="num">
                                      <p:cBhvr>
                                        <p:cTn id="27" dur="750" fill="hold"/>
                                        <p:tgtEl>
                                          <p:spTgt spid="6"/>
                                        </p:tgtEl>
                                        <p:attrNameLst>
                                          <p:attrName>style.rotation</p:attrName>
                                        </p:attrNameLst>
                                      </p:cBhvr>
                                      <p:tavLst>
                                        <p:tav tm="0">
                                          <p:val>
                                            <p:fltVal val="90"/>
                                          </p:val>
                                        </p:tav>
                                        <p:tav tm="100000">
                                          <p:val>
                                            <p:fltVal val="0"/>
                                          </p:val>
                                        </p:tav>
                                      </p:tavLst>
                                    </p:anim>
                                    <p:animEffect transition="in" filter="fade">
                                      <p:cBhvr>
                                        <p:cTn id="28" dur="75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750" fill="hold"/>
                                        <p:tgtEl>
                                          <p:spTgt spid="17"/>
                                        </p:tgtEl>
                                        <p:attrNameLst>
                                          <p:attrName>ppt_w</p:attrName>
                                        </p:attrNameLst>
                                      </p:cBhvr>
                                      <p:tavLst>
                                        <p:tav tm="0">
                                          <p:val>
                                            <p:fltVal val="0"/>
                                          </p:val>
                                        </p:tav>
                                        <p:tav tm="100000">
                                          <p:val>
                                            <p:strVal val="#ppt_w"/>
                                          </p:val>
                                        </p:tav>
                                      </p:tavLst>
                                    </p:anim>
                                    <p:anim calcmode="lin" valueType="num">
                                      <p:cBhvr>
                                        <p:cTn id="34" dur="750" fill="hold"/>
                                        <p:tgtEl>
                                          <p:spTgt spid="17"/>
                                        </p:tgtEl>
                                        <p:attrNameLst>
                                          <p:attrName>ppt_h</p:attrName>
                                        </p:attrNameLst>
                                      </p:cBhvr>
                                      <p:tavLst>
                                        <p:tav tm="0">
                                          <p:val>
                                            <p:fltVal val="0"/>
                                          </p:val>
                                        </p:tav>
                                        <p:tav tm="100000">
                                          <p:val>
                                            <p:strVal val="#ppt_h"/>
                                          </p:val>
                                        </p:tav>
                                      </p:tavLst>
                                    </p:anim>
                                    <p:anim calcmode="lin" valueType="num">
                                      <p:cBhvr>
                                        <p:cTn id="35" dur="750" fill="hold"/>
                                        <p:tgtEl>
                                          <p:spTgt spid="17"/>
                                        </p:tgtEl>
                                        <p:attrNameLst>
                                          <p:attrName>style.rotation</p:attrName>
                                        </p:attrNameLst>
                                      </p:cBhvr>
                                      <p:tavLst>
                                        <p:tav tm="0">
                                          <p:val>
                                            <p:fltVal val="90"/>
                                          </p:val>
                                        </p:tav>
                                        <p:tav tm="100000">
                                          <p:val>
                                            <p:fltVal val="0"/>
                                          </p:val>
                                        </p:tav>
                                      </p:tavLst>
                                    </p:anim>
                                    <p:animEffect transition="in" filter="fade">
                                      <p:cBhvr>
                                        <p:cTn id="36" dur="750"/>
                                        <p:tgtEl>
                                          <p:spTgt spid="17"/>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750" fill="hold"/>
                                        <p:tgtEl>
                                          <p:spTgt spid="8"/>
                                        </p:tgtEl>
                                        <p:attrNameLst>
                                          <p:attrName>ppt_w</p:attrName>
                                        </p:attrNameLst>
                                      </p:cBhvr>
                                      <p:tavLst>
                                        <p:tav tm="0">
                                          <p:val>
                                            <p:fltVal val="0"/>
                                          </p:val>
                                        </p:tav>
                                        <p:tav tm="100000">
                                          <p:val>
                                            <p:strVal val="#ppt_w"/>
                                          </p:val>
                                        </p:tav>
                                      </p:tavLst>
                                    </p:anim>
                                    <p:anim calcmode="lin" valueType="num">
                                      <p:cBhvr>
                                        <p:cTn id="40" dur="750" fill="hold"/>
                                        <p:tgtEl>
                                          <p:spTgt spid="8"/>
                                        </p:tgtEl>
                                        <p:attrNameLst>
                                          <p:attrName>ppt_h</p:attrName>
                                        </p:attrNameLst>
                                      </p:cBhvr>
                                      <p:tavLst>
                                        <p:tav tm="0">
                                          <p:val>
                                            <p:fltVal val="0"/>
                                          </p:val>
                                        </p:tav>
                                        <p:tav tm="100000">
                                          <p:val>
                                            <p:strVal val="#ppt_h"/>
                                          </p:val>
                                        </p:tav>
                                      </p:tavLst>
                                    </p:anim>
                                    <p:anim calcmode="lin" valueType="num">
                                      <p:cBhvr>
                                        <p:cTn id="41" dur="750" fill="hold"/>
                                        <p:tgtEl>
                                          <p:spTgt spid="8"/>
                                        </p:tgtEl>
                                        <p:attrNameLst>
                                          <p:attrName>style.rotation</p:attrName>
                                        </p:attrNameLst>
                                      </p:cBhvr>
                                      <p:tavLst>
                                        <p:tav tm="0">
                                          <p:val>
                                            <p:fltVal val="90"/>
                                          </p:val>
                                        </p:tav>
                                        <p:tav tm="100000">
                                          <p:val>
                                            <p:fltVal val="0"/>
                                          </p:val>
                                        </p:tav>
                                      </p:tavLst>
                                    </p:anim>
                                    <p:animEffect transition="in" filter="fade">
                                      <p:cBhvr>
                                        <p:cTn id="42" dur="750"/>
                                        <p:tgtEl>
                                          <p:spTgt spid="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750" fill="hold"/>
                                        <p:tgtEl>
                                          <p:spTgt spid="10"/>
                                        </p:tgtEl>
                                        <p:attrNameLst>
                                          <p:attrName>ppt_w</p:attrName>
                                        </p:attrNameLst>
                                      </p:cBhvr>
                                      <p:tavLst>
                                        <p:tav tm="0">
                                          <p:val>
                                            <p:fltVal val="0"/>
                                          </p:val>
                                        </p:tav>
                                        <p:tav tm="100000">
                                          <p:val>
                                            <p:strVal val="#ppt_w"/>
                                          </p:val>
                                        </p:tav>
                                      </p:tavLst>
                                    </p:anim>
                                    <p:anim calcmode="lin" valueType="num">
                                      <p:cBhvr>
                                        <p:cTn id="46" dur="750" fill="hold"/>
                                        <p:tgtEl>
                                          <p:spTgt spid="10"/>
                                        </p:tgtEl>
                                        <p:attrNameLst>
                                          <p:attrName>ppt_h</p:attrName>
                                        </p:attrNameLst>
                                      </p:cBhvr>
                                      <p:tavLst>
                                        <p:tav tm="0">
                                          <p:val>
                                            <p:fltVal val="0"/>
                                          </p:val>
                                        </p:tav>
                                        <p:tav tm="100000">
                                          <p:val>
                                            <p:strVal val="#ppt_h"/>
                                          </p:val>
                                        </p:tav>
                                      </p:tavLst>
                                    </p:anim>
                                    <p:anim calcmode="lin" valueType="num">
                                      <p:cBhvr>
                                        <p:cTn id="47" dur="750" fill="hold"/>
                                        <p:tgtEl>
                                          <p:spTgt spid="10"/>
                                        </p:tgtEl>
                                        <p:attrNameLst>
                                          <p:attrName>style.rotation</p:attrName>
                                        </p:attrNameLst>
                                      </p:cBhvr>
                                      <p:tavLst>
                                        <p:tav tm="0">
                                          <p:val>
                                            <p:fltVal val="90"/>
                                          </p:val>
                                        </p:tav>
                                        <p:tav tm="100000">
                                          <p:val>
                                            <p:fltVal val="0"/>
                                          </p:val>
                                        </p:tav>
                                      </p:tavLst>
                                    </p:anim>
                                    <p:animEffect transition="in" filter="fade">
                                      <p:cBhvr>
                                        <p:cTn id="48" dur="750"/>
                                        <p:tgtEl>
                                          <p:spTgt spid="10"/>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ppt_w</p:attrName>
                                        </p:attrNameLst>
                                      </p:cBhvr>
                                      <p:tavLst>
                                        <p:tav tm="0">
                                          <p:val>
                                            <p:fltVal val="0"/>
                                          </p:val>
                                        </p:tav>
                                        <p:tav tm="100000">
                                          <p:val>
                                            <p:strVal val="#ppt_w"/>
                                          </p:val>
                                        </p:tav>
                                      </p:tavLst>
                                    </p:anim>
                                    <p:anim calcmode="lin" valueType="num">
                                      <p:cBhvr>
                                        <p:cTn id="52" dur="750" fill="hold"/>
                                        <p:tgtEl>
                                          <p:spTgt spid="9"/>
                                        </p:tgtEl>
                                        <p:attrNameLst>
                                          <p:attrName>ppt_h</p:attrName>
                                        </p:attrNameLst>
                                      </p:cBhvr>
                                      <p:tavLst>
                                        <p:tav tm="0">
                                          <p:val>
                                            <p:fltVal val="0"/>
                                          </p:val>
                                        </p:tav>
                                        <p:tav tm="100000">
                                          <p:val>
                                            <p:strVal val="#ppt_h"/>
                                          </p:val>
                                        </p:tav>
                                      </p:tavLst>
                                    </p:anim>
                                    <p:anim calcmode="lin" valueType="num">
                                      <p:cBhvr>
                                        <p:cTn id="53" dur="750" fill="hold"/>
                                        <p:tgtEl>
                                          <p:spTgt spid="9"/>
                                        </p:tgtEl>
                                        <p:attrNameLst>
                                          <p:attrName>style.rotation</p:attrName>
                                        </p:attrNameLst>
                                      </p:cBhvr>
                                      <p:tavLst>
                                        <p:tav tm="0">
                                          <p:val>
                                            <p:fltVal val="90"/>
                                          </p:val>
                                        </p:tav>
                                        <p:tav tm="100000">
                                          <p:val>
                                            <p:fltVal val="0"/>
                                          </p:val>
                                        </p:tav>
                                      </p:tavLst>
                                    </p:anim>
                                    <p:animEffect transition="in" filter="fade">
                                      <p:cBhvr>
                                        <p:cTn id="54" dur="75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750" fill="hold"/>
                                        <p:tgtEl>
                                          <p:spTgt spid="18"/>
                                        </p:tgtEl>
                                        <p:attrNameLst>
                                          <p:attrName>ppt_w</p:attrName>
                                        </p:attrNameLst>
                                      </p:cBhvr>
                                      <p:tavLst>
                                        <p:tav tm="0">
                                          <p:val>
                                            <p:fltVal val="0"/>
                                          </p:val>
                                        </p:tav>
                                        <p:tav tm="100000">
                                          <p:val>
                                            <p:strVal val="#ppt_w"/>
                                          </p:val>
                                        </p:tav>
                                      </p:tavLst>
                                    </p:anim>
                                    <p:anim calcmode="lin" valueType="num">
                                      <p:cBhvr>
                                        <p:cTn id="60" dur="750" fill="hold"/>
                                        <p:tgtEl>
                                          <p:spTgt spid="18"/>
                                        </p:tgtEl>
                                        <p:attrNameLst>
                                          <p:attrName>ppt_h</p:attrName>
                                        </p:attrNameLst>
                                      </p:cBhvr>
                                      <p:tavLst>
                                        <p:tav tm="0">
                                          <p:val>
                                            <p:fltVal val="0"/>
                                          </p:val>
                                        </p:tav>
                                        <p:tav tm="100000">
                                          <p:val>
                                            <p:strVal val="#ppt_h"/>
                                          </p:val>
                                        </p:tav>
                                      </p:tavLst>
                                    </p:anim>
                                    <p:anim calcmode="lin" valueType="num">
                                      <p:cBhvr>
                                        <p:cTn id="61" dur="750" fill="hold"/>
                                        <p:tgtEl>
                                          <p:spTgt spid="18"/>
                                        </p:tgtEl>
                                        <p:attrNameLst>
                                          <p:attrName>style.rotation</p:attrName>
                                        </p:attrNameLst>
                                      </p:cBhvr>
                                      <p:tavLst>
                                        <p:tav tm="0">
                                          <p:val>
                                            <p:fltVal val="90"/>
                                          </p:val>
                                        </p:tav>
                                        <p:tav tm="100000">
                                          <p:val>
                                            <p:fltVal val="0"/>
                                          </p:val>
                                        </p:tav>
                                      </p:tavLst>
                                    </p:anim>
                                    <p:animEffect transition="in" filter="fade">
                                      <p:cBhvr>
                                        <p:cTn id="62" dur="750"/>
                                        <p:tgtEl>
                                          <p:spTgt spid="18"/>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750" fill="hold"/>
                                        <p:tgtEl>
                                          <p:spTgt spid="11"/>
                                        </p:tgtEl>
                                        <p:attrNameLst>
                                          <p:attrName>ppt_w</p:attrName>
                                        </p:attrNameLst>
                                      </p:cBhvr>
                                      <p:tavLst>
                                        <p:tav tm="0">
                                          <p:val>
                                            <p:fltVal val="0"/>
                                          </p:val>
                                        </p:tav>
                                        <p:tav tm="100000">
                                          <p:val>
                                            <p:strVal val="#ppt_w"/>
                                          </p:val>
                                        </p:tav>
                                      </p:tavLst>
                                    </p:anim>
                                    <p:anim calcmode="lin" valueType="num">
                                      <p:cBhvr>
                                        <p:cTn id="66" dur="750" fill="hold"/>
                                        <p:tgtEl>
                                          <p:spTgt spid="11"/>
                                        </p:tgtEl>
                                        <p:attrNameLst>
                                          <p:attrName>ppt_h</p:attrName>
                                        </p:attrNameLst>
                                      </p:cBhvr>
                                      <p:tavLst>
                                        <p:tav tm="0">
                                          <p:val>
                                            <p:fltVal val="0"/>
                                          </p:val>
                                        </p:tav>
                                        <p:tav tm="100000">
                                          <p:val>
                                            <p:strVal val="#ppt_h"/>
                                          </p:val>
                                        </p:tav>
                                      </p:tavLst>
                                    </p:anim>
                                    <p:anim calcmode="lin" valueType="num">
                                      <p:cBhvr>
                                        <p:cTn id="67" dur="750" fill="hold"/>
                                        <p:tgtEl>
                                          <p:spTgt spid="11"/>
                                        </p:tgtEl>
                                        <p:attrNameLst>
                                          <p:attrName>style.rotation</p:attrName>
                                        </p:attrNameLst>
                                      </p:cBhvr>
                                      <p:tavLst>
                                        <p:tav tm="0">
                                          <p:val>
                                            <p:fltVal val="90"/>
                                          </p:val>
                                        </p:tav>
                                        <p:tav tm="100000">
                                          <p:val>
                                            <p:fltVal val="0"/>
                                          </p:val>
                                        </p:tav>
                                      </p:tavLst>
                                    </p:anim>
                                    <p:animEffect transition="in" filter="fade">
                                      <p:cBhvr>
                                        <p:cTn id="68" dur="750"/>
                                        <p:tgtEl>
                                          <p:spTgt spid="11"/>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750" fill="hold"/>
                                        <p:tgtEl>
                                          <p:spTgt spid="13"/>
                                        </p:tgtEl>
                                        <p:attrNameLst>
                                          <p:attrName>ppt_w</p:attrName>
                                        </p:attrNameLst>
                                      </p:cBhvr>
                                      <p:tavLst>
                                        <p:tav tm="0">
                                          <p:val>
                                            <p:fltVal val="0"/>
                                          </p:val>
                                        </p:tav>
                                        <p:tav tm="100000">
                                          <p:val>
                                            <p:strVal val="#ppt_w"/>
                                          </p:val>
                                        </p:tav>
                                      </p:tavLst>
                                    </p:anim>
                                    <p:anim calcmode="lin" valueType="num">
                                      <p:cBhvr>
                                        <p:cTn id="72" dur="750" fill="hold"/>
                                        <p:tgtEl>
                                          <p:spTgt spid="13"/>
                                        </p:tgtEl>
                                        <p:attrNameLst>
                                          <p:attrName>ppt_h</p:attrName>
                                        </p:attrNameLst>
                                      </p:cBhvr>
                                      <p:tavLst>
                                        <p:tav tm="0">
                                          <p:val>
                                            <p:fltVal val="0"/>
                                          </p:val>
                                        </p:tav>
                                        <p:tav tm="100000">
                                          <p:val>
                                            <p:strVal val="#ppt_h"/>
                                          </p:val>
                                        </p:tav>
                                      </p:tavLst>
                                    </p:anim>
                                    <p:anim calcmode="lin" valueType="num">
                                      <p:cBhvr>
                                        <p:cTn id="73" dur="750" fill="hold"/>
                                        <p:tgtEl>
                                          <p:spTgt spid="13"/>
                                        </p:tgtEl>
                                        <p:attrNameLst>
                                          <p:attrName>style.rotation</p:attrName>
                                        </p:attrNameLst>
                                      </p:cBhvr>
                                      <p:tavLst>
                                        <p:tav tm="0">
                                          <p:val>
                                            <p:fltVal val="90"/>
                                          </p:val>
                                        </p:tav>
                                        <p:tav tm="100000">
                                          <p:val>
                                            <p:fltVal val="0"/>
                                          </p:val>
                                        </p:tav>
                                      </p:tavLst>
                                    </p:anim>
                                    <p:animEffect transition="in" filter="fade">
                                      <p:cBhvr>
                                        <p:cTn id="74" dur="750"/>
                                        <p:tgtEl>
                                          <p:spTgt spid="13"/>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750" fill="hold"/>
                                        <p:tgtEl>
                                          <p:spTgt spid="12"/>
                                        </p:tgtEl>
                                        <p:attrNameLst>
                                          <p:attrName>ppt_w</p:attrName>
                                        </p:attrNameLst>
                                      </p:cBhvr>
                                      <p:tavLst>
                                        <p:tav tm="0">
                                          <p:val>
                                            <p:fltVal val="0"/>
                                          </p:val>
                                        </p:tav>
                                        <p:tav tm="100000">
                                          <p:val>
                                            <p:strVal val="#ppt_w"/>
                                          </p:val>
                                        </p:tav>
                                      </p:tavLst>
                                    </p:anim>
                                    <p:anim calcmode="lin" valueType="num">
                                      <p:cBhvr>
                                        <p:cTn id="78" dur="750" fill="hold"/>
                                        <p:tgtEl>
                                          <p:spTgt spid="12"/>
                                        </p:tgtEl>
                                        <p:attrNameLst>
                                          <p:attrName>ppt_h</p:attrName>
                                        </p:attrNameLst>
                                      </p:cBhvr>
                                      <p:tavLst>
                                        <p:tav tm="0">
                                          <p:val>
                                            <p:fltVal val="0"/>
                                          </p:val>
                                        </p:tav>
                                        <p:tav tm="100000">
                                          <p:val>
                                            <p:strVal val="#ppt_h"/>
                                          </p:val>
                                        </p:tav>
                                      </p:tavLst>
                                    </p:anim>
                                    <p:anim calcmode="lin" valueType="num">
                                      <p:cBhvr>
                                        <p:cTn id="79" dur="750" fill="hold"/>
                                        <p:tgtEl>
                                          <p:spTgt spid="12"/>
                                        </p:tgtEl>
                                        <p:attrNameLst>
                                          <p:attrName>style.rotation</p:attrName>
                                        </p:attrNameLst>
                                      </p:cBhvr>
                                      <p:tavLst>
                                        <p:tav tm="0">
                                          <p:val>
                                            <p:fltVal val="90"/>
                                          </p:val>
                                        </p:tav>
                                        <p:tav tm="100000">
                                          <p:val>
                                            <p:fltVal val="0"/>
                                          </p:val>
                                        </p:tav>
                                      </p:tavLst>
                                    </p:anim>
                                    <p:animEffect transition="in" filter="fade">
                                      <p:cBhvr>
                                        <p:cTn id="8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P spid="10" grpId="0"/>
      <p:bldP spid="11" grpId="0" animBg="1"/>
      <p:bldP spid="12" grpId="0" animBg="1"/>
      <p:bldP spid="13"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Bring Agile to Your Team</a:t>
            </a:r>
          </a:p>
        </p:txBody>
      </p:sp>
      <p:sp>
        <p:nvSpPr>
          <p:cNvPr id="4" name="Rectangle 3"/>
          <p:cNvSpPr/>
          <p:nvPr/>
        </p:nvSpPr>
        <p:spPr>
          <a:xfrm>
            <a:off x="685800" y="1714500"/>
            <a:ext cx="2228850" cy="3028950"/>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5" name="TextBox 4"/>
          <p:cNvSpPr txBox="1"/>
          <p:nvPr/>
        </p:nvSpPr>
        <p:spPr>
          <a:xfrm>
            <a:off x="742950" y="2213051"/>
            <a:ext cx="2114550" cy="2031325"/>
          </a:xfrm>
          <a:prstGeom prst="rect">
            <a:avLst/>
          </a:prstGeom>
          <a:noFill/>
        </p:spPr>
        <p:txBody>
          <a:bodyPr wrap="square" rtlCol="0">
            <a:spAutoFit/>
          </a:bodyPr>
          <a:lstStyle/>
          <a:p>
            <a:pPr algn="ctr" defTabSz="685800" fontAlgn="base">
              <a:spcBef>
                <a:spcPct val="0"/>
              </a:spcBef>
              <a:spcAft>
                <a:spcPct val="0"/>
              </a:spcAft>
              <a:defRPr/>
            </a:pPr>
            <a:r>
              <a:rPr lang="en-US" b="1">
                <a:latin typeface="Corbel"/>
                <a:cs typeface="Arial" charset="0"/>
              </a:rPr>
              <a:t>Simplify</a:t>
            </a:r>
          </a:p>
          <a:p>
            <a:pPr algn="ctr" defTabSz="685800" fontAlgn="base">
              <a:spcBef>
                <a:spcPct val="0"/>
              </a:spcBef>
              <a:spcAft>
                <a:spcPct val="0"/>
              </a:spcAft>
              <a:defRPr/>
            </a:pPr>
            <a:endParaRPr lang="en-US" sz="1200">
              <a:latin typeface="Corbel"/>
            </a:endParaRPr>
          </a:p>
          <a:p>
            <a:pPr algn="ctr" defTabSz="685800" fontAlgn="base">
              <a:spcBef>
                <a:spcPct val="0"/>
              </a:spcBef>
              <a:spcAft>
                <a:spcPct val="0"/>
              </a:spcAft>
              <a:defRPr/>
            </a:pPr>
            <a:r>
              <a:rPr lang="en-US" sz="1200" i="1">
                <a:latin typeface="Corbel"/>
              </a:rPr>
              <a:t>Accomplish tasks by focusing only on what is most important.  Maximize the time spent on delivering what the customer needs, not on unnecessary work.  Strive for efficiency while still delivering quality.</a:t>
            </a:r>
            <a:endParaRPr lang="en-US" sz="1050" i="1">
              <a:latin typeface="Corbel"/>
            </a:endParaRPr>
          </a:p>
        </p:txBody>
      </p:sp>
      <p:sp>
        <p:nvSpPr>
          <p:cNvPr id="6" name="Oval 5"/>
          <p:cNvSpPr/>
          <p:nvPr/>
        </p:nvSpPr>
        <p:spPr>
          <a:xfrm>
            <a:off x="1400175" y="1314450"/>
            <a:ext cx="800100" cy="80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1571625" y="1402876"/>
            <a:ext cx="457200" cy="646331"/>
          </a:xfrm>
          <a:prstGeom prst="rect">
            <a:avLst/>
          </a:prstGeom>
          <a:noFill/>
        </p:spPr>
        <p:txBody>
          <a:bodyPr wrap="square" rtlCol="0">
            <a:spAutoFit/>
          </a:bodyPr>
          <a:lstStyle/>
          <a:p>
            <a:r>
              <a:rPr lang="en-US" sz="3600">
                <a:solidFill>
                  <a:schemeClr val="bg1"/>
                </a:solidFill>
                <a:latin typeface="Bodoni MT Black" panose="02070A03080606020203" pitchFamily="18" charset="0"/>
              </a:rPr>
              <a:t>4</a:t>
            </a:r>
          </a:p>
        </p:txBody>
      </p:sp>
      <p:sp>
        <p:nvSpPr>
          <p:cNvPr id="8" name="Rectangle 7"/>
          <p:cNvSpPr/>
          <p:nvPr/>
        </p:nvSpPr>
        <p:spPr>
          <a:xfrm>
            <a:off x="3414713"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9" name="Oval 8"/>
          <p:cNvSpPr/>
          <p:nvPr/>
        </p:nvSpPr>
        <p:spPr>
          <a:xfrm>
            <a:off x="4129088"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300538" y="1402876"/>
            <a:ext cx="457200" cy="646331"/>
          </a:xfrm>
          <a:prstGeom prst="rect">
            <a:avLst/>
          </a:prstGeom>
          <a:noFill/>
        </p:spPr>
        <p:txBody>
          <a:bodyPr wrap="square" rtlCol="0">
            <a:spAutoFit/>
          </a:bodyPr>
          <a:lstStyle/>
          <a:p>
            <a:r>
              <a:rPr lang="en-US" sz="3600">
                <a:latin typeface="Bodoni MT Black" panose="02070A03080606020203" pitchFamily="18" charset="0"/>
              </a:rPr>
              <a:t>5</a:t>
            </a:r>
          </a:p>
        </p:txBody>
      </p:sp>
      <p:sp>
        <p:nvSpPr>
          <p:cNvPr id="11" name="Rectangle 10"/>
          <p:cNvSpPr/>
          <p:nvPr/>
        </p:nvSpPr>
        <p:spPr>
          <a:xfrm>
            <a:off x="6143625" y="1714500"/>
            <a:ext cx="2228850" cy="3028950"/>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12" name="Oval 11"/>
          <p:cNvSpPr/>
          <p:nvPr/>
        </p:nvSpPr>
        <p:spPr>
          <a:xfrm>
            <a:off x="6858000" y="1314450"/>
            <a:ext cx="800100" cy="80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7029450" y="1402876"/>
            <a:ext cx="457200" cy="646331"/>
          </a:xfrm>
          <a:prstGeom prst="rect">
            <a:avLst/>
          </a:prstGeom>
          <a:noFill/>
        </p:spPr>
        <p:txBody>
          <a:bodyPr wrap="square" rtlCol="0">
            <a:spAutoFit/>
          </a:bodyPr>
          <a:lstStyle/>
          <a:p>
            <a:r>
              <a:rPr lang="en-US" sz="3600">
                <a:solidFill>
                  <a:schemeClr val="bg1"/>
                </a:solidFill>
                <a:latin typeface="Bodoni MT Black" panose="02070A03080606020203" pitchFamily="18" charset="0"/>
              </a:rPr>
              <a:t>6</a:t>
            </a:r>
          </a:p>
        </p:txBody>
      </p:sp>
      <p:sp>
        <p:nvSpPr>
          <p:cNvPr id="17" name="TextBox 16"/>
          <p:cNvSpPr txBox="1"/>
          <p:nvPr/>
        </p:nvSpPr>
        <p:spPr>
          <a:xfrm>
            <a:off x="6229350" y="2213312"/>
            <a:ext cx="2057400" cy="2677656"/>
          </a:xfrm>
          <a:prstGeom prst="rect">
            <a:avLst/>
          </a:prstGeom>
          <a:noFill/>
        </p:spPr>
        <p:txBody>
          <a:bodyPr wrap="square" rtlCol="0">
            <a:spAutoFit/>
          </a:bodyPr>
          <a:lstStyle/>
          <a:p>
            <a:pPr algn="ctr" defTabSz="685800" fontAlgn="base">
              <a:spcBef>
                <a:spcPct val="0"/>
              </a:spcBef>
              <a:spcAft>
                <a:spcPct val="0"/>
              </a:spcAft>
              <a:defRPr/>
            </a:pPr>
            <a:r>
              <a:rPr lang="en-US" b="1">
                <a:latin typeface="Corbel"/>
              </a:rPr>
              <a:t>Put Ownership on the Team</a:t>
            </a:r>
          </a:p>
          <a:p>
            <a:pPr algn="ctr" defTabSz="685800" fontAlgn="base">
              <a:spcBef>
                <a:spcPct val="0"/>
              </a:spcBef>
              <a:spcAft>
                <a:spcPct val="0"/>
              </a:spcAft>
              <a:defRPr/>
            </a:pPr>
            <a:endParaRPr lang="en-US" sz="1200">
              <a:latin typeface="Corbel"/>
            </a:endParaRPr>
          </a:p>
          <a:p>
            <a:pPr algn="ctr" defTabSz="685800" fontAlgn="base">
              <a:spcBef>
                <a:spcPct val="0"/>
              </a:spcBef>
              <a:spcAft>
                <a:spcPct val="0"/>
              </a:spcAft>
              <a:defRPr/>
            </a:pPr>
            <a:r>
              <a:rPr lang="en-US" sz="1200" i="1">
                <a:latin typeface="Corbel"/>
                <a:cs typeface="Arial" charset="0"/>
              </a:rPr>
              <a:t>Agile practices aim to eliminate blame on individuals.  Team members share responsibility for the whole project, not just certain aspects.  If something goes wrong, the whole team must resolve the problem.  If a project is successful, the whole team receives praise.</a:t>
            </a:r>
            <a:endParaRPr lang="en-US" sz="1050" i="1">
              <a:latin typeface="Corbel"/>
              <a:cs typeface="Arial" charset="0"/>
            </a:endParaRPr>
          </a:p>
        </p:txBody>
      </p:sp>
      <p:sp>
        <p:nvSpPr>
          <p:cNvPr id="18" name="TextBox 17"/>
          <p:cNvSpPr txBox="1"/>
          <p:nvPr/>
        </p:nvSpPr>
        <p:spPr>
          <a:xfrm>
            <a:off x="3500438" y="2213313"/>
            <a:ext cx="2057400" cy="2492990"/>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Communicate Constantly</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Transparency is one of the main pillars of Agile.  Communicate among teams and with customers as often as possible, preferably face-to-face.  Be sure that everyone involved in a project is informed and aware of what is happening in the project.</a:t>
            </a:r>
            <a:endParaRPr lang="en-US" sz="1050" i="1">
              <a:solidFill>
                <a:schemeClr val="bg1"/>
              </a:solidFill>
              <a:latin typeface="Corbel"/>
              <a:cs typeface="Arial" charset="0"/>
            </a:endParaRPr>
          </a:p>
        </p:txBody>
      </p:sp>
    </p:spTree>
    <p:extLst>
      <p:ext uri="{BB962C8B-B14F-4D97-AF65-F5344CB8AC3E}">
        <p14:creationId xmlns:p14="http://schemas.microsoft.com/office/powerpoint/2010/main" val="11627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90"/>
                                          </p:val>
                                        </p:tav>
                                        <p:tav tm="100000">
                                          <p:val>
                                            <p:fltVal val="0"/>
                                          </p:val>
                                        </p:tav>
                                      </p:tavLst>
                                    </p:anim>
                                    <p:animEffect transition="in" filter="fade">
                                      <p:cBhvr>
                                        <p:cTn id="10" dur="75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 calcmode="lin" valueType="num">
                                      <p:cBhvr>
                                        <p:cTn id="15" dur="750" fill="hold"/>
                                        <p:tgtEl>
                                          <p:spTgt spid="5"/>
                                        </p:tgtEl>
                                        <p:attrNameLst>
                                          <p:attrName>style.rotation</p:attrName>
                                        </p:attrNameLst>
                                      </p:cBhvr>
                                      <p:tavLst>
                                        <p:tav tm="0">
                                          <p:val>
                                            <p:fltVal val="90"/>
                                          </p:val>
                                        </p:tav>
                                        <p:tav tm="100000">
                                          <p:val>
                                            <p:fltVal val="0"/>
                                          </p:val>
                                        </p:tav>
                                      </p:tavLst>
                                    </p:anim>
                                    <p:animEffect transition="in" filter="fade">
                                      <p:cBhvr>
                                        <p:cTn id="16" dur="75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750" fill="hold"/>
                                        <p:tgtEl>
                                          <p:spTgt spid="7"/>
                                        </p:tgtEl>
                                        <p:attrNameLst>
                                          <p:attrName>ppt_w</p:attrName>
                                        </p:attrNameLst>
                                      </p:cBhvr>
                                      <p:tavLst>
                                        <p:tav tm="0">
                                          <p:val>
                                            <p:fltVal val="0"/>
                                          </p:val>
                                        </p:tav>
                                        <p:tav tm="100000">
                                          <p:val>
                                            <p:strVal val="#ppt_w"/>
                                          </p:val>
                                        </p:tav>
                                      </p:tavLst>
                                    </p:anim>
                                    <p:anim calcmode="lin" valueType="num">
                                      <p:cBhvr>
                                        <p:cTn id="20" dur="750" fill="hold"/>
                                        <p:tgtEl>
                                          <p:spTgt spid="7"/>
                                        </p:tgtEl>
                                        <p:attrNameLst>
                                          <p:attrName>ppt_h</p:attrName>
                                        </p:attrNameLst>
                                      </p:cBhvr>
                                      <p:tavLst>
                                        <p:tav tm="0">
                                          <p:val>
                                            <p:fltVal val="0"/>
                                          </p:val>
                                        </p:tav>
                                        <p:tav tm="100000">
                                          <p:val>
                                            <p:strVal val="#ppt_h"/>
                                          </p:val>
                                        </p:tav>
                                      </p:tavLst>
                                    </p:anim>
                                    <p:anim calcmode="lin" valueType="num">
                                      <p:cBhvr>
                                        <p:cTn id="21" dur="750" fill="hold"/>
                                        <p:tgtEl>
                                          <p:spTgt spid="7"/>
                                        </p:tgtEl>
                                        <p:attrNameLst>
                                          <p:attrName>style.rotation</p:attrName>
                                        </p:attrNameLst>
                                      </p:cBhvr>
                                      <p:tavLst>
                                        <p:tav tm="0">
                                          <p:val>
                                            <p:fltVal val="90"/>
                                          </p:val>
                                        </p:tav>
                                        <p:tav tm="100000">
                                          <p:val>
                                            <p:fltVal val="0"/>
                                          </p:val>
                                        </p:tav>
                                      </p:tavLst>
                                    </p:anim>
                                    <p:animEffect transition="in" filter="fade">
                                      <p:cBhvr>
                                        <p:cTn id="22" dur="750"/>
                                        <p:tgtEl>
                                          <p:spTgt spid="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 calcmode="lin" valueType="num">
                                      <p:cBhvr>
                                        <p:cTn id="27" dur="750" fill="hold"/>
                                        <p:tgtEl>
                                          <p:spTgt spid="6"/>
                                        </p:tgtEl>
                                        <p:attrNameLst>
                                          <p:attrName>style.rotation</p:attrName>
                                        </p:attrNameLst>
                                      </p:cBhvr>
                                      <p:tavLst>
                                        <p:tav tm="0">
                                          <p:val>
                                            <p:fltVal val="90"/>
                                          </p:val>
                                        </p:tav>
                                        <p:tav tm="100000">
                                          <p:val>
                                            <p:fltVal val="0"/>
                                          </p:val>
                                        </p:tav>
                                      </p:tavLst>
                                    </p:anim>
                                    <p:animEffect transition="in" filter="fade">
                                      <p:cBhvr>
                                        <p:cTn id="28" dur="75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750" fill="hold"/>
                                        <p:tgtEl>
                                          <p:spTgt spid="18"/>
                                        </p:tgtEl>
                                        <p:attrNameLst>
                                          <p:attrName>ppt_w</p:attrName>
                                        </p:attrNameLst>
                                      </p:cBhvr>
                                      <p:tavLst>
                                        <p:tav tm="0">
                                          <p:val>
                                            <p:fltVal val="0"/>
                                          </p:val>
                                        </p:tav>
                                        <p:tav tm="100000">
                                          <p:val>
                                            <p:strVal val="#ppt_w"/>
                                          </p:val>
                                        </p:tav>
                                      </p:tavLst>
                                    </p:anim>
                                    <p:anim calcmode="lin" valueType="num">
                                      <p:cBhvr>
                                        <p:cTn id="34" dur="750" fill="hold"/>
                                        <p:tgtEl>
                                          <p:spTgt spid="18"/>
                                        </p:tgtEl>
                                        <p:attrNameLst>
                                          <p:attrName>ppt_h</p:attrName>
                                        </p:attrNameLst>
                                      </p:cBhvr>
                                      <p:tavLst>
                                        <p:tav tm="0">
                                          <p:val>
                                            <p:fltVal val="0"/>
                                          </p:val>
                                        </p:tav>
                                        <p:tav tm="100000">
                                          <p:val>
                                            <p:strVal val="#ppt_h"/>
                                          </p:val>
                                        </p:tav>
                                      </p:tavLst>
                                    </p:anim>
                                    <p:anim calcmode="lin" valueType="num">
                                      <p:cBhvr>
                                        <p:cTn id="35" dur="750" fill="hold"/>
                                        <p:tgtEl>
                                          <p:spTgt spid="18"/>
                                        </p:tgtEl>
                                        <p:attrNameLst>
                                          <p:attrName>style.rotation</p:attrName>
                                        </p:attrNameLst>
                                      </p:cBhvr>
                                      <p:tavLst>
                                        <p:tav tm="0">
                                          <p:val>
                                            <p:fltVal val="90"/>
                                          </p:val>
                                        </p:tav>
                                        <p:tav tm="100000">
                                          <p:val>
                                            <p:fltVal val="0"/>
                                          </p:val>
                                        </p:tav>
                                      </p:tavLst>
                                    </p:anim>
                                    <p:animEffect transition="in" filter="fade">
                                      <p:cBhvr>
                                        <p:cTn id="36" dur="750"/>
                                        <p:tgtEl>
                                          <p:spTgt spid="18"/>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750" fill="hold"/>
                                        <p:tgtEl>
                                          <p:spTgt spid="8"/>
                                        </p:tgtEl>
                                        <p:attrNameLst>
                                          <p:attrName>ppt_w</p:attrName>
                                        </p:attrNameLst>
                                      </p:cBhvr>
                                      <p:tavLst>
                                        <p:tav tm="0">
                                          <p:val>
                                            <p:fltVal val="0"/>
                                          </p:val>
                                        </p:tav>
                                        <p:tav tm="100000">
                                          <p:val>
                                            <p:strVal val="#ppt_w"/>
                                          </p:val>
                                        </p:tav>
                                      </p:tavLst>
                                    </p:anim>
                                    <p:anim calcmode="lin" valueType="num">
                                      <p:cBhvr>
                                        <p:cTn id="40" dur="750" fill="hold"/>
                                        <p:tgtEl>
                                          <p:spTgt spid="8"/>
                                        </p:tgtEl>
                                        <p:attrNameLst>
                                          <p:attrName>ppt_h</p:attrName>
                                        </p:attrNameLst>
                                      </p:cBhvr>
                                      <p:tavLst>
                                        <p:tav tm="0">
                                          <p:val>
                                            <p:fltVal val="0"/>
                                          </p:val>
                                        </p:tav>
                                        <p:tav tm="100000">
                                          <p:val>
                                            <p:strVal val="#ppt_h"/>
                                          </p:val>
                                        </p:tav>
                                      </p:tavLst>
                                    </p:anim>
                                    <p:anim calcmode="lin" valueType="num">
                                      <p:cBhvr>
                                        <p:cTn id="41" dur="750" fill="hold"/>
                                        <p:tgtEl>
                                          <p:spTgt spid="8"/>
                                        </p:tgtEl>
                                        <p:attrNameLst>
                                          <p:attrName>style.rotation</p:attrName>
                                        </p:attrNameLst>
                                      </p:cBhvr>
                                      <p:tavLst>
                                        <p:tav tm="0">
                                          <p:val>
                                            <p:fltVal val="90"/>
                                          </p:val>
                                        </p:tav>
                                        <p:tav tm="100000">
                                          <p:val>
                                            <p:fltVal val="0"/>
                                          </p:val>
                                        </p:tav>
                                      </p:tavLst>
                                    </p:anim>
                                    <p:animEffect transition="in" filter="fade">
                                      <p:cBhvr>
                                        <p:cTn id="42" dur="750"/>
                                        <p:tgtEl>
                                          <p:spTgt spid="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750" fill="hold"/>
                                        <p:tgtEl>
                                          <p:spTgt spid="10"/>
                                        </p:tgtEl>
                                        <p:attrNameLst>
                                          <p:attrName>ppt_w</p:attrName>
                                        </p:attrNameLst>
                                      </p:cBhvr>
                                      <p:tavLst>
                                        <p:tav tm="0">
                                          <p:val>
                                            <p:fltVal val="0"/>
                                          </p:val>
                                        </p:tav>
                                        <p:tav tm="100000">
                                          <p:val>
                                            <p:strVal val="#ppt_w"/>
                                          </p:val>
                                        </p:tav>
                                      </p:tavLst>
                                    </p:anim>
                                    <p:anim calcmode="lin" valueType="num">
                                      <p:cBhvr>
                                        <p:cTn id="46" dur="750" fill="hold"/>
                                        <p:tgtEl>
                                          <p:spTgt spid="10"/>
                                        </p:tgtEl>
                                        <p:attrNameLst>
                                          <p:attrName>ppt_h</p:attrName>
                                        </p:attrNameLst>
                                      </p:cBhvr>
                                      <p:tavLst>
                                        <p:tav tm="0">
                                          <p:val>
                                            <p:fltVal val="0"/>
                                          </p:val>
                                        </p:tav>
                                        <p:tav tm="100000">
                                          <p:val>
                                            <p:strVal val="#ppt_h"/>
                                          </p:val>
                                        </p:tav>
                                      </p:tavLst>
                                    </p:anim>
                                    <p:anim calcmode="lin" valueType="num">
                                      <p:cBhvr>
                                        <p:cTn id="47" dur="750" fill="hold"/>
                                        <p:tgtEl>
                                          <p:spTgt spid="10"/>
                                        </p:tgtEl>
                                        <p:attrNameLst>
                                          <p:attrName>style.rotation</p:attrName>
                                        </p:attrNameLst>
                                      </p:cBhvr>
                                      <p:tavLst>
                                        <p:tav tm="0">
                                          <p:val>
                                            <p:fltVal val="90"/>
                                          </p:val>
                                        </p:tav>
                                        <p:tav tm="100000">
                                          <p:val>
                                            <p:fltVal val="0"/>
                                          </p:val>
                                        </p:tav>
                                      </p:tavLst>
                                    </p:anim>
                                    <p:animEffect transition="in" filter="fade">
                                      <p:cBhvr>
                                        <p:cTn id="48" dur="750"/>
                                        <p:tgtEl>
                                          <p:spTgt spid="10"/>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ppt_w</p:attrName>
                                        </p:attrNameLst>
                                      </p:cBhvr>
                                      <p:tavLst>
                                        <p:tav tm="0">
                                          <p:val>
                                            <p:fltVal val="0"/>
                                          </p:val>
                                        </p:tav>
                                        <p:tav tm="100000">
                                          <p:val>
                                            <p:strVal val="#ppt_w"/>
                                          </p:val>
                                        </p:tav>
                                      </p:tavLst>
                                    </p:anim>
                                    <p:anim calcmode="lin" valueType="num">
                                      <p:cBhvr>
                                        <p:cTn id="52" dur="750" fill="hold"/>
                                        <p:tgtEl>
                                          <p:spTgt spid="9"/>
                                        </p:tgtEl>
                                        <p:attrNameLst>
                                          <p:attrName>ppt_h</p:attrName>
                                        </p:attrNameLst>
                                      </p:cBhvr>
                                      <p:tavLst>
                                        <p:tav tm="0">
                                          <p:val>
                                            <p:fltVal val="0"/>
                                          </p:val>
                                        </p:tav>
                                        <p:tav tm="100000">
                                          <p:val>
                                            <p:strVal val="#ppt_h"/>
                                          </p:val>
                                        </p:tav>
                                      </p:tavLst>
                                    </p:anim>
                                    <p:anim calcmode="lin" valueType="num">
                                      <p:cBhvr>
                                        <p:cTn id="53" dur="750" fill="hold"/>
                                        <p:tgtEl>
                                          <p:spTgt spid="9"/>
                                        </p:tgtEl>
                                        <p:attrNameLst>
                                          <p:attrName>style.rotation</p:attrName>
                                        </p:attrNameLst>
                                      </p:cBhvr>
                                      <p:tavLst>
                                        <p:tav tm="0">
                                          <p:val>
                                            <p:fltVal val="90"/>
                                          </p:val>
                                        </p:tav>
                                        <p:tav tm="100000">
                                          <p:val>
                                            <p:fltVal val="0"/>
                                          </p:val>
                                        </p:tav>
                                      </p:tavLst>
                                    </p:anim>
                                    <p:animEffect transition="in" filter="fade">
                                      <p:cBhvr>
                                        <p:cTn id="54" dur="75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750" fill="hold"/>
                                        <p:tgtEl>
                                          <p:spTgt spid="17"/>
                                        </p:tgtEl>
                                        <p:attrNameLst>
                                          <p:attrName>ppt_w</p:attrName>
                                        </p:attrNameLst>
                                      </p:cBhvr>
                                      <p:tavLst>
                                        <p:tav tm="0">
                                          <p:val>
                                            <p:fltVal val="0"/>
                                          </p:val>
                                        </p:tav>
                                        <p:tav tm="100000">
                                          <p:val>
                                            <p:strVal val="#ppt_w"/>
                                          </p:val>
                                        </p:tav>
                                      </p:tavLst>
                                    </p:anim>
                                    <p:anim calcmode="lin" valueType="num">
                                      <p:cBhvr>
                                        <p:cTn id="60" dur="750" fill="hold"/>
                                        <p:tgtEl>
                                          <p:spTgt spid="17"/>
                                        </p:tgtEl>
                                        <p:attrNameLst>
                                          <p:attrName>ppt_h</p:attrName>
                                        </p:attrNameLst>
                                      </p:cBhvr>
                                      <p:tavLst>
                                        <p:tav tm="0">
                                          <p:val>
                                            <p:fltVal val="0"/>
                                          </p:val>
                                        </p:tav>
                                        <p:tav tm="100000">
                                          <p:val>
                                            <p:strVal val="#ppt_h"/>
                                          </p:val>
                                        </p:tav>
                                      </p:tavLst>
                                    </p:anim>
                                    <p:anim calcmode="lin" valueType="num">
                                      <p:cBhvr>
                                        <p:cTn id="61" dur="750" fill="hold"/>
                                        <p:tgtEl>
                                          <p:spTgt spid="17"/>
                                        </p:tgtEl>
                                        <p:attrNameLst>
                                          <p:attrName>style.rotation</p:attrName>
                                        </p:attrNameLst>
                                      </p:cBhvr>
                                      <p:tavLst>
                                        <p:tav tm="0">
                                          <p:val>
                                            <p:fltVal val="90"/>
                                          </p:val>
                                        </p:tav>
                                        <p:tav tm="100000">
                                          <p:val>
                                            <p:fltVal val="0"/>
                                          </p:val>
                                        </p:tav>
                                      </p:tavLst>
                                    </p:anim>
                                    <p:animEffect transition="in" filter="fade">
                                      <p:cBhvr>
                                        <p:cTn id="62" dur="750"/>
                                        <p:tgtEl>
                                          <p:spTgt spid="17"/>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750" fill="hold"/>
                                        <p:tgtEl>
                                          <p:spTgt spid="11"/>
                                        </p:tgtEl>
                                        <p:attrNameLst>
                                          <p:attrName>ppt_w</p:attrName>
                                        </p:attrNameLst>
                                      </p:cBhvr>
                                      <p:tavLst>
                                        <p:tav tm="0">
                                          <p:val>
                                            <p:fltVal val="0"/>
                                          </p:val>
                                        </p:tav>
                                        <p:tav tm="100000">
                                          <p:val>
                                            <p:strVal val="#ppt_w"/>
                                          </p:val>
                                        </p:tav>
                                      </p:tavLst>
                                    </p:anim>
                                    <p:anim calcmode="lin" valueType="num">
                                      <p:cBhvr>
                                        <p:cTn id="66" dur="750" fill="hold"/>
                                        <p:tgtEl>
                                          <p:spTgt spid="11"/>
                                        </p:tgtEl>
                                        <p:attrNameLst>
                                          <p:attrName>ppt_h</p:attrName>
                                        </p:attrNameLst>
                                      </p:cBhvr>
                                      <p:tavLst>
                                        <p:tav tm="0">
                                          <p:val>
                                            <p:fltVal val="0"/>
                                          </p:val>
                                        </p:tav>
                                        <p:tav tm="100000">
                                          <p:val>
                                            <p:strVal val="#ppt_h"/>
                                          </p:val>
                                        </p:tav>
                                      </p:tavLst>
                                    </p:anim>
                                    <p:anim calcmode="lin" valueType="num">
                                      <p:cBhvr>
                                        <p:cTn id="67" dur="750" fill="hold"/>
                                        <p:tgtEl>
                                          <p:spTgt spid="11"/>
                                        </p:tgtEl>
                                        <p:attrNameLst>
                                          <p:attrName>style.rotation</p:attrName>
                                        </p:attrNameLst>
                                      </p:cBhvr>
                                      <p:tavLst>
                                        <p:tav tm="0">
                                          <p:val>
                                            <p:fltVal val="90"/>
                                          </p:val>
                                        </p:tav>
                                        <p:tav tm="100000">
                                          <p:val>
                                            <p:fltVal val="0"/>
                                          </p:val>
                                        </p:tav>
                                      </p:tavLst>
                                    </p:anim>
                                    <p:animEffect transition="in" filter="fade">
                                      <p:cBhvr>
                                        <p:cTn id="68" dur="750"/>
                                        <p:tgtEl>
                                          <p:spTgt spid="11"/>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750" fill="hold"/>
                                        <p:tgtEl>
                                          <p:spTgt spid="13"/>
                                        </p:tgtEl>
                                        <p:attrNameLst>
                                          <p:attrName>ppt_w</p:attrName>
                                        </p:attrNameLst>
                                      </p:cBhvr>
                                      <p:tavLst>
                                        <p:tav tm="0">
                                          <p:val>
                                            <p:fltVal val="0"/>
                                          </p:val>
                                        </p:tav>
                                        <p:tav tm="100000">
                                          <p:val>
                                            <p:strVal val="#ppt_w"/>
                                          </p:val>
                                        </p:tav>
                                      </p:tavLst>
                                    </p:anim>
                                    <p:anim calcmode="lin" valueType="num">
                                      <p:cBhvr>
                                        <p:cTn id="72" dur="750" fill="hold"/>
                                        <p:tgtEl>
                                          <p:spTgt spid="13"/>
                                        </p:tgtEl>
                                        <p:attrNameLst>
                                          <p:attrName>ppt_h</p:attrName>
                                        </p:attrNameLst>
                                      </p:cBhvr>
                                      <p:tavLst>
                                        <p:tav tm="0">
                                          <p:val>
                                            <p:fltVal val="0"/>
                                          </p:val>
                                        </p:tav>
                                        <p:tav tm="100000">
                                          <p:val>
                                            <p:strVal val="#ppt_h"/>
                                          </p:val>
                                        </p:tav>
                                      </p:tavLst>
                                    </p:anim>
                                    <p:anim calcmode="lin" valueType="num">
                                      <p:cBhvr>
                                        <p:cTn id="73" dur="750" fill="hold"/>
                                        <p:tgtEl>
                                          <p:spTgt spid="13"/>
                                        </p:tgtEl>
                                        <p:attrNameLst>
                                          <p:attrName>style.rotation</p:attrName>
                                        </p:attrNameLst>
                                      </p:cBhvr>
                                      <p:tavLst>
                                        <p:tav tm="0">
                                          <p:val>
                                            <p:fltVal val="90"/>
                                          </p:val>
                                        </p:tav>
                                        <p:tav tm="100000">
                                          <p:val>
                                            <p:fltVal val="0"/>
                                          </p:val>
                                        </p:tav>
                                      </p:tavLst>
                                    </p:anim>
                                    <p:animEffect transition="in" filter="fade">
                                      <p:cBhvr>
                                        <p:cTn id="74" dur="750"/>
                                        <p:tgtEl>
                                          <p:spTgt spid="13"/>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750" fill="hold"/>
                                        <p:tgtEl>
                                          <p:spTgt spid="12"/>
                                        </p:tgtEl>
                                        <p:attrNameLst>
                                          <p:attrName>ppt_w</p:attrName>
                                        </p:attrNameLst>
                                      </p:cBhvr>
                                      <p:tavLst>
                                        <p:tav tm="0">
                                          <p:val>
                                            <p:fltVal val="0"/>
                                          </p:val>
                                        </p:tav>
                                        <p:tav tm="100000">
                                          <p:val>
                                            <p:strVal val="#ppt_w"/>
                                          </p:val>
                                        </p:tav>
                                      </p:tavLst>
                                    </p:anim>
                                    <p:anim calcmode="lin" valueType="num">
                                      <p:cBhvr>
                                        <p:cTn id="78" dur="750" fill="hold"/>
                                        <p:tgtEl>
                                          <p:spTgt spid="12"/>
                                        </p:tgtEl>
                                        <p:attrNameLst>
                                          <p:attrName>ppt_h</p:attrName>
                                        </p:attrNameLst>
                                      </p:cBhvr>
                                      <p:tavLst>
                                        <p:tav tm="0">
                                          <p:val>
                                            <p:fltVal val="0"/>
                                          </p:val>
                                        </p:tav>
                                        <p:tav tm="100000">
                                          <p:val>
                                            <p:strVal val="#ppt_h"/>
                                          </p:val>
                                        </p:tav>
                                      </p:tavLst>
                                    </p:anim>
                                    <p:anim calcmode="lin" valueType="num">
                                      <p:cBhvr>
                                        <p:cTn id="79" dur="750" fill="hold"/>
                                        <p:tgtEl>
                                          <p:spTgt spid="12"/>
                                        </p:tgtEl>
                                        <p:attrNameLst>
                                          <p:attrName>style.rotation</p:attrName>
                                        </p:attrNameLst>
                                      </p:cBhvr>
                                      <p:tavLst>
                                        <p:tav tm="0">
                                          <p:val>
                                            <p:fltVal val="90"/>
                                          </p:val>
                                        </p:tav>
                                        <p:tav tm="100000">
                                          <p:val>
                                            <p:fltVal val="0"/>
                                          </p:val>
                                        </p:tav>
                                      </p:tavLst>
                                    </p:anim>
                                    <p:animEffect transition="in" filter="fade">
                                      <p:cBhvr>
                                        <p:cTn id="8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P spid="10" grpId="0"/>
      <p:bldP spid="11" grpId="0" animBg="1"/>
      <p:bldP spid="12" grpId="0" animBg="1"/>
      <p:bldP spid="13"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Bring Agile to Your Team</a:t>
            </a:r>
          </a:p>
        </p:txBody>
      </p:sp>
      <p:sp>
        <p:nvSpPr>
          <p:cNvPr id="4" name="Rectangle 3"/>
          <p:cNvSpPr/>
          <p:nvPr/>
        </p:nvSpPr>
        <p:spPr>
          <a:xfrm>
            <a:off x="685800"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5" name="TextBox 4"/>
          <p:cNvSpPr txBox="1"/>
          <p:nvPr/>
        </p:nvSpPr>
        <p:spPr>
          <a:xfrm>
            <a:off x="742950" y="2202976"/>
            <a:ext cx="2114550" cy="2585323"/>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Stand Up</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Even if your team is not using a pure Scrum framework, daily standups are a great way to keep team members aligned on project progress and roadblocks.  Standups foster</a:t>
            </a:r>
            <a:r>
              <a:rPr lang="en-US" sz="1200" i="1">
                <a:solidFill>
                  <a:schemeClr val="bg1"/>
                </a:solidFill>
                <a:latin typeface="Corbel"/>
              </a:rPr>
              <a:t> improved communication and visibility among teams, and encourage teams members to share ideas and help each other succeed.</a:t>
            </a:r>
            <a:endParaRPr lang="en-US" sz="1050" i="1">
              <a:solidFill>
                <a:schemeClr val="bg1"/>
              </a:solidFill>
              <a:latin typeface="Corbel"/>
              <a:cs typeface="Arial" charset="0"/>
            </a:endParaRPr>
          </a:p>
        </p:txBody>
      </p:sp>
      <p:sp>
        <p:nvSpPr>
          <p:cNvPr id="6" name="Oval 5"/>
          <p:cNvSpPr/>
          <p:nvPr/>
        </p:nvSpPr>
        <p:spPr>
          <a:xfrm>
            <a:off x="1400175"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1571625" y="1402876"/>
            <a:ext cx="457200" cy="646331"/>
          </a:xfrm>
          <a:prstGeom prst="rect">
            <a:avLst/>
          </a:prstGeom>
          <a:noFill/>
        </p:spPr>
        <p:txBody>
          <a:bodyPr wrap="square" rtlCol="0">
            <a:spAutoFit/>
          </a:bodyPr>
          <a:lstStyle/>
          <a:p>
            <a:r>
              <a:rPr lang="en-US" sz="3600">
                <a:latin typeface="Bodoni MT Black" panose="02070A03080606020203" pitchFamily="18" charset="0"/>
              </a:rPr>
              <a:t>7</a:t>
            </a:r>
          </a:p>
        </p:txBody>
      </p:sp>
      <p:sp>
        <p:nvSpPr>
          <p:cNvPr id="8" name="Rectangle 7"/>
          <p:cNvSpPr/>
          <p:nvPr/>
        </p:nvSpPr>
        <p:spPr>
          <a:xfrm>
            <a:off x="3414713" y="1714500"/>
            <a:ext cx="2228850" cy="3028950"/>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9" name="Oval 8"/>
          <p:cNvSpPr/>
          <p:nvPr/>
        </p:nvSpPr>
        <p:spPr>
          <a:xfrm>
            <a:off x="4129088" y="1314450"/>
            <a:ext cx="800100" cy="80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300538" y="1402876"/>
            <a:ext cx="457200" cy="646331"/>
          </a:xfrm>
          <a:prstGeom prst="rect">
            <a:avLst/>
          </a:prstGeom>
          <a:noFill/>
        </p:spPr>
        <p:txBody>
          <a:bodyPr wrap="square" rtlCol="0">
            <a:spAutoFit/>
          </a:bodyPr>
          <a:lstStyle/>
          <a:p>
            <a:r>
              <a:rPr lang="en-US" sz="3600">
                <a:solidFill>
                  <a:schemeClr val="bg1"/>
                </a:solidFill>
                <a:latin typeface="Bodoni MT Black" panose="02070A03080606020203" pitchFamily="18" charset="0"/>
              </a:rPr>
              <a:t>8</a:t>
            </a:r>
          </a:p>
        </p:txBody>
      </p:sp>
      <p:sp>
        <p:nvSpPr>
          <p:cNvPr id="11" name="Rectangle 10"/>
          <p:cNvSpPr/>
          <p:nvPr/>
        </p:nvSpPr>
        <p:spPr>
          <a:xfrm>
            <a:off x="6143625"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12" name="Oval 11"/>
          <p:cNvSpPr/>
          <p:nvPr/>
        </p:nvSpPr>
        <p:spPr>
          <a:xfrm>
            <a:off x="6858000"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6886575" y="1402876"/>
            <a:ext cx="742950" cy="646331"/>
          </a:xfrm>
          <a:prstGeom prst="rect">
            <a:avLst/>
          </a:prstGeom>
          <a:noFill/>
        </p:spPr>
        <p:txBody>
          <a:bodyPr wrap="square" rtlCol="0">
            <a:spAutoFit/>
          </a:bodyPr>
          <a:lstStyle/>
          <a:p>
            <a:pPr algn="ctr"/>
            <a:r>
              <a:rPr lang="en-US" sz="3600">
                <a:latin typeface="Bodoni MT Black" panose="02070A03080606020203" pitchFamily="18" charset="0"/>
              </a:rPr>
              <a:t>9</a:t>
            </a:r>
          </a:p>
        </p:txBody>
      </p:sp>
      <p:sp>
        <p:nvSpPr>
          <p:cNvPr id="15" name="TextBox 14"/>
          <p:cNvSpPr txBox="1"/>
          <p:nvPr/>
        </p:nvSpPr>
        <p:spPr>
          <a:xfrm>
            <a:off x="6229350" y="2202976"/>
            <a:ext cx="2057400" cy="2585323"/>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Reflect</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Like standups, business retrospectives are a powerful Agile strategy.  Teams should strive to improve continuously just like their products do.  Hold team retrospectives regularly to determine what is and is not working well among the team and with customers to improve relationships and efficiency.</a:t>
            </a:r>
            <a:endParaRPr lang="en-US" sz="1050" i="1">
              <a:solidFill>
                <a:schemeClr val="bg1"/>
              </a:solidFill>
              <a:latin typeface="Corbel"/>
              <a:cs typeface="Arial" charset="0"/>
            </a:endParaRPr>
          </a:p>
        </p:txBody>
      </p:sp>
      <p:sp>
        <p:nvSpPr>
          <p:cNvPr id="16" name="TextBox 15"/>
          <p:cNvSpPr txBox="1"/>
          <p:nvPr/>
        </p:nvSpPr>
        <p:spPr>
          <a:xfrm>
            <a:off x="3486150" y="2202976"/>
            <a:ext cx="2114550" cy="2400657"/>
          </a:xfrm>
          <a:prstGeom prst="rect">
            <a:avLst/>
          </a:prstGeom>
          <a:noFill/>
        </p:spPr>
        <p:txBody>
          <a:bodyPr wrap="square" rtlCol="0">
            <a:spAutoFit/>
          </a:bodyPr>
          <a:lstStyle/>
          <a:p>
            <a:pPr algn="ctr" defTabSz="685800" fontAlgn="base">
              <a:spcBef>
                <a:spcPct val="0"/>
              </a:spcBef>
              <a:spcAft>
                <a:spcPct val="0"/>
              </a:spcAft>
              <a:defRPr/>
            </a:pPr>
            <a:r>
              <a:rPr lang="en-US" b="1">
                <a:latin typeface="Corbel"/>
                <a:cs typeface="Arial" charset="0"/>
              </a:rPr>
              <a:t>Visualize Work</a:t>
            </a:r>
          </a:p>
          <a:p>
            <a:pPr algn="ctr" defTabSz="685800" fontAlgn="base">
              <a:spcBef>
                <a:spcPct val="0"/>
              </a:spcBef>
              <a:spcAft>
                <a:spcPct val="0"/>
              </a:spcAft>
              <a:defRPr/>
            </a:pPr>
            <a:endParaRPr lang="en-US" sz="1200">
              <a:latin typeface="Corbel"/>
            </a:endParaRPr>
          </a:p>
          <a:p>
            <a:pPr algn="ctr" defTabSz="685800" fontAlgn="base">
              <a:spcBef>
                <a:spcPct val="0"/>
              </a:spcBef>
              <a:spcAft>
                <a:spcPct val="0"/>
              </a:spcAft>
              <a:defRPr/>
            </a:pPr>
            <a:r>
              <a:rPr lang="en-US" sz="1200" i="1">
                <a:latin typeface="Corbel"/>
                <a:cs typeface="Arial" charset="0"/>
              </a:rPr>
              <a:t>When the work in a project is represented visually, it is easier for teams to recognize and concentrate on the highest priority </a:t>
            </a:r>
            <a:r>
              <a:rPr lang="en-US" sz="1200" i="1">
                <a:latin typeface="Corbel"/>
              </a:rPr>
              <a:t>tasks.  Real-time displays of work allow teams to quickly respond to changes and easily identify bottlenecks in workflows in order to assist each other in resolving issues.</a:t>
            </a:r>
            <a:r>
              <a:rPr lang="en-US" sz="1200" i="1">
                <a:latin typeface="Corbel"/>
                <a:cs typeface="Arial" charset="0"/>
              </a:rPr>
              <a:t> </a:t>
            </a:r>
            <a:endParaRPr lang="en-US" sz="1050" i="1">
              <a:latin typeface="Corbel"/>
              <a:cs typeface="Arial" charset="0"/>
            </a:endParaRPr>
          </a:p>
        </p:txBody>
      </p:sp>
    </p:spTree>
    <p:extLst>
      <p:ext uri="{BB962C8B-B14F-4D97-AF65-F5344CB8AC3E}">
        <p14:creationId xmlns:p14="http://schemas.microsoft.com/office/powerpoint/2010/main" val="10782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 calcmode="lin" valueType="num">
                                      <p:cBhvr>
                                        <p:cTn id="9" dur="750" fill="hold"/>
                                        <p:tgtEl>
                                          <p:spTgt spid="5"/>
                                        </p:tgtEl>
                                        <p:attrNameLst>
                                          <p:attrName>style.rotation</p:attrName>
                                        </p:attrNameLst>
                                      </p:cBhvr>
                                      <p:tavLst>
                                        <p:tav tm="0">
                                          <p:val>
                                            <p:fltVal val="90"/>
                                          </p:val>
                                        </p:tav>
                                        <p:tav tm="100000">
                                          <p:val>
                                            <p:fltVal val="0"/>
                                          </p:val>
                                        </p:tav>
                                      </p:tavLst>
                                    </p:anim>
                                    <p:animEffect transition="in" filter="fade">
                                      <p:cBhvr>
                                        <p:cTn id="10" dur="75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90"/>
                                          </p:val>
                                        </p:tav>
                                        <p:tav tm="100000">
                                          <p:val>
                                            <p:fltVal val="0"/>
                                          </p:val>
                                        </p:tav>
                                      </p:tavLst>
                                    </p:anim>
                                    <p:animEffect transition="in" filter="fade">
                                      <p:cBhvr>
                                        <p:cTn id="16" dur="75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750" fill="hold"/>
                                        <p:tgtEl>
                                          <p:spTgt spid="7"/>
                                        </p:tgtEl>
                                        <p:attrNameLst>
                                          <p:attrName>ppt_w</p:attrName>
                                        </p:attrNameLst>
                                      </p:cBhvr>
                                      <p:tavLst>
                                        <p:tav tm="0">
                                          <p:val>
                                            <p:fltVal val="0"/>
                                          </p:val>
                                        </p:tav>
                                        <p:tav tm="100000">
                                          <p:val>
                                            <p:strVal val="#ppt_w"/>
                                          </p:val>
                                        </p:tav>
                                      </p:tavLst>
                                    </p:anim>
                                    <p:anim calcmode="lin" valueType="num">
                                      <p:cBhvr>
                                        <p:cTn id="20" dur="750" fill="hold"/>
                                        <p:tgtEl>
                                          <p:spTgt spid="7"/>
                                        </p:tgtEl>
                                        <p:attrNameLst>
                                          <p:attrName>ppt_h</p:attrName>
                                        </p:attrNameLst>
                                      </p:cBhvr>
                                      <p:tavLst>
                                        <p:tav tm="0">
                                          <p:val>
                                            <p:fltVal val="0"/>
                                          </p:val>
                                        </p:tav>
                                        <p:tav tm="100000">
                                          <p:val>
                                            <p:strVal val="#ppt_h"/>
                                          </p:val>
                                        </p:tav>
                                      </p:tavLst>
                                    </p:anim>
                                    <p:anim calcmode="lin" valueType="num">
                                      <p:cBhvr>
                                        <p:cTn id="21" dur="750" fill="hold"/>
                                        <p:tgtEl>
                                          <p:spTgt spid="7"/>
                                        </p:tgtEl>
                                        <p:attrNameLst>
                                          <p:attrName>style.rotation</p:attrName>
                                        </p:attrNameLst>
                                      </p:cBhvr>
                                      <p:tavLst>
                                        <p:tav tm="0">
                                          <p:val>
                                            <p:fltVal val="90"/>
                                          </p:val>
                                        </p:tav>
                                        <p:tav tm="100000">
                                          <p:val>
                                            <p:fltVal val="0"/>
                                          </p:val>
                                        </p:tav>
                                      </p:tavLst>
                                    </p:anim>
                                    <p:animEffect transition="in" filter="fade">
                                      <p:cBhvr>
                                        <p:cTn id="22" dur="750"/>
                                        <p:tgtEl>
                                          <p:spTgt spid="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 calcmode="lin" valueType="num">
                                      <p:cBhvr>
                                        <p:cTn id="27" dur="750" fill="hold"/>
                                        <p:tgtEl>
                                          <p:spTgt spid="6"/>
                                        </p:tgtEl>
                                        <p:attrNameLst>
                                          <p:attrName>style.rotation</p:attrName>
                                        </p:attrNameLst>
                                      </p:cBhvr>
                                      <p:tavLst>
                                        <p:tav tm="0">
                                          <p:val>
                                            <p:fltVal val="90"/>
                                          </p:val>
                                        </p:tav>
                                        <p:tav tm="100000">
                                          <p:val>
                                            <p:fltVal val="0"/>
                                          </p:val>
                                        </p:tav>
                                      </p:tavLst>
                                    </p:anim>
                                    <p:animEffect transition="in" filter="fade">
                                      <p:cBhvr>
                                        <p:cTn id="28" dur="75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750" fill="hold"/>
                                        <p:tgtEl>
                                          <p:spTgt spid="16"/>
                                        </p:tgtEl>
                                        <p:attrNameLst>
                                          <p:attrName>ppt_w</p:attrName>
                                        </p:attrNameLst>
                                      </p:cBhvr>
                                      <p:tavLst>
                                        <p:tav tm="0">
                                          <p:val>
                                            <p:fltVal val="0"/>
                                          </p:val>
                                        </p:tav>
                                        <p:tav tm="100000">
                                          <p:val>
                                            <p:strVal val="#ppt_w"/>
                                          </p:val>
                                        </p:tav>
                                      </p:tavLst>
                                    </p:anim>
                                    <p:anim calcmode="lin" valueType="num">
                                      <p:cBhvr>
                                        <p:cTn id="34" dur="750" fill="hold"/>
                                        <p:tgtEl>
                                          <p:spTgt spid="16"/>
                                        </p:tgtEl>
                                        <p:attrNameLst>
                                          <p:attrName>ppt_h</p:attrName>
                                        </p:attrNameLst>
                                      </p:cBhvr>
                                      <p:tavLst>
                                        <p:tav tm="0">
                                          <p:val>
                                            <p:fltVal val="0"/>
                                          </p:val>
                                        </p:tav>
                                        <p:tav tm="100000">
                                          <p:val>
                                            <p:strVal val="#ppt_h"/>
                                          </p:val>
                                        </p:tav>
                                      </p:tavLst>
                                    </p:anim>
                                    <p:anim calcmode="lin" valueType="num">
                                      <p:cBhvr>
                                        <p:cTn id="35" dur="750" fill="hold"/>
                                        <p:tgtEl>
                                          <p:spTgt spid="16"/>
                                        </p:tgtEl>
                                        <p:attrNameLst>
                                          <p:attrName>style.rotation</p:attrName>
                                        </p:attrNameLst>
                                      </p:cBhvr>
                                      <p:tavLst>
                                        <p:tav tm="0">
                                          <p:val>
                                            <p:fltVal val="90"/>
                                          </p:val>
                                        </p:tav>
                                        <p:tav tm="100000">
                                          <p:val>
                                            <p:fltVal val="0"/>
                                          </p:val>
                                        </p:tav>
                                      </p:tavLst>
                                    </p:anim>
                                    <p:animEffect transition="in" filter="fade">
                                      <p:cBhvr>
                                        <p:cTn id="36" dur="750"/>
                                        <p:tgtEl>
                                          <p:spTgt spid="16"/>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750" fill="hold"/>
                                        <p:tgtEl>
                                          <p:spTgt spid="8"/>
                                        </p:tgtEl>
                                        <p:attrNameLst>
                                          <p:attrName>ppt_w</p:attrName>
                                        </p:attrNameLst>
                                      </p:cBhvr>
                                      <p:tavLst>
                                        <p:tav tm="0">
                                          <p:val>
                                            <p:fltVal val="0"/>
                                          </p:val>
                                        </p:tav>
                                        <p:tav tm="100000">
                                          <p:val>
                                            <p:strVal val="#ppt_w"/>
                                          </p:val>
                                        </p:tav>
                                      </p:tavLst>
                                    </p:anim>
                                    <p:anim calcmode="lin" valueType="num">
                                      <p:cBhvr>
                                        <p:cTn id="40" dur="750" fill="hold"/>
                                        <p:tgtEl>
                                          <p:spTgt spid="8"/>
                                        </p:tgtEl>
                                        <p:attrNameLst>
                                          <p:attrName>ppt_h</p:attrName>
                                        </p:attrNameLst>
                                      </p:cBhvr>
                                      <p:tavLst>
                                        <p:tav tm="0">
                                          <p:val>
                                            <p:fltVal val="0"/>
                                          </p:val>
                                        </p:tav>
                                        <p:tav tm="100000">
                                          <p:val>
                                            <p:strVal val="#ppt_h"/>
                                          </p:val>
                                        </p:tav>
                                      </p:tavLst>
                                    </p:anim>
                                    <p:anim calcmode="lin" valueType="num">
                                      <p:cBhvr>
                                        <p:cTn id="41" dur="750" fill="hold"/>
                                        <p:tgtEl>
                                          <p:spTgt spid="8"/>
                                        </p:tgtEl>
                                        <p:attrNameLst>
                                          <p:attrName>style.rotation</p:attrName>
                                        </p:attrNameLst>
                                      </p:cBhvr>
                                      <p:tavLst>
                                        <p:tav tm="0">
                                          <p:val>
                                            <p:fltVal val="90"/>
                                          </p:val>
                                        </p:tav>
                                        <p:tav tm="100000">
                                          <p:val>
                                            <p:fltVal val="0"/>
                                          </p:val>
                                        </p:tav>
                                      </p:tavLst>
                                    </p:anim>
                                    <p:animEffect transition="in" filter="fade">
                                      <p:cBhvr>
                                        <p:cTn id="42" dur="750"/>
                                        <p:tgtEl>
                                          <p:spTgt spid="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750" fill="hold"/>
                                        <p:tgtEl>
                                          <p:spTgt spid="10"/>
                                        </p:tgtEl>
                                        <p:attrNameLst>
                                          <p:attrName>ppt_w</p:attrName>
                                        </p:attrNameLst>
                                      </p:cBhvr>
                                      <p:tavLst>
                                        <p:tav tm="0">
                                          <p:val>
                                            <p:fltVal val="0"/>
                                          </p:val>
                                        </p:tav>
                                        <p:tav tm="100000">
                                          <p:val>
                                            <p:strVal val="#ppt_w"/>
                                          </p:val>
                                        </p:tav>
                                      </p:tavLst>
                                    </p:anim>
                                    <p:anim calcmode="lin" valueType="num">
                                      <p:cBhvr>
                                        <p:cTn id="46" dur="750" fill="hold"/>
                                        <p:tgtEl>
                                          <p:spTgt spid="10"/>
                                        </p:tgtEl>
                                        <p:attrNameLst>
                                          <p:attrName>ppt_h</p:attrName>
                                        </p:attrNameLst>
                                      </p:cBhvr>
                                      <p:tavLst>
                                        <p:tav tm="0">
                                          <p:val>
                                            <p:fltVal val="0"/>
                                          </p:val>
                                        </p:tav>
                                        <p:tav tm="100000">
                                          <p:val>
                                            <p:strVal val="#ppt_h"/>
                                          </p:val>
                                        </p:tav>
                                      </p:tavLst>
                                    </p:anim>
                                    <p:anim calcmode="lin" valueType="num">
                                      <p:cBhvr>
                                        <p:cTn id="47" dur="750" fill="hold"/>
                                        <p:tgtEl>
                                          <p:spTgt spid="10"/>
                                        </p:tgtEl>
                                        <p:attrNameLst>
                                          <p:attrName>style.rotation</p:attrName>
                                        </p:attrNameLst>
                                      </p:cBhvr>
                                      <p:tavLst>
                                        <p:tav tm="0">
                                          <p:val>
                                            <p:fltVal val="90"/>
                                          </p:val>
                                        </p:tav>
                                        <p:tav tm="100000">
                                          <p:val>
                                            <p:fltVal val="0"/>
                                          </p:val>
                                        </p:tav>
                                      </p:tavLst>
                                    </p:anim>
                                    <p:animEffect transition="in" filter="fade">
                                      <p:cBhvr>
                                        <p:cTn id="48" dur="750"/>
                                        <p:tgtEl>
                                          <p:spTgt spid="10"/>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ppt_w</p:attrName>
                                        </p:attrNameLst>
                                      </p:cBhvr>
                                      <p:tavLst>
                                        <p:tav tm="0">
                                          <p:val>
                                            <p:fltVal val="0"/>
                                          </p:val>
                                        </p:tav>
                                        <p:tav tm="100000">
                                          <p:val>
                                            <p:strVal val="#ppt_w"/>
                                          </p:val>
                                        </p:tav>
                                      </p:tavLst>
                                    </p:anim>
                                    <p:anim calcmode="lin" valueType="num">
                                      <p:cBhvr>
                                        <p:cTn id="52" dur="750" fill="hold"/>
                                        <p:tgtEl>
                                          <p:spTgt spid="9"/>
                                        </p:tgtEl>
                                        <p:attrNameLst>
                                          <p:attrName>ppt_h</p:attrName>
                                        </p:attrNameLst>
                                      </p:cBhvr>
                                      <p:tavLst>
                                        <p:tav tm="0">
                                          <p:val>
                                            <p:fltVal val="0"/>
                                          </p:val>
                                        </p:tav>
                                        <p:tav tm="100000">
                                          <p:val>
                                            <p:strVal val="#ppt_h"/>
                                          </p:val>
                                        </p:tav>
                                      </p:tavLst>
                                    </p:anim>
                                    <p:anim calcmode="lin" valueType="num">
                                      <p:cBhvr>
                                        <p:cTn id="53" dur="750" fill="hold"/>
                                        <p:tgtEl>
                                          <p:spTgt spid="9"/>
                                        </p:tgtEl>
                                        <p:attrNameLst>
                                          <p:attrName>style.rotation</p:attrName>
                                        </p:attrNameLst>
                                      </p:cBhvr>
                                      <p:tavLst>
                                        <p:tav tm="0">
                                          <p:val>
                                            <p:fltVal val="90"/>
                                          </p:val>
                                        </p:tav>
                                        <p:tav tm="100000">
                                          <p:val>
                                            <p:fltVal val="0"/>
                                          </p:val>
                                        </p:tav>
                                      </p:tavLst>
                                    </p:anim>
                                    <p:animEffect transition="in" filter="fade">
                                      <p:cBhvr>
                                        <p:cTn id="54" dur="75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750" fill="hold"/>
                                        <p:tgtEl>
                                          <p:spTgt spid="15"/>
                                        </p:tgtEl>
                                        <p:attrNameLst>
                                          <p:attrName>ppt_w</p:attrName>
                                        </p:attrNameLst>
                                      </p:cBhvr>
                                      <p:tavLst>
                                        <p:tav tm="0">
                                          <p:val>
                                            <p:fltVal val="0"/>
                                          </p:val>
                                        </p:tav>
                                        <p:tav tm="100000">
                                          <p:val>
                                            <p:strVal val="#ppt_w"/>
                                          </p:val>
                                        </p:tav>
                                      </p:tavLst>
                                    </p:anim>
                                    <p:anim calcmode="lin" valueType="num">
                                      <p:cBhvr>
                                        <p:cTn id="60" dur="750" fill="hold"/>
                                        <p:tgtEl>
                                          <p:spTgt spid="15"/>
                                        </p:tgtEl>
                                        <p:attrNameLst>
                                          <p:attrName>ppt_h</p:attrName>
                                        </p:attrNameLst>
                                      </p:cBhvr>
                                      <p:tavLst>
                                        <p:tav tm="0">
                                          <p:val>
                                            <p:fltVal val="0"/>
                                          </p:val>
                                        </p:tav>
                                        <p:tav tm="100000">
                                          <p:val>
                                            <p:strVal val="#ppt_h"/>
                                          </p:val>
                                        </p:tav>
                                      </p:tavLst>
                                    </p:anim>
                                    <p:anim calcmode="lin" valueType="num">
                                      <p:cBhvr>
                                        <p:cTn id="61" dur="750" fill="hold"/>
                                        <p:tgtEl>
                                          <p:spTgt spid="15"/>
                                        </p:tgtEl>
                                        <p:attrNameLst>
                                          <p:attrName>style.rotation</p:attrName>
                                        </p:attrNameLst>
                                      </p:cBhvr>
                                      <p:tavLst>
                                        <p:tav tm="0">
                                          <p:val>
                                            <p:fltVal val="90"/>
                                          </p:val>
                                        </p:tav>
                                        <p:tav tm="100000">
                                          <p:val>
                                            <p:fltVal val="0"/>
                                          </p:val>
                                        </p:tav>
                                      </p:tavLst>
                                    </p:anim>
                                    <p:animEffect transition="in" filter="fade">
                                      <p:cBhvr>
                                        <p:cTn id="62" dur="750"/>
                                        <p:tgtEl>
                                          <p:spTgt spid="15"/>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750" fill="hold"/>
                                        <p:tgtEl>
                                          <p:spTgt spid="11"/>
                                        </p:tgtEl>
                                        <p:attrNameLst>
                                          <p:attrName>ppt_w</p:attrName>
                                        </p:attrNameLst>
                                      </p:cBhvr>
                                      <p:tavLst>
                                        <p:tav tm="0">
                                          <p:val>
                                            <p:fltVal val="0"/>
                                          </p:val>
                                        </p:tav>
                                        <p:tav tm="100000">
                                          <p:val>
                                            <p:strVal val="#ppt_w"/>
                                          </p:val>
                                        </p:tav>
                                      </p:tavLst>
                                    </p:anim>
                                    <p:anim calcmode="lin" valueType="num">
                                      <p:cBhvr>
                                        <p:cTn id="66" dur="750" fill="hold"/>
                                        <p:tgtEl>
                                          <p:spTgt spid="11"/>
                                        </p:tgtEl>
                                        <p:attrNameLst>
                                          <p:attrName>ppt_h</p:attrName>
                                        </p:attrNameLst>
                                      </p:cBhvr>
                                      <p:tavLst>
                                        <p:tav tm="0">
                                          <p:val>
                                            <p:fltVal val="0"/>
                                          </p:val>
                                        </p:tav>
                                        <p:tav tm="100000">
                                          <p:val>
                                            <p:strVal val="#ppt_h"/>
                                          </p:val>
                                        </p:tav>
                                      </p:tavLst>
                                    </p:anim>
                                    <p:anim calcmode="lin" valueType="num">
                                      <p:cBhvr>
                                        <p:cTn id="67" dur="750" fill="hold"/>
                                        <p:tgtEl>
                                          <p:spTgt spid="11"/>
                                        </p:tgtEl>
                                        <p:attrNameLst>
                                          <p:attrName>style.rotation</p:attrName>
                                        </p:attrNameLst>
                                      </p:cBhvr>
                                      <p:tavLst>
                                        <p:tav tm="0">
                                          <p:val>
                                            <p:fltVal val="90"/>
                                          </p:val>
                                        </p:tav>
                                        <p:tav tm="100000">
                                          <p:val>
                                            <p:fltVal val="0"/>
                                          </p:val>
                                        </p:tav>
                                      </p:tavLst>
                                    </p:anim>
                                    <p:animEffect transition="in" filter="fade">
                                      <p:cBhvr>
                                        <p:cTn id="68" dur="750"/>
                                        <p:tgtEl>
                                          <p:spTgt spid="11"/>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750" fill="hold"/>
                                        <p:tgtEl>
                                          <p:spTgt spid="13"/>
                                        </p:tgtEl>
                                        <p:attrNameLst>
                                          <p:attrName>ppt_w</p:attrName>
                                        </p:attrNameLst>
                                      </p:cBhvr>
                                      <p:tavLst>
                                        <p:tav tm="0">
                                          <p:val>
                                            <p:fltVal val="0"/>
                                          </p:val>
                                        </p:tav>
                                        <p:tav tm="100000">
                                          <p:val>
                                            <p:strVal val="#ppt_w"/>
                                          </p:val>
                                        </p:tav>
                                      </p:tavLst>
                                    </p:anim>
                                    <p:anim calcmode="lin" valueType="num">
                                      <p:cBhvr>
                                        <p:cTn id="72" dur="750" fill="hold"/>
                                        <p:tgtEl>
                                          <p:spTgt spid="13"/>
                                        </p:tgtEl>
                                        <p:attrNameLst>
                                          <p:attrName>ppt_h</p:attrName>
                                        </p:attrNameLst>
                                      </p:cBhvr>
                                      <p:tavLst>
                                        <p:tav tm="0">
                                          <p:val>
                                            <p:fltVal val="0"/>
                                          </p:val>
                                        </p:tav>
                                        <p:tav tm="100000">
                                          <p:val>
                                            <p:strVal val="#ppt_h"/>
                                          </p:val>
                                        </p:tav>
                                      </p:tavLst>
                                    </p:anim>
                                    <p:anim calcmode="lin" valueType="num">
                                      <p:cBhvr>
                                        <p:cTn id="73" dur="750" fill="hold"/>
                                        <p:tgtEl>
                                          <p:spTgt spid="13"/>
                                        </p:tgtEl>
                                        <p:attrNameLst>
                                          <p:attrName>style.rotation</p:attrName>
                                        </p:attrNameLst>
                                      </p:cBhvr>
                                      <p:tavLst>
                                        <p:tav tm="0">
                                          <p:val>
                                            <p:fltVal val="90"/>
                                          </p:val>
                                        </p:tav>
                                        <p:tav tm="100000">
                                          <p:val>
                                            <p:fltVal val="0"/>
                                          </p:val>
                                        </p:tav>
                                      </p:tavLst>
                                    </p:anim>
                                    <p:animEffect transition="in" filter="fade">
                                      <p:cBhvr>
                                        <p:cTn id="74" dur="750"/>
                                        <p:tgtEl>
                                          <p:spTgt spid="13"/>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750" fill="hold"/>
                                        <p:tgtEl>
                                          <p:spTgt spid="12"/>
                                        </p:tgtEl>
                                        <p:attrNameLst>
                                          <p:attrName>ppt_w</p:attrName>
                                        </p:attrNameLst>
                                      </p:cBhvr>
                                      <p:tavLst>
                                        <p:tav tm="0">
                                          <p:val>
                                            <p:fltVal val="0"/>
                                          </p:val>
                                        </p:tav>
                                        <p:tav tm="100000">
                                          <p:val>
                                            <p:strVal val="#ppt_w"/>
                                          </p:val>
                                        </p:tav>
                                      </p:tavLst>
                                    </p:anim>
                                    <p:anim calcmode="lin" valueType="num">
                                      <p:cBhvr>
                                        <p:cTn id="78" dur="750" fill="hold"/>
                                        <p:tgtEl>
                                          <p:spTgt spid="12"/>
                                        </p:tgtEl>
                                        <p:attrNameLst>
                                          <p:attrName>ppt_h</p:attrName>
                                        </p:attrNameLst>
                                      </p:cBhvr>
                                      <p:tavLst>
                                        <p:tav tm="0">
                                          <p:val>
                                            <p:fltVal val="0"/>
                                          </p:val>
                                        </p:tav>
                                        <p:tav tm="100000">
                                          <p:val>
                                            <p:strVal val="#ppt_h"/>
                                          </p:val>
                                        </p:tav>
                                      </p:tavLst>
                                    </p:anim>
                                    <p:anim calcmode="lin" valueType="num">
                                      <p:cBhvr>
                                        <p:cTn id="79" dur="750" fill="hold"/>
                                        <p:tgtEl>
                                          <p:spTgt spid="12"/>
                                        </p:tgtEl>
                                        <p:attrNameLst>
                                          <p:attrName>style.rotation</p:attrName>
                                        </p:attrNameLst>
                                      </p:cBhvr>
                                      <p:tavLst>
                                        <p:tav tm="0">
                                          <p:val>
                                            <p:fltVal val="90"/>
                                          </p:val>
                                        </p:tav>
                                        <p:tav tm="100000">
                                          <p:val>
                                            <p:fltVal val="0"/>
                                          </p:val>
                                        </p:tav>
                                      </p:tavLst>
                                    </p:anim>
                                    <p:animEffect transition="in" filter="fade">
                                      <p:cBhvr>
                                        <p:cTn id="8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P spid="10" grpId="0"/>
      <p:bldP spid="11" grpId="0" animBg="1"/>
      <p:bldP spid="12" grpId="0" animBg="1"/>
      <p:bldP spid="13"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Agile Release?</a:t>
            </a:r>
          </a:p>
        </p:txBody>
      </p:sp>
      <p:sp>
        <p:nvSpPr>
          <p:cNvPr id="3" name="Rounded Rectangle 2"/>
          <p:cNvSpPr/>
          <p:nvPr>
            <p:custDataLst>
              <p:tags r:id="rId1"/>
            </p:custDataLst>
          </p:nvPr>
        </p:nvSpPr>
        <p:spPr bwMode="auto">
          <a:xfrm>
            <a:off x="1049493" y="1742088"/>
            <a:ext cx="2134691" cy="1778859"/>
          </a:xfrm>
          <a:prstGeom prst="roundRect">
            <a:avLst>
              <a:gd name="adj" fmla="val 9712"/>
            </a:avLst>
          </a:prstGeom>
          <a:solidFill>
            <a:srgbClr val="FFFFFF">
              <a:lumMod val="95000"/>
            </a:srgbClr>
          </a:solidFill>
          <a:ln w="6350" cap="flat" cmpd="sng" algn="ctr">
            <a:noFill/>
            <a:prstDash val="solid"/>
            <a:round/>
            <a:headEnd type="none" w="med" len="med"/>
            <a:tailEnd type="none" w="med" len="med"/>
          </a:ln>
          <a:effectLst>
            <a:outerShdw blurRad="50800" dist="12700" dir="5400000" algn="t" rotWithShape="0">
              <a:prstClr val="black">
                <a:alpha val="40000"/>
              </a:prstClr>
            </a:outerShdw>
          </a:effectLst>
        </p:spPr>
        <p:txBody>
          <a:bodyPr vert="horz" wrap="square" lIns="34290" tIns="342900" rIns="34290" bIns="68580" numCol="1" rtlCol="0" anchor="t" anchorCtr="0" compatLnSpc="1">
            <a:prstTxWarp prst="textNoShape">
              <a:avLst/>
            </a:prstTxWarp>
            <a:noAutofit/>
          </a:bodyPr>
          <a:lstStyle/>
          <a:p>
            <a:pPr marL="0" lvl="1" defTabSz="685800">
              <a:defRPr/>
            </a:pPr>
            <a:endParaRPr lang="en-US" sz="1350" kern="0">
              <a:solidFill>
                <a:sysClr val="windowText" lastClr="000000"/>
              </a:solidFill>
              <a:latin typeface="Arial"/>
            </a:endParaRPr>
          </a:p>
        </p:txBody>
      </p:sp>
      <p:grpSp>
        <p:nvGrpSpPr>
          <p:cNvPr id="4" name="Group 7"/>
          <p:cNvGrpSpPr/>
          <p:nvPr>
            <p:custDataLst>
              <p:tags r:id="rId2"/>
            </p:custDataLst>
          </p:nvPr>
        </p:nvGrpSpPr>
        <p:grpSpPr>
          <a:xfrm>
            <a:off x="1500167" y="1928348"/>
            <a:ext cx="486572" cy="534982"/>
            <a:chOff x="4399395" y="2671145"/>
            <a:chExt cx="1842470" cy="1598612"/>
          </a:xfrm>
          <a:solidFill>
            <a:srgbClr val="0085AC"/>
          </a:solidFill>
        </p:grpSpPr>
        <p:sp>
          <p:nvSpPr>
            <p:cNvPr id="5" name="Right Arrow 4"/>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6" name="Rectangle 5"/>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7" name="Circular Arrow 6"/>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grpSp>
        <p:nvGrpSpPr>
          <p:cNvPr id="8" name="Group 7"/>
          <p:cNvGrpSpPr/>
          <p:nvPr>
            <p:custDataLst>
              <p:tags r:id="rId3"/>
            </p:custDataLst>
          </p:nvPr>
        </p:nvGrpSpPr>
        <p:grpSpPr>
          <a:xfrm>
            <a:off x="2110242" y="1928348"/>
            <a:ext cx="486572" cy="534982"/>
            <a:chOff x="4399395" y="2671145"/>
            <a:chExt cx="1842470" cy="1598612"/>
          </a:xfrm>
          <a:solidFill>
            <a:srgbClr val="0085AC"/>
          </a:solidFill>
        </p:grpSpPr>
        <p:sp>
          <p:nvSpPr>
            <p:cNvPr id="9"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10"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11" name="Circular Arrow 1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12" name="Picture 11" descr="sprint-software-box.png"/>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1585715" y="2610762"/>
            <a:ext cx="228964" cy="308952"/>
          </a:xfrm>
          <a:prstGeom prst="rect">
            <a:avLst/>
          </a:prstGeom>
        </p:spPr>
      </p:pic>
      <p:pic>
        <p:nvPicPr>
          <p:cNvPr id="13" name="Picture 12" descr="sprint-software-box.png"/>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2204536" y="2597870"/>
            <a:ext cx="253181" cy="341629"/>
          </a:xfrm>
          <a:prstGeom prst="rect">
            <a:avLst/>
          </a:prstGeom>
        </p:spPr>
      </p:pic>
      <p:sp>
        <p:nvSpPr>
          <p:cNvPr id="14" name="Rectangle 13"/>
          <p:cNvSpPr/>
          <p:nvPr/>
        </p:nvSpPr>
        <p:spPr bwMode="auto">
          <a:xfrm>
            <a:off x="2324043" y="21616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15" name="Rectangle 14"/>
          <p:cNvSpPr/>
          <p:nvPr/>
        </p:nvSpPr>
        <p:spPr bwMode="auto">
          <a:xfrm>
            <a:off x="1716823" y="21616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16" name="TextBox 15"/>
          <p:cNvSpPr txBox="1"/>
          <p:nvPr/>
        </p:nvSpPr>
        <p:spPr>
          <a:xfrm>
            <a:off x="1023944" y="2934016"/>
            <a:ext cx="1742972" cy="276999"/>
          </a:xfrm>
          <a:prstGeom prst="rect">
            <a:avLst/>
          </a:prstGeom>
          <a:noFill/>
          <a:ln>
            <a:noFill/>
          </a:ln>
        </p:spPr>
        <p:txBody>
          <a:bodyPr wrap="square" rtlCol="0">
            <a:spAutoFit/>
          </a:bodyPr>
          <a:lstStyle/>
          <a:p>
            <a:pPr algn="r"/>
            <a:r>
              <a:rPr lang="en-US" sz="1200" b="1">
                <a:solidFill>
                  <a:schemeClr val="tx1">
                    <a:lumMod val="75000"/>
                  </a:schemeClr>
                </a:solidFill>
              </a:rPr>
              <a:t> - - - Release 1- - - </a:t>
            </a:r>
          </a:p>
        </p:txBody>
      </p:sp>
      <p:sp>
        <p:nvSpPr>
          <p:cNvPr id="17" name="Rounded Rectangle 16"/>
          <p:cNvSpPr/>
          <p:nvPr>
            <p:custDataLst>
              <p:tags r:id="rId6"/>
            </p:custDataLst>
          </p:nvPr>
        </p:nvSpPr>
        <p:spPr bwMode="auto">
          <a:xfrm>
            <a:off x="3452260" y="1742088"/>
            <a:ext cx="2252204" cy="1778859"/>
          </a:xfrm>
          <a:prstGeom prst="roundRect">
            <a:avLst>
              <a:gd name="adj" fmla="val 9712"/>
            </a:avLst>
          </a:prstGeom>
          <a:solidFill>
            <a:srgbClr val="FFFFFF">
              <a:lumMod val="95000"/>
            </a:srgbClr>
          </a:solidFill>
          <a:ln w="6350" cap="flat" cmpd="sng" algn="ctr">
            <a:noFill/>
            <a:prstDash val="solid"/>
            <a:round/>
            <a:headEnd type="none" w="med" len="med"/>
            <a:tailEnd type="none" w="med" len="med"/>
          </a:ln>
          <a:effectLst>
            <a:outerShdw blurRad="50800" dist="12700" dir="5400000" algn="t" rotWithShape="0">
              <a:prstClr val="black">
                <a:alpha val="40000"/>
              </a:prstClr>
            </a:outerShdw>
          </a:effectLst>
        </p:spPr>
        <p:txBody>
          <a:bodyPr vert="horz" wrap="square" lIns="34290" tIns="342900" rIns="34290" bIns="68580" numCol="1" rtlCol="0" anchor="t" anchorCtr="0" compatLnSpc="1">
            <a:prstTxWarp prst="textNoShape">
              <a:avLst/>
            </a:prstTxWarp>
            <a:noAutofit/>
          </a:bodyPr>
          <a:lstStyle/>
          <a:p>
            <a:pPr marL="0" lvl="1" defTabSz="685800">
              <a:defRPr/>
            </a:pPr>
            <a:endParaRPr lang="en-US" sz="1350" kern="0">
              <a:solidFill>
                <a:sysClr val="windowText" lastClr="000000"/>
              </a:solidFill>
              <a:latin typeface="Arial"/>
            </a:endParaRPr>
          </a:p>
        </p:txBody>
      </p:sp>
      <p:grpSp>
        <p:nvGrpSpPr>
          <p:cNvPr id="18" name="Group 7"/>
          <p:cNvGrpSpPr/>
          <p:nvPr>
            <p:custDataLst>
              <p:tags r:id="rId7"/>
            </p:custDataLst>
          </p:nvPr>
        </p:nvGrpSpPr>
        <p:grpSpPr>
          <a:xfrm>
            <a:off x="3807878" y="1938404"/>
            <a:ext cx="486572" cy="534982"/>
            <a:chOff x="4399395" y="2671145"/>
            <a:chExt cx="1842470" cy="1598612"/>
          </a:xfrm>
          <a:solidFill>
            <a:srgbClr val="0085AC"/>
          </a:solidFill>
        </p:grpSpPr>
        <p:sp>
          <p:nvSpPr>
            <p:cNvPr id="19" name="Right Arrow 18"/>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20" name="Rectangle 19"/>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21" name="Circular Arrow 2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grpSp>
        <p:nvGrpSpPr>
          <p:cNvPr id="22" name="Group 7"/>
          <p:cNvGrpSpPr/>
          <p:nvPr>
            <p:custDataLst>
              <p:tags r:id="rId8"/>
            </p:custDataLst>
          </p:nvPr>
        </p:nvGrpSpPr>
        <p:grpSpPr>
          <a:xfrm>
            <a:off x="4417953" y="1938404"/>
            <a:ext cx="486572" cy="534982"/>
            <a:chOff x="4399395" y="2671145"/>
            <a:chExt cx="1842470" cy="1598612"/>
          </a:xfrm>
          <a:solidFill>
            <a:srgbClr val="0085AC"/>
          </a:solidFill>
        </p:grpSpPr>
        <p:sp>
          <p:nvSpPr>
            <p:cNvPr id="23"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24"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25" name="Circular Arrow 24"/>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26" name="Picture 25" descr="sprint-software-box.png"/>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918059" y="2609869"/>
            <a:ext cx="228964" cy="308952"/>
          </a:xfrm>
          <a:prstGeom prst="rect">
            <a:avLst/>
          </a:prstGeom>
        </p:spPr>
      </p:pic>
      <p:pic>
        <p:nvPicPr>
          <p:cNvPr id="27" name="Picture 26" descr="sprint-software-box.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4618990" y="2596977"/>
            <a:ext cx="253181" cy="341629"/>
          </a:xfrm>
          <a:prstGeom prst="rect">
            <a:avLst/>
          </a:prstGeom>
        </p:spPr>
      </p:pic>
      <p:grpSp>
        <p:nvGrpSpPr>
          <p:cNvPr id="28" name="Group 7"/>
          <p:cNvGrpSpPr/>
          <p:nvPr>
            <p:custDataLst>
              <p:tags r:id="rId11"/>
            </p:custDataLst>
          </p:nvPr>
        </p:nvGrpSpPr>
        <p:grpSpPr>
          <a:xfrm>
            <a:off x="5057757" y="1948466"/>
            <a:ext cx="486572" cy="534982"/>
            <a:chOff x="4399395" y="2671145"/>
            <a:chExt cx="1842470" cy="1598612"/>
          </a:xfrm>
          <a:solidFill>
            <a:srgbClr val="0085AC"/>
          </a:solidFill>
        </p:grpSpPr>
        <p:sp>
          <p:nvSpPr>
            <p:cNvPr id="29"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30"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31" name="Circular Arrow 3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32" name="Picture 31" descr="sprint-software-box.png"/>
          <p:cNvPicPr>
            <a:picLocks noChangeAspect="1"/>
          </p:cNvPicPr>
          <p:nvPr>
            <p:custDataLst>
              <p:tags r:id="rId12"/>
            </p:custDataLst>
          </p:nvPr>
        </p:nvPicPr>
        <p:blipFill>
          <a:blip r:embed="rId22" cstate="print">
            <a:extLst>
              <a:ext uri="{28A0092B-C50C-407E-A947-70E740481C1C}">
                <a14:useLocalDpi xmlns:a14="http://schemas.microsoft.com/office/drawing/2010/main" val="0"/>
              </a:ext>
            </a:extLst>
          </a:blip>
          <a:stretch>
            <a:fillRect/>
          </a:stretch>
        </p:blipFill>
        <p:spPr>
          <a:xfrm>
            <a:off x="5234161" y="2607040"/>
            <a:ext cx="253181" cy="341629"/>
          </a:xfrm>
          <a:prstGeom prst="rect">
            <a:avLst/>
          </a:prstGeom>
        </p:spPr>
      </p:pic>
      <p:sp>
        <p:nvSpPr>
          <p:cNvPr id="33" name="TextBox 32"/>
          <p:cNvSpPr txBox="1"/>
          <p:nvPr/>
        </p:nvSpPr>
        <p:spPr>
          <a:xfrm>
            <a:off x="3689152" y="2933112"/>
            <a:ext cx="1742972" cy="276999"/>
          </a:xfrm>
          <a:prstGeom prst="rect">
            <a:avLst/>
          </a:prstGeom>
          <a:noFill/>
          <a:ln>
            <a:noFill/>
          </a:ln>
        </p:spPr>
        <p:txBody>
          <a:bodyPr wrap="square" rtlCol="0">
            <a:spAutoFit/>
          </a:bodyPr>
          <a:lstStyle/>
          <a:p>
            <a:pPr algn="r"/>
            <a:r>
              <a:rPr lang="en-US" sz="1200" b="1">
                <a:solidFill>
                  <a:schemeClr val="tx1">
                    <a:lumMod val="75000"/>
                  </a:schemeClr>
                </a:solidFill>
              </a:rPr>
              <a:t> - - - - Release 2- - - - </a:t>
            </a:r>
          </a:p>
        </p:txBody>
      </p:sp>
      <p:sp>
        <p:nvSpPr>
          <p:cNvPr id="34" name="Rounded Rectangle 33"/>
          <p:cNvSpPr/>
          <p:nvPr>
            <p:custDataLst>
              <p:tags r:id="rId13"/>
            </p:custDataLst>
          </p:nvPr>
        </p:nvSpPr>
        <p:spPr bwMode="auto">
          <a:xfrm>
            <a:off x="5961298" y="1742088"/>
            <a:ext cx="2191438" cy="1778859"/>
          </a:xfrm>
          <a:prstGeom prst="roundRect">
            <a:avLst>
              <a:gd name="adj" fmla="val 9712"/>
            </a:avLst>
          </a:prstGeom>
          <a:solidFill>
            <a:srgbClr val="FFFFFF">
              <a:lumMod val="95000"/>
            </a:srgbClr>
          </a:solidFill>
          <a:ln w="6350" cap="flat" cmpd="sng" algn="ctr">
            <a:noFill/>
            <a:prstDash val="solid"/>
            <a:round/>
            <a:headEnd type="none" w="med" len="med"/>
            <a:tailEnd type="none" w="med" len="med"/>
          </a:ln>
          <a:effectLst>
            <a:outerShdw blurRad="50800" dist="12700" dir="5400000" algn="t" rotWithShape="0">
              <a:prstClr val="black">
                <a:alpha val="40000"/>
              </a:prstClr>
            </a:outerShdw>
          </a:effectLst>
        </p:spPr>
        <p:txBody>
          <a:bodyPr vert="horz" wrap="square" lIns="34290" tIns="342900" rIns="34290" bIns="68580" numCol="1" rtlCol="0" anchor="t" anchorCtr="0" compatLnSpc="1">
            <a:prstTxWarp prst="textNoShape">
              <a:avLst/>
            </a:prstTxWarp>
            <a:noAutofit/>
          </a:bodyPr>
          <a:lstStyle/>
          <a:p>
            <a:pPr marL="0" lvl="1" defTabSz="685800">
              <a:defRPr/>
            </a:pPr>
            <a:endParaRPr lang="en-US" sz="1350" kern="0">
              <a:solidFill>
                <a:sysClr val="windowText" lastClr="000000"/>
              </a:solidFill>
              <a:latin typeface="Arial"/>
            </a:endParaRPr>
          </a:p>
        </p:txBody>
      </p:sp>
      <p:grpSp>
        <p:nvGrpSpPr>
          <p:cNvPr id="35" name="Group 7"/>
          <p:cNvGrpSpPr/>
          <p:nvPr>
            <p:custDataLst>
              <p:tags r:id="rId14"/>
            </p:custDataLst>
          </p:nvPr>
        </p:nvGrpSpPr>
        <p:grpSpPr>
          <a:xfrm>
            <a:off x="6259515" y="1992254"/>
            <a:ext cx="486572" cy="534982"/>
            <a:chOff x="4399395" y="2671145"/>
            <a:chExt cx="1842470" cy="1598612"/>
          </a:xfrm>
          <a:solidFill>
            <a:srgbClr val="0085AC"/>
          </a:solidFill>
        </p:grpSpPr>
        <p:sp>
          <p:nvSpPr>
            <p:cNvPr id="36" name="Right Arrow 35"/>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37" name="Rectangle 36"/>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38" name="Circular Arrow 37"/>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grpSp>
        <p:nvGrpSpPr>
          <p:cNvPr id="39" name="Group 7"/>
          <p:cNvGrpSpPr/>
          <p:nvPr>
            <p:custDataLst>
              <p:tags r:id="rId15"/>
            </p:custDataLst>
          </p:nvPr>
        </p:nvGrpSpPr>
        <p:grpSpPr>
          <a:xfrm>
            <a:off x="6869590" y="1992254"/>
            <a:ext cx="486572" cy="534982"/>
            <a:chOff x="4399395" y="2671145"/>
            <a:chExt cx="1842470" cy="1598612"/>
          </a:xfrm>
          <a:solidFill>
            <a:srgbClr val="0085AC"/>
          </a:solidFill>
        </p:grpSpPr>
        <p:sp>
          <p:nvSpPr>
            <p:cNvPr id="40"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41"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42" name="Circular Arrow 41"/>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43" name="Picture 42" descr="sprint-software-box.png"/>
          <p:cNvPicPr>
            <a:picLocks noChangeAspect="1"/>
          </p:cNvPicPr>
          <p:nvPr>
            <p:custDataLst>
              <p:tags r:id="rId16"/>
            </p:custDataLst>
          </p:nvPr>
        </p:nvPicPr>
        <p:blipFill>
          <a:blip r:embed="rId21" cstate="print">
            <a:extLst>
              <a:ext uri="{28A0092B-C50C-407E-A947-70E740481C1C}">
                <a14:useLocalDpi xmlns:a14="http://schemas.microsoft.com/office/drawing/2010/main" val="0"/>
              </a:ext>
            </a:extLst>
          </a:blip>
          <a:stretch>
            <a:fillRect/>
          </a:stretch>
        </p:blipFill>
        <p:spPr>
          <a:xfrm>
            <a:off x="6410750" y="2674669"/>
            <a:ext cx="228964" cy="308952"/>
          </a:xfrm>
          <a:prstGeom prst="rect">
            <a:avLst/>
          </a:prstGeom>
        </p:spPr>
      </p:pic>
      <p:pic>
        <p:nvPicPr>
          <p:cNvPr id="44" name="Picture 43" descr="sprint-software-box.png"/>
          <p:cNvPicPr>
            <a:picLocks noChangeAspect="1"/>
          </p:cNvPicPr>
          <p:nvPr>
            <p:custDataLst>
              <p:tags r:id="rId17"/>
            </p:custDataLst>
          </p:nvPr>
        </p:nvPicPr>
        <p:blipFill>
          <a:blip r:embed="rId22" cstate="print">
            <a:extLst>
              <a:ext uri="{28A0092B-C50C-407E-A947-70E740481C1C}">
                <a14:useLocalDpi xmlns:a14="http://schemas.microsoft.com/office/drawing/2010/main" val="0"/>
              </a:ext>
            </a:extLst>
          </a:blip>
          <a:stretch>
            <a:fillRect/>
          </a:stretch>
        </p:blipFill>
        <p:spPr>
          <a:xfrm>
            <a:off x="6980306" y="2661777"/>
            <a:ext cx="253181" cy="341629"/>
          </a:xfrm>
          <a:prstGeom prst="rect">
            <a:avLst/>
          </a:prstGeom>
        </p:spPr>
      </p:pic>
      <p:grpSp>
        <p:nvGrpSpPr>
          <p:cNvPr id="45" name="Group 7"/>
          <p:cNvGrpSpPr/>
          <p:nvPr>
            <p:custDataLst>
              <p:tags r:id="rId18"/>
            </p:custDataLst>
          </p:nvPr>
        </p:nvGrpSpPr>
        <p:grpSpPr>
          <a:xfrm>
            <a:off x="7566871" y="2002318"/>
            <a:ext cx="486572" cy="534982"/>
            <a:chOff x="4399395" y="2671145"/>
            <a:chExt cx="1842470" cy="1598612"/>
          </a:xfrm>
          <a:solidFill>
            <a:srgbClr val="0085AC"/>
          </a:solidFill>
        </p:grpSpPr>
        <p:sp>
          <p:nvSpPr>
            <p:cNvPr id="46"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47"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48" name="Circular Arrow 47"/>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49" name="Picture 48" descr="sprint-software-box.png"/>
          <p:cNvPicPr>
            <a:picLocks noChangeAspect="1"/>
          </p:cNvPicPr>
          <p:nvPr>
            <p:custDataLst>
              <p:tags r:id="rId19"/>
            </p:custDataLst>
          </p:nvPr>
        </p:nvPicPr>
        <p:blipFill>
          <a:blip r:embed="rId22" cstate="print">
            <a:extLst>
              <a:ext uri="{28A0092B-C50C-407E-A947-70E740481C1C}">
                <a14:useLocalDpi xmlns:a14="http://schemas.microsoft.com/office/drawing/2010/main" val="0"/>
              </a:ext>
            </a:extLst>
          </a:blip>
          <a:stretch>
            <a:fillRect/>
          </a:stretch>
        </p:blipFill>
        <p:spPr>
          <a:xfrm>
            <a:off x="7644743" y="2671840"/>
            <a:ext cx="253181" cy="341629"/>
          </a:xfrm>
          <a:prstGeom prst="rect">
            <a:avLst/>
          </a:prstGeom>
        </p:spPr>
      </p:pic>
      <p:sp>
        <p:nvSpPr>
          <p:cNvPr id="50" name="TextBox 49"/>
          <p:cNvSpPr txBox="1"/>
          <p:nvPr/>
        </p:nvSpPr>
        <p:spPr>
          <a:xfrm>
            <a:off x="6095303" y="2943175"/>
            <a:ext cx="1742972" cy="276999"/>
          </a:xfrm>
          <a:prstGeom prst="rect">
            <a:avLst/>
          </a:prstGeom>
          <a:noFill/>
          <a:ln>
            <a:noFill/>
          </a:ln>
        </p:spPr>
        <p:txBody>
          <a:bodyPr wrap="square" rtlCol="0">
            <a:spAutoFit/>
          </a:bodyPr>
          <a:lstStyle/>
          <a:p>
            <a:pPr algn="r"/>
            <a:r>
              <a:rPr lang="en-US" sz="1200" b="1">
                <a:solidFill>
                  <a:schemeClr val="tx1">
                    <a:lumMod val="75000"/>
                  </a:schemeClr>
                </a:solidFill>
              </a:rPr>
              <a:t> - - - - Release 3- - - - </a:t>
            </a:r>
          </a:p>
        </p:txBody>
      </p:sp>
      <p:sp>
        <p:nvSpPr>
          <p:cNvPr id="51" name="Rectangle 50"/>
          <p:cNvSpPr/>
          <p:nvPr/>
        </p:nvSpPr>
        <p:spPr bwMode="auto">
          <a:xfrm>
            <a:off x="2438343" y="23140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2" name="Rectangle 51"/>
          <p:cNvSpPr/>
          <p:nvPr/>
        </p:nvSpPr>
        <p:spPr bwMode="auto">
          <a:xfrm>
            <a:off x="1831124" y="23140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3" name="Rectangle 52"/>
          <p:cNvSpPr/>
          <p:nvPr/>
        </p:nvSpPr>
        <p:spPr bwMode="auto">
          <a:xfrm>
            <a:off x="4015344" y="2181788"/>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4" name="Rectangle 53"/>
          <p:cNvSpPr/>
          <p:nvPr/>
        </p:nvSpPr>
        <p:spPr bwMode="auto">
          <a:xfrm>
            <a:off x="4623353" y="2192737"/>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5" name="Rectangle 54"/>
          <p:cNvSpPr/>
          <p:nvPr/>
        </p:nvSpPr>
        <p:spPr bwMode="auto">
          <a:xfrm>
            <a:off x="5287790" y="2202800"/>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6" name="Rectangle 55"/>
          <p:cNvSpPr/>
          <p:nvPr/>
        </p:nvSpPr>
        <p:spPr bwMode="auto">
          <a:xfrm>
            <a:off x="4737653" y="2345137"/>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7" name="Rectangle 56"/>
          <p:cNvSpPr/>
          <p:nvPr/>
        </p:nvSpPr>
        <p:spPr bwMode="auto">
          <a:xfrm>
            <a:off x="6483200" y="22347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8" name="Rectangle 57"/>
          <p:cNvSpPr/>
          <p:nvPr/>
        </p:nvSpPr>
        <p:spPr bwMode="auto">
          <a:xfrm>
            <a:off x="7081949" y="2244824"/>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9" name="Rectangle 58"/>
          <p:cNvSpPr/>
          <p:nvPr/>
        </p:nvSpPr>
        <p:spPr bwMode="auto">
          <a:xfrm>
            <a:off x="7795652" y="2232989"/>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60" name="TextBox 59"/>
          <p:cNvSpPr txBox="1"/>
          <p:nvPr/>
        </p:nvSpPr>
        <p:spPr>
          <a:xfrm>
            <a:off x="3904264" y="3554011"/>
            <a:ext cx="1615712" cy="276999"/>
          </a:xfrm>
          <a:prstGeom prst="rect">
            <a:avLst/>
          </a:prstGeom>
          <a:noFill/>
        </p:spPr>
        <p:txBody>
          <a:bodyPr wrap="square" rtlCol="0">
            <a:spAutoFit/>
          </a:bodyPr>
          <a:lstStyle/>
          <a:p>
            <a:r>
              <a:rPr lang="en-US" sz="1200"/>
              <a:t>Incremental Delivery</a:t>
            </a:r>
          </a:p>
        </p:txBody>
      </p:sp>
      <p:sp>
        <p:nvSpPr>
          <p:cNvPr id="61" name="Rectangle 60"/>
          <p:cNvSpPr/>
          <p:nvPr/>
        </p:nvSpPr>
        <p:spPr>
          <a:xfrm>
            <a:off x="1072736" y="3703719"/>
            <a:ext cx="2845323" cy="4571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2" name="Right Arrow 61"/>
          <p:cNvSpPr/>
          <p:nvPr/>
        </p:nvSpPr>
        <p:spPr>
          <a:xfrm>
            <a:off x="5487342" y="3665277"/>
            <a:ext cx="2677684" cy="9303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3" name="TextBox 62"/>
          <p:cNvSpPr txBox="1"/>
          <p:nvPr/>
        </p:nvSpPr>
        <p:spPr>
          <a:xfrm>
            <a:off x="159848" y="1136093"/>
            <a:ext cx="8856984" cy="461665"/>
          </a:xfrm>
          <a:prstGeom prst="rect">
            <a:avLst/>
          </a:prstGeom>
          <a:solidFill>
            <a:schemeClr val="accent2">
              <a:lumMod val="25000"/>
              <a:lumOff val="75000"/>
            </a:schemeClr>
          </a:solidFill>
        </p:spPr>
        <p:txBody>
          <a:bodyPr wrap="square" rtlCol="0">
            <a:spAutoFit/>
          </a:bodyPr>
          <a:lstStyle/>
          <a:p>
            <a:pPr>
              <a:spcAft>
                <a:spcPts val="450"/>
              </a:spcAft>
            </a:pPr>
            <a:r>
              <a:rPr lang="en-US" sz="1200" b="1" dirty="0">
                <a:solidFill>
                  <a:schemeClr val="tx2"/>
                </a:solidFill>
                <a:latin typeface="+mj-lt"/>
                <a:cs typeface="Calibri" panose="020F0502020204030204" pitchFamily="34" charset="0"/>
              </a:rPr>
              <a:t>Agile release is planned delivery of product features over a series of sprints. The length of release depends on the product, domain, market conditions etc</a:t>
            </a:r>
            <a:r>
              <a:rPr lang="en-US" sz="1200" b="1" dirty="0">
                <a:latin typeface="+mj-lt"/>
                <a:cs typeface="Calibri" panose="020F0502020204030204" pitchFamily="34" charset="0"/>
              </a:rPr>
              <a:t>.</a:t>
            </a:r>
          </a:p>
        </p:txBody>
      </p:sp>
      <p:sp>
        <p:nvSpPr>
          <p:cNvPr id="64" name="TextBox 63"/>
          <p:cNvSpPr txBox="1"/>
          <p:nvPr/>
        </p:nvSpPr>
        <p:spPr>
          <a:xfrm>
            <a:off x="1237005" y="3830320"/>
            <a:ext cx="2235211" cy="1313180"/>
          </a:xfrm>
          <a:prstGeom prst="rect">
            <a:avLst/>
          </a:prstGeom>
          <a:noFill/>
        </p:spPr>
        <p:txBody>
          <a:bodyPr wrap="square" rtlCol="0">
            <a:spAutoFit/>
          </a:bodyPr>
          <a:lstStyle/>
          <a:p>
            <a:r>
              <a:rPr lang="en-US" sz="1100" b="1"/>
              <a:t>Minimum Viable Product</a:t>
            </a:r>
          </a:p>
          <a:p>
            <a:pPr>
              <a:spcBef>
                <a:spcPts val="225"/>
              </a:spcBef>
              <a:spcAft>
                <a:spcPts val="225"/>
              </a:spcAft>
              <a:buFontTx/>
              <a:buChar char="-"/>
            </a:pPr>
            <a:r>
              <a:rPr lang="en-US" sz="1100">
                <a:solidFill>
                  <a:schemeClr val="tx2">
                    <a:lumMod val="75000"/>
                    <a:lumOff val="25000"/>
                  </a:schemeClr>
                </a:solidFill>
              </a:rPr>
              <a:t> First release is usually a MVP</a:t>
            </a:r>
          </a:p>
          <a:p>
            <a:pPr>
              <a:spcBef>
                <a:spcPts val="225"/>
              </a:spcBef>
              <a:spcAft>
                <a:spcPts val="225"/>
              </a:spcAft>
              <a:buFontTx/>
              <a:buChar char="-"/>
            </a:pPr>
            <a:r>
              <a:rPr lang="en-US" sz="1100">
                <a:solidFill>
                  <a:schemeClr val="tx2">
                    <a:lumMod val="75000"/>
                    <a:lumOff val="25000"/>
                  </a:schemeClr>
                </a:solidFill>
              </a:rPr>
              <a:t> Must have features</a:t>
            </a:r>
          </a:p>
          <a:p>
            <a:pPr>
              <a:spcBef>
                <a:spcPts val="225"/>
              </a:spcBef>
              <a:spcAft>
                <a:spcPts val="225"/>
              </a:spcAft>
              <a:buFontTx/>
              <a:buChar char="-"/>
            </a:pPr>
            <a:r>
              <a:rPr lang="en-US" sz="1100">
                <a:solidFill>
                  <a:schemeClr val="tx2">
                    <a:lumMod val="75000"/>
                    <a:lumOff val="25000"/>
                  </a:schemeClr>
                </a:solidFill>
              </a:rPr>
              <a:t> Some should have features</a:t>
            </a:r>
          </a:p>
          <a:p>
            <a:pPr>
              <a:spcBef>
                <a:spcPts val="225"/>
              </a:spcBef>
              <a:buFontTx/>
              <a:buChar char="-"/>
            </a:pPr>
            <a:r>
              <a:rPr lang="en-US" sz="1100">
                <a:solidFill>
                  <a:schemeClr val="tx2">
                    <a:lumMod val="75000"/>
                    <a:lumOff val="25000"/>
                  </a:schemeClr>
                </a:solidFill>
              </a:rPr>
              <a:t> Focus on building the scalable           </a:t>
            </a:r>
          </a:p>
          <a:p>
            <a:pPr>
              <a:spcBef>
                <a:spcPts val="225"/>
              </a:spcBef>
              <a:spcAft>
                <a:spcPts val="225"/>
              </a:spcAft>
            </a:pPr>
            <a:r>
              <a:rPr lang="en-US" sz="1100">
                <a:solidFill>
                  <a:schemeClr val="tx2">
                    <a:lumMod val="75000"/>
                    <a:lumOff val="25000"/>
                  </a:schemeClr>
                </a:solidFill>
              </a:rPr>
              <a:t>  platform for future releases</a:t>
            </a:r>
          </a:p>
        </p:txBody>
      </p:sp>
      <p:sp>
        <p:nvSpPr>
          <p:cNvPr id="65" name="TextBox 64"/>
          <p:cNvSpPr txBox="1"/>
          <p:nvPr/>
        </p:nvSpPr>
        <p:spPr>
          <a:xfrm>
            <a:off x="3688240" y="3832250"/>
            <a:ext cx="2484186" cy="1261884"/>
          </a:xfrm>
          <a:prstGeom prst="rect">
            <a:avLst/>
          </a:prstGeom>
          <a:noFill/>
        </p:spPr>
        <p:txBody>
          <a:bodyPr wrap="square" rtlCol="0">
            <a:spAutoFit/>
          </a:bodyPr>
          <a:lstStyle/>
          <a:p>
            <a:r>
              <a:rPr lang="en-US" sz="1100" b="1"/>
              <a:t>Incremental Release N</a:t>
            </a:r>
          </a:p>
          <a:p>
            <a:pPr>
              <a:spcBef>
                <a:spcPts val="225"/>
              </a:spcBef>
              <a:buFontTx/>
              <a:buChar char="-"/>
            </a:pPr>
            <a:r>
              <a:rPr lang="en-US" sz="1100">
                <a:solidFill>
                  <a:schemeClr val="tx2">
                    <a:lumMod val="75000"/>
                    <a:lumOff val="25000"/>
                  </a:schemeClr>
                </a:solidFill>
              </a:rPr>
              <a:t> Remaining must have and should </a:t>
            </a:r>
          </a:p>
          <a:p>
            <a:pPr>
              <a:spcBef>
                <a:spcPts val="225"/>
              </a:spcBef>
              <a:spcAft>
                <a:spcPts val="225"/>
              </a:spcAft>
            </a:pPr>
            <a:r>
              <a:rPr lang="en-US" sz="1100">
                <a:solidFill>
                  <a:schemeClr val="tx2">
                    <a:lumMod val="75000"/>
                    <a:lumOff val="25000"/>
                  </a:schemeClr>
                </a:solidFill>
              </a:rPr>
              <a:t>  have features</a:t>
            </a:r>
          </a:p>
          <a:p>
            <a:pPr>
              <a:spcBef>
                <a:spcPts val="225"/>
              </a:spcBef>
              <a:spcAft>
                <a:spcPts val="225"/>
              </a:spcAft>
              <a:buFontTx/>
              <a:buChar char="-"/>
            </a:pPr>
            <a:r>
              <a:rPr lang="en-US" sz="1100">
                <a:solidFill>
                  <a:schemeClr val="tx2">
                    <a:lumMod val="75000"/>
                    <a:lumOff val="25000"/>
                  </a:schemeClr>
                </a:solidFill>
              </a:rPr>
              <a:t> Customer feedback on MVP release</a:t>
            </a:r>
          </a:p>
          <a:p>
            <a:pPr>
              <a:spcBef>
                <a:spcPts val="225"/>
              </a:spcBef>
              <a:spcAft>
                <a:spcPts val="225"/>
              </a:spcAft>
              <a:buFontTx/>
              <a:buChar char="-"/>
            </a:pPr>
            <a:r>
              <a:rPr lang="en-US" sz="1100">
                <a:solidFill>
                  <a:schemeClr val="tx2">
                    <a:lumMod val="75000"/>
                    <a:lumOff val="25000"/>
                  </a:schemeClr>
                </a:solidFill>
              </a:rPr>
              <a:t> Some nice to have features</a:t>
            </a:r>
          </a:p>
        </p:txBody>
      </p:sp>
      <p:sp>
        <p:nvSpPr>
          <p:cNvPr id="66" name="TextBox 65"/>
          <p:cNvSpPr txBox="1"/>
          <p:nvPr/>
        </p:nvSpPr>
        <p:spPr>
          <a:xfrm>
            <a:off x="6202821" y="3834175"/>
            <a:ext cx="2605836" cy="1287532"/>
          </a:xfrm>
          <a:prstGeom prst="rect">
            <a:avLst/>
          </a:prstGeom>
          <a:noFill/>
        </p:spPr>
        <p:txBody>
          <a:bodyPr wrap="square" rtlCol="0">
            <a:spAutoFit/>
          </a:bodyPr>
          <a:lstStyle/>
          <a:p>
            <a:r>
              <a:rPr lang="en-US" sz="1100" b="1"/>
              <a:t>Incremental Release N + 1</a:t>
            </a:r>
          </a:p>
          <a:p>
            <a:pPr>
              <a:spcBef>
                <a:spcPts val="225"/>
              </a:spcBef>
              <a:buFontTx/>
              <a:buChar char="-"/>
            </a:pPr>
            <a:r>
              <a:rPr lang="en-US" sz="1100">
                <a:solidFill>
                  <a:schemeClr val="tx2">
                    <a:lumMod val="75000"/>
                    <a:lumOff val="25000"/>
                  </a:schemeClr>
                </a:solidFill>
              </a:rPr>
              <a:t> Remaining should have and nice to   </a:t>
            </a:r>
          </a:p>
          <a:p>
            <a:pPr>
              <a:spcBef>
                <a:spcPts val="225"/>
              </a:spcBef>
            </a:pPr>
            <a:r>
              <a:rPr lang="en-US" sz="1100">
                <a:solidFill>
                  <a:schemeClr val="tx2">
                    <a:lumMod val="75000"/>
                    <a:lumOff val="25000"/>
                  </a:schemeClr>
                </a:solidFill>
              </a:rPr>
              <a:t>  have features</a:t>
            </a:r>
          </a:p>
          <a:p>
            <a:pPr>
              <a:spcBef>
                <a:spcPts val="225"/>
              </a:spcBef>
              <a:spcAft>
                <a:spcPts val="225"/>
              </a:spcAft>
              <a:buFontTx/>
              <a:buChar char="-"/>
            </a:pPr>
            <a:r>
              <a:rPr lang="en-US" sz="1100">
                <a:solidFill>
                  <a:schemeClr val="tx2">
                    <a:lumMod val="75000"/>
                    <a:lumOff val="25000"/>
                  </a:schemeClr>
                </a:solidFill>
              </a:rPr>
              <a:t> Customer feedback</a:t>
            </a:r>
          </a:p>
          <a:p>
            <a:pPr>
              <a:spcBef>
                <a:spcPts val="225"/>
              </a:spcBef>
              <a:spcAft>
                <a:spcPts val="225"/>
              </a:spcAft>
              <a:buFontTx/>
              <a:buChar char="-"/>
            </a:pPr>
            <a:r>
              <a:rPr lang="en-US" sz="1100">
                <a:solidFill>
                  <a:schemeClr val="tx2">
                    <a:lumMod val="75000"/>
                    <a:lumOff val="25000"/>
                  </a:schemeClr>
                </a:solidFill>
              </a:rPr>
              <a:t> Enhancements</a:t>
            </a:r>
          </a:p>
          <a:p>
            <a:pPr>
              <a:spcBef>
                <a:spcPts val="225"/>
              </a:spcBef>
              <a:buFontTx/>
              <a:buChar char="-"/>
            </a:pPr>
            <a:r>
              <a:rPr lang="en-US" sz="1100">
                <a:solidFill>
                  <a:schemeClr val="tx2">
                    <a:lumMod val="75000"/>
                    <a:lumOff val="25000"/>
                  </a:schemeClr>
                </a:solidFill>
              </a:rPr>
              <a:t> Full product scope</a:t>
            </a:r>
          </a:p>
        </p:txBody>
      </p:sp>
    </p:spTree>
    <p:extLst>
      <p:ext uri="{BB962C8B-B14F-4D97-AF65-F5344CB8AC3E}">
        <p14:creationId xmlns:p14="http://schemas.microsoft.com/office/powerpoint/2010/main" val="117614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idx="4294967295"/>
          </p:nvPr>
        </p:nvSpPr>
        <p:spPr>
          <a:xfrm>
            <a:off x="4808764" y="476210"/>
            <a:ext cx="3845378" cy="1088068"/>
          </a:xfrm>
        </p:spPr>
        <p:txBody>
          <a:bodyPr vert="horz" lIns="68580" tIns="34290" rIns="68580" bIns="34290" rtlCol="0" anchor="b" anchorCtr="0">
            <a:normAutofit/>
          </a:bodyPr>
          <a:lstStyle/>
          <a:p>
            <a:r>
              <a:rPr lang="en-US" sz="3600"/>
              <a:t>Velocity Charts</a:t>
            </a:r>
          </a:p>
        </p:txBody>
      </p:sp>
      <p:pic>
        <p:nvPicPr>
          <p:cNvPr id="1026" name="Picture 2" descr="Velocity Chart from Atlassian JIRA">
            <a:extLst>
              <a:ext uri="{FF2B5EF4-FFF2-40B4-BE49-F238E27FC236}">
                <a16:creationId xmlns:a16="http://schemas.microsoft.com/office/drawing/2014/main" id="{468B23EE-5338-4FD1-868E-4B71C1B37D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556" y="901709"/>
            <a:ext cx="3836510" cy="215320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3E31011-D886-41E9-B2E6-544FD3922050}"/>
              </a:ext>
            </a:extLst>
          </p:cNvPr>
          <p:cNvSpPr txBox="1"/>
          <p:nvPr/>
        </p:nvSpPr>
        <p:spPr>
          <a:xfrm>
            <a:off x="4808763" y="1805577"/>
            <a:ext cx="3845379" cy="2596244"/>
          </a:xfrm>
          <a:prstGeom prst="rect">
            <a:avLst/>
          </a:prstGeom>
        </p:spPr>
        <p:txBody>
          <a:bodyPr vert="horz" lIns="0" tIns="34290" rIns="0" bIns="34290" rtlCol="0">
            <a:normAutofit/>
          </a:bodyPr>
          <a:lstStyle/>
          <a:p>
            <a:pPr>
              <a:spcAft>
                <a:spcPts val="450"/>
              </a:spcAft>
              <a:buFont typeface="Calibri" panose="020F0502020204030204" pitchFamily="34" charset="0"/>
            </a:pPr>
            <a:r>
              <a:rPr lang="en-US" sz="1350" b="1">
                <a:solidFill>
                  <a:schemeClr val="tx1">
                    <a:lumMod val="75000"/>
                    <a:lumOff val="25000"/>
                  </a:schemeClr>
                </a:solidFill>
              </a:rPr>
              <a:t>Velocity</a:t>
            </a:r>
            <a:r>
              <a:rPr lang="en-US" sz="1350">
                <a:solidFill>
                  <a:schemeClr val="tx1">
                    <a:lumMod val="75000"/>
                    <a:lumOff val="25000"/>
                  </a:schemeClr>
                </a:solidFill>
              </a:rPr>
              <a:t>.  By far the single most important word to any Agile team. Whether you are currently practicing Agile, looking to adopt within your organization or trying to achieve your </a:t>
            </a:r>
            <a:r>
              <a:rPr lang="en-US" sz="1350" b="1">
                <a:solidFill>
                  <a:schemeClr val="tx1">
                    <a:lumMod val="75000"/>
                    <a:lumOff val="25000"/>
                  </a:schemeClr>
                </a:solidFill>
              </a:rPr>
              <a:t>Agile Nirvana</a:t>
            </a:r>
            <a:r>
              <a:rPr lang="en-US" sz="1350">
                <a:solidFill>
                  <a:schemeClr val="tx1">
                    <a:lumMod val="75000"/>
                    <a:lumOff val="25000"/>
                  </a:schemeClr>
                </a:solidFill>
              </a:rPr>
              <a:t>, understanding Velocity is fundamental to achieving success with Agile. Beyond a basic understanding, it’s important that you learn how to measure, influence and improve upon it. Velocity is a point-in-time metric (unit), used to accurately measure the value that your product development teams are delivering to your business.</a:t>
            </a: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B1410672-5F57-4B0A-A902-0137F0A34659}" type="slidenum">
              <a:rPr lang="en-US" sz="788"/>
              <a:pPr>
                <a:spcAft>
                  <a:spcPts val="450"/>
                </a:spcAft>
                <a:defRPr/>
              </a:pPr>
              <a:t>9</a:t>
            </a:fld>
            <a:endParaRPr lang="en-US" sz="788"/>
          </a:p>
        </p:txBody>
      </p:sp>
      <p:sp>
        <p:nvSpPr>
          <p:cNvPr id="17" name="TextBox 16">
            <a:extLst>
              <a:ext uri="{FF2B5EF4-FFF2-40B4-BE49-F238E27FC236}">
                <a16:creationId xmlns:a16="http://schemas.microsoft.com/office/drawing/2014/main" id="{8C7E0E60-158A-4ADB-A555-170FF6DBAA2E}"/>
              </a:ext>
            </a:extLst>
          </p:cNvPr>
          <p:cNvSpPr txBox="1"/>
          <p:nvPr/>
        </p:nvSpPr>
        <p:spPr>
          <a:xfrm>
            <a:off x="251092" y="3429791"/>
            <a:ext cx="4572737" cy="715581"/>
          </a:xfrm>
          <a:prstGeom prst="rect">
            <a:avLst/>
          </a:prstGeom>
          <a:noFill/>
        </p:spPr>
        <p:txBody>
          <a:bodyPr wrap="square">
            <a:spAutoFit/>
          </a:bodyPr>
          <a:lstStyle/>
          <a:p>
            <a:pPr>
              <a:spcAft>
                <a:spcPts val="450"/>
              </a:spcAft>
            </a:pPr>
            <a:r>
              <a:rPr lang="en-US" sz="1350" dirty="0">
                <a:solidFill>
                  <a:srgbClr val="1A1A1A"/>
                </a:solidFill>
                <a:latin typeface="Merriweather"/>
              </a:rPr>
              <a:t>Like burndown charts, velocity charts are invaluable as they provide insight into how a team is progressing with their current and any previous iterations.</a:t>
            </a:r>
            <a:endParaRPr lang="en-US" sz="1350"/>
          </a:p>
        </p:txBody>
      </p:sp>
    </p:spTree>
    <p:extLst>
      <p:ext uri="{BB962C8B-B14F-4D97-AF65-F5344CB8AC3E}">
        <p14:creationId xmlns:p14="http://schemas.microsoft.com/office/powerpoint/2010/main" val="32248858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5rhYHBuiEajA2rg4_Y0S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5rhYHBuiEajA2rg4_Y0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PMP1U4Rr0iJAD1grkB.T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mfYF8dDg0OwT_r1bfGJQ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PMP1U4Rr0iJAD1grkB.T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mfYF8dDg0OwT_r1bfGJ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5rhYHBuiEajA2rg4_Y0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PMP1U4Rr0iJAD1grkB.T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mfYF8dDg0OwT_r1bfGJQw"/>
</p:tagLst>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226</TotalTime>
  <Words>1200</Words>
  <Application>Microsoft Office PowerPoint</Application>
  <PresentationFormat>On-screen Show (16:9)</PresentationFormat>
  <Paragraphs>107</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Bodoni MT Black</vt:lpstr>
      <vt:lpstr>Calibri</vt:lpstr>
      <vt:lpstr>Corbel</vt:lpstr>
      <vt:lpstr>Courier New</vt:lpstr>
      <vt:lpstr>Merriweather</vt:lpstr>
      <vt:lpstr>Wingdings</vt:lpstr>
      <vt:lpstr>CognizantTheme</vt:lpstr>
      <vt:lpstr>Agile </vt:lpstr>
      <vt:lpstr>Task 6:  Resource Review</vt:lpstr>
      <vt:lpstr>Learnings</vt:lpstr>
      <vt:lpstr>Planning Onion and different levels of Planning</vt:lpstr>
      <vt:lpstr>Bring Agile to Your Team</vt:lpstr>
      <vt:lpstr>Bring Agile to Your Team</vt:lpstr>
      <vt:lpstr>Bring Agile to Your Team</vt:lpstr>
      <vt:lpstr>What is an Agile Release?</vt:lpstr>
      <vt:lpstr>Velocity Charts</vt:lpstr>
      <vt:lpstr>Agile Metrics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Julia Glen</cp:lastModifiedBy>
  <cp:revision>13</cp:revision>
  <dcterms:created xsi:type="dcterms:W3CDTF">2021-06-03T17:56:22Z</dcterms:created>
  <dcterms:modified xsi:type="dcterms:W3CDTF">2021-06-10T00:40:21Z</dcterms:modified>
</cp:coreProperties>
</file>