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1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9261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0657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690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1405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099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298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99041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9218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6794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687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5350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236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2607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496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6924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490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1062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3479114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63112"/>
          </a:xfrm>
          <a:prstGeom prst="rect">
            <a:avLst/>
          </a:prstGeom>
        </p:spPr>
        <p:txBody>
          <a:bodyPr vert="horz" wrap="square" lIns="0" tIns="16510" rIns="0" bIns="0" rtlCol="0">
            <a:spAutoFit/>
          </a:bodyPr>
          <a:lstStyle/>
          <a:p>
            <a:pPr marL="3213735">
              <a:spcBef>
                <a:spcPts val="130"/>
              </a:spcBef>
            </a:pPr>
            <a:r>
              <a:rPr lang="en-US" sz="3600" b="1" i="0" dirty="0">
                <a:solidFill>
                  <a:schemeClr val="accent4"/>
                </a:solidFill>
                <a:effectLst/>
                <a:latin typeface="Times New Roman" panose="02020603050405020304" pitchFamily="18" charset="0"/>
                <a:cs typeface="Times New Roman" panose="02020603050405020304" pitchFamily="18" charset="0"/>
              </a:rPr>
              <a:t>Digital Portfolio </a:t>
            </a:r>
            <a:br>
              <a:rPr lang="en-US" b="1" i="0" dirty="0">
                <a:solidFill>
                  <a:schemeClr val="accent4"/>
                </a:solidFill>
                <a:effectLst/>
                <a:latin typeface="Roboto" panose="020F0502020204030204" pitchFamily="2" charset="0"/>
              </a:rPr>
            </a:br>
            <a:endParaRPr spc="15" dirty="0">
              <a:solidFill>
                <a:schemeClr val="accent4"/>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46829" y="1660423"/>
            <a:ext cx="10098342" cy="2677656"/>
          </a:xfrm>
          <a:prstGeom prst="rect">
            <a:avLst/>
          </a:prstGeom>
          <a:noFill/>
        </p:spPr>
        <p:txBody>
          <a:bodyPr wrap="square" lIns="91440" tIns="45720" rIns="91440" bIns="45720" rtlCol="0" anchor="t">
            <a:spAutoFit/>
          </a:bodyPr>
          <a:lstStyle/>
          <a:p>
            <a:r>
              <a:rPr lang="en-US" sz="2400" dirty="0">
                <a:solidFill>
                  <a:srgbClr val="0070C0"/>
                </a:solidFill>
              </a:rPr>
              <a:t>STUDENT NAME: R.RAKSHITHA</a:t>
            </a:r>
          </a:p>
          <a:p>
            <a:r>
              <a:rPr lang="en-US" sz="2400" dirty="0">
                <a:solidFill>
                  <a:srgbClr val="0070C0"/>
                </a:solidFill>
              </a:rPr>
              <a:t>REGISTER NO :36324U18053</a:t>
            </a:r>
          </a:p>
          <a:p>
            <a:r>
              <a:rPr lang="en-US" sz="2400" dirty="0">
                <a:solidFill>
                  <a:srgbClr val="0070C0"/>
                </a:solidFill>
              </a:rPr>
              <a:t> NMID: </a:t>
            </a:r>
            <a:endParaRPr lang="en-US" sz="2400" dirty="0">
              <a:solidFill>
                <a:srgbClr val="0070C0"/>
              </a:solidFill>
              <a:cs typeface="Calibri"/>
            </a:endParaRPr>
          </a:p>
          <a:p>
            <a:r>
              <a:rPr lang="en-US" sz="2400" dirty="0">
                <a:solidFill>
                  <a:srgbClr val="0070C0"/>
                </a:solidFill>
              </a:rPr>
              <a:t>DEPARTMENT: BSC (COMPUTER SCIENCE)</a:t>
            </a:r>
          </a:p>
          <a:p>
            <a:r>
              <a:rPr lang="en-US" sz="2400" dirty="0">
                <a:solidFill>
                  <a:srgbClr val="0070C0"/>
                </a:solidFill>
              </a:rPr>
              <a:t>COLLEGE: COLLEGE/ UNIVERSITY:SREE ABIRAAMI ARTS AND SCIENCE COLLEGE FOR WOMEN THIRUVALLUR UNIVERSITY</a:t>
            </a:r>
          </a:p>
          <a:p>
            <a:r>
              <a:rPr lang="en-US" sz="2400" dirty="0">
                <a:solidFill>
                  <a:srgbClr val="0070C0"/>
                </a:solidFill>
              </a:rPr>
              <a:t>           </a:t>
            </a:r>
            <a:endParaRPr lang="en-IN" sz="24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58515" y="47311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rgbClr val="00B0F0"/>
                </a:solidFill>
              </a:rPr>
              <a:t>RESULTS AND SCREENSHOTS</a:t>
            </a:r>
            <a:endParaRPr sz="4250" dirty="0">
              <a:solidFill>
                <a:srgbClr val="00B0F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29191" y="306253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2A5730E-F32B-4C40-791A-354EB4E13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304925"/>
            <a:ext cx="5943600" cy="2244266"/>
          </a:xfrm>
          <a:prstGeom prst="rect">
            <a:avLst/>
          </a:prstGeom>
        </p:spPr>
      </p:pic>
      <p:pic>
        <p:nvPicPr>
          <p:cNvPr id="13" name="Picture 12">
            <a:extLst>
              <a:ext uri="{FF2B5EF4-FFF2-40B4-BE49-F238E27FC236}">
                <a16:creationId xmlns:a16="http://schemas.microsoft.com/office/drawing/2014/main" id="{A3316727-4829-4106-747B-6E3CF6095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398" y="3893476"/>
            <a:ext cx="6381604" cy="27589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US" dirty="0">
                <a:solidFill>
                  <a:srgbClr val="7030A0"/>
                </a:solidFill>
              </a:rPr>
              <a:t>CONCLUSION</a:t>
            </a:r>
            <a:endParaRPr dirty="0">
              <a:solidFill>
                <a:srgbClr val="7030A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02B45E9-F2E0-7936-389A-3D22CFCDADB9}"/>
              </a:ext>
            </a:extLst>
          </p:cNvPr>
          <p:cNvSpPr txBox="1"/>
          <p:nvPr/>
        </p:nvSpPr>
        <p:spPr>
          <a:xfrm>
            <a:off x="2209800" y="1586532"/>
            <a:ext cx="8396981" cy="3539430"/>
          </a:xfrm>
          <a:prstGeom prst="rect">
            <a:avLst/>
          </a:prstGeom>
          <a:noFill/>
        </p:spPr>
        <p:txBody>
          <a:bodyPr wrap="square">
            <a:spAutoFit/>
          </a:bodyPr>
          <a:lstStyle/>
          <a:p>
            <a:r>
              <a:rPr lang="en-US" sz="2800" dirty="0"/>
              <a:t>  This portfolio reflects a journey of thoughtful design, strategic functionality, and creative innovation. Each project showcases a commitment to excellence and a passion for solving real-world challenges through visual storytelling. As the final note, it stands as a testament to growth, adaptability, and vision—ready to inspire, engage, and elevate future collaborations and opportunities.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205662" y="1905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74526" y="190500"/>
            <a:ext cx="5194848"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7030A0"/>
                </a:solidFill>
              </a:rPr>
              <a:t>PROJECT</a:t>
            </a:r>
            <a:r>
              <a:rPr sz="4250" spc="-85" dirty="0">
                <a:solidFill>
                  <a:srgbClr val="7030A0"/>
                </a:solidFill>
              </a:rPr>
              <a:t> </a:t>
            </a:r>
            <a:r>
              <a:rPr sz="4250" spc="25" dirty="0">
                <a:solidFill>
                  <a:srgbClr val="7030A0"/>
                </a:solidFill>
              </a:rPr>
              <a:t>TITLE</a:t>
            </a:r>
            <a:endParaRPr sz="4250" dirty="0">
              <a:solidFill>
                <a:srgbClr val="7030A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4" name="TextBox 23">
            <a:extLst>
              <a:ext uri="{FF2B5EF4-FFF2-40B4-BE49-F238E27FC236}">
                <a16:creationId xmlns:a16="http://schemas.microsoft.com/office/drawing/2014/main" id="{F6D82C0D-127E-A56E-2685-D81BC80C4251}"/>
              </a:ext>
            </a:extLst>
          </p:cNvPr>
          <p:cNvSpPr txBox="1"/>
          <p:nvPr/>
        </p:nvSpPr>
        <p:spPr>
          <a:xfrm>
            <a:off x="1861115" y="1440933"/>
            <a:ext cx="8802961" cy="584775"/>
          </a:xfrm>
          <a:prstGeom prst="rect">
            <a:avLst/>
          </a:prstGeom>
          <a:noFill/>
        </p:spPr>
        <p:txBody>
          <a:bodyPr wrap="square">
            <a:spAutoFit/>
          </a:bodyPr>
          <a:lstStyle/>
          <a:p>
            <a:pPr>
              <a:buNone/>
            </a:pPr>
            <a:endParaRPr lang="en-US" sz="3200" dirty="0"/>
          </a:p>
        </p:txBody>
      </p:sp>
      <p:sp>
        <p:nvSpPr>
          <p:cNvPr id="25" name="TextBox 24">
            <a:extLst>
              <a:ext uri="{FF2B5EF4-FFF2-40B4-BE49-F238E27FC236}">
                <a16:creationId xmlns:a16="http://schemas.microsoft.com/office/drawing/2014/main" id="{3678ADEE-8F3F-3E5D-116D-2857379D877C}"/>
              </a:ext>
            </a:extLst>
          </p:cNvPr>
          <p:cNvSpPr txBox="1"/>
          <p:nvPr/>
        </p:nvSpPr>
        <p:spPr>
          <a:xfrm>
            <a:off x="2013515" y="1593333"/>
            <a:ext cx="8802961" cy="2554545"/>
          </a:xfrm>
          <a:prstGeom prst="rect">
            <a:avLst/>
          </a:prstGeom>
          <a:noFill/>
        </p:spPr>
        <p:txBody>
          <a:bodyPr wrap="square">
            <a:spAutoFit/>
          </a:bodyPr>
          <a:lstStyle/>
          <a:p>
            <a:pPr>
              <a:buNone/>
            </a:pPr>
            <a:r>
              <a:rPr lang="en-US" sz="8000" dirty="0">
                <a:solidFill>
                  <a:srgbClr val="FF0000"/>
                </a:solidFill>
              </a:rPr>
              <a:t>WEB DEVELOPEMENT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B050"/>
                </a:solidFill>
              </a:rPr>
              <a:t>A</a:t>
            </a:r>
            <a:r>
              <a:rPr spc="-5" dirty="0">
                <a:solidFill>
                  <a:srgbClr val="00B050"/>
                </a:solidFill>
              </a:rPr>
              <a:t>G</a:t>
            </a:r>
            <a:r>
              <a:rPr spc="-35" dirty="0">
                <a:solidFill>
                  <a:srgbClr val="00B050"/>
                </a:solidFill>
              </a:rPr>
              <a:t>E</a:t>
            </a:r>
            <a:r>
              <a:rPr spc="15" dirty="0">
                <a:solidFill>
                  <a:srgbClr val="00B050"/>
                </a:solidFill>
              </a:rPr>
              <a:t>N</a:t>
            </a:r>
            <a:r>
              <a:rPr dirty="0">
                <a:solidFill>
                  <a:srgbClr val="00B05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96783" y="516255"/>
            <a:ext cx="5794692"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70C0"/>
                </a:solidFill>
              </a:rPr>
              <a:t>P</a:t>
            </a:r>
            <a:r>
              <a:rPr sz="4250" spc="15" dirty="0">
                <a:solidFill>
                  <a:srgbClr val="0070C0"/>
                </a:solidFill>
              </a:rPr>
              <a:t>ROB</a:t>
            </a:r>
            <a:r>
              <a:rPr sz="4250" spc="55" dirty="0">
                <a:solidFill>
                  <a:srgbClr val="0070C0"/>
                </a:solidFill>
              </a:rPr>
              <a:t>L</a:t>
            </a:r>
            <a:r>
              <a:rPr sz="4250" spc="-20" dirty="0">
                <a:solidFill>
                  <a:srgbClr val="0070C0"/>
                </a:solidFill>
              </a:rPr>
              <a:t>E</a:t>
            </a:r>
            <a:r>
              <a:rPr sz="4250" spc="20" dirty="0">
                <a:solidFill>
                  <a:srgbClr val="0070C0"/>
                </a:solidFill>
              </a:rPr>
              <a:t>M</a:t>
            </a:r>
            <a:r>
              <a:rPr sz="4250" dirty="0">
                <a:solidFill>
                  <a:srgbClr val="0070C0"/>
                </a:solidFill>
              </a:rPr>
              <a:t>	</a:t>
            </a:r>
            <a:r>
              <a:rPr sz="4250" spc="10" dirty="0">
                <a:solidFill>
                  <a:srgbClr val="0070C0"/>
                </a:solidFill>
              </a:rPr>
              <a:t>S</a:t>
            </a:r>
            <a:r>
              <a:rPr sz="4250" spc="-370" dirty="0">
                <a:solidFill>
                  <a:srgbClr val="0070C0"/>
                </a:solidFill>
              </a:rPr>
              <a:t>T</a:t>
            </a:r>
            <a:r>
              <a:rPr sz="4250" spc="-375" dirty="0">
                <a:solidFill>
                  <a:srgbClr val="0070C0"/>
                </a:solidFill>
              </a:rPr>
              <a:t>A</a:t>
            </a:r>
            <a:r>
              <a:rPr sz="4250" spc="15" dirty="0">
                <a:solidFill>
                  <a:srgbClr val="0070C0"/>
                </a:solidFill>
              </a:rPr>
              <a:t>T</a:t>
            </a:r>
            <a:r>
              <a:rPr sz="4250" spc="-10" dirty="0">
                <a:solidFill>
                  <a:srgbClr val="0070C0"/>
                </a:solidFill>
              </a:rPr>
              <a:t>E</a:t>
            </a:r>
            <a:r>
              <a:rPr sz="4250" spc="-20" dirty="0">
                <a:solidFill>
                  <a:srgbClr val="0070C0"/>
                </a:solidFill>
              </a:rPr>
              <a:t>ME</a:t>
            </a:r>
            <a:r>
              <a:rPr sz="4250" spc="10" dirty="0">
                <a:solidFill>
                  <a:srgbClr val="0070C0"/>
                </a:solidFill>
              </a:rPr>
              <a:t>NT</a:t>
            </a:r>
            <a:endParaRPr sz="4250" dirty="0">
              <a:solidFill>
                <a:srgbClr val="0070C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3051CB7C-ABDE-BE65-9FFF-FE90E753E1C7}"/>
              </a:ext>
            </a:extLst>
          </p:cNvPr>
          <p:cNvSpPr txBox="1"/>
          <p:nvPr/>
        </p:nvSpPr>
        <p:spPr>
          <a:xfrm>
            <a:off x="914401" y="2019300"/>
            <a:ext cx="7315200" cy="3539430"/>
          </a:xfrm>
          <a:prstGeom prst="rect">
            <a:avLst/>
          </a:prstGeom>
          <a:noFill/>
        </p:spPr>
        <p:txBody>
          <a:bodyPr wrap="square">
            <a:spAutoFit/>
          </a:bodyPr>
          <a:lstStyle/>
          <a:p>
            <a:r>
              <a:rPr lang="en-US" sz="3200" dirty="0"/>
              <a:t>  Many individuals struggle to present their skills and achievements effectively. A well-structured portfolio bridges this gap by offering a clear, compelling showcase of work, enabling better opportunities, recognition, and personal growth in competitive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00806" y="1017270"/>
            <a:ext cx="5561994"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92D050"/>
                </a:solidFill>
              </a:rPr>
              <a:t>PROJECT	</a:t>
            </a:r>
            <a:r>
              <a:rPr sz="4250" spc="-20" dirty="0">
                <a:solidFill>
                  <a:srgbClr val="92D050"/>
                </a:solidFill>
              </a:rPr>
              <a:t>OVERVIEW</a:t>
            </a:r>
            <a:endParaRPr sz="4250" dirty="0">
              <a:solidFill>
                <a:srgbClr val="92D05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6F8D99BA-98AD-5E05-C843-9F6C39D2EFC9}"/>
              </a:ext>
            </a:extLst>
          </p:cNvPr>
          <p:cNvSpPr txBox="1"/>
          <p:nvPr/>
        </p:nvSpPr>
        <p:spPr>
          <a:xfrm>
            <a:off x="990600" y="2373630"/>
            <a:ext cx="8161713" cy="3539430"/>
          </a:xfrm>
          <a:prstGeom prst="rect">
            <a:avLst/>
          </a:prstGeom>
          <a:noFill/>
        </p:spPr>
        <p:txBody>
          <a:bodyPr wrap="square">
            <a:spAutoFit/>
          </a:bodyPr>
          <a:lstStyle/>
          <a:p>
            <a:pPr>
              <a:buNone/>
            </a:pPr>
            <a:r>
              <a:rPr lang="en-US" sz="3200" dirty="0"/>
              <a:t>  This portfolio project compiles diverse works, showcasing creativity, technical skills, and personal development. It serves as a dynamic platform to present accomplishments, reflect growth, and communicate value to potential collaborators, employers, or academic institutions with clarity and impact.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71600" y="914400"/>
            <a:ext cx="5486399"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70C0"/>
                </a:solidFill>
              </a:rPr>
              <a:t>W</a:t>
            </a:r>
            <a:r>
              <a:rPr sz="3200" spc="-20" dirty="0">
                <a:solidFill>
                  <a:srgbClr val="0070C0"/>
                </a:solidFill>
              </a:rPr>
              <a:t>H</a:t>
            </a:r>
            <a:r>
              <a:rPr sz="3200" spc="20" dirty="0">
                <a:solidFill>
                  <a:srgbClr val="0070C0"/>
                </a:solidFill>
              </a:rPr>
              <a:t>O</a:t>
            </a:r>
            <a:r>
              <a:rPr sz="3200" spc="-235" dirty="0">
                <a:solidFill>
                  <a:srgbClr val="0070C0"/>
                </a:solidFill>
              </a:rPr>
              <a:t> </a:t>
            </a:r>
            <a:r>
              <a:rPr sz="3200" spc="-10" dirty="0">
                <a:solidFill>
                  <a:srgbClr val="0070C0"/>
                </a:solidFill>
              </a:rPr>
              <a:t>AR</a:t>
            </a:r>
            <a:r>
              <a:rPr sz="3200" spc="15" dirty="0">
                <a:solidFill>
                  <a:srgbClr val="0070C0"/>
                </a:solidFill>
              </a:rPr>
              <a:t>E</a:t>
            </a:r>
            <a:r>
              <a:rPr sz="3200" spc="-35" dirty="0">
                <a:solidFill>
                  <a:srgbClr val="0070C0"/>
                </a:solidFill>
              </a:rPr>
              <a:t> </a:t>
            </a:r>
            <a:r>
              <a:rPr sz="3200" spc="-10" dirty="0">
                <a:solidFill>
                  <a:srgbClr val="0070C0"/>
                </a:solidFill>
              </a:rPr>
              <a:t>T</a:t>
            </a:r>
            <a:r>
              <a:rPr sz="3200" spc="-15" dirty="0">
                <a:solidFill>
                  <a:srgbClr val="0070C0"/>
                </a:solidFill>
              </a:rPr>
              <a:t>H</a:t>
            </a:r>
            <a:r>
              <a:rPr sz="3200" spc="15" dirty="0">
                <a:solidFill>
                  <a:srgbClr val="0070C0"/>
                </a:solidFill>
              </a:rPr>
              <a:t>E</a:t>
            </a:r>
            <a:r>
              <a:rPr sz="3200" spc="-35" dirty="0">
                <a:solidFill>
                  <a:srgbClr val="0070C0"/>
                </a:solidFill>
              </a:rPr>
              <a:t> </a:t>
            </a:r>
            <a:r>
              <a:rPr sz="3200" spc="-20" dirty="0">
                <a:solidFill>
                  <a:srgbClr val="0070C0"/>
                </a:solidFill>
              </a:rPr>
              <a:t>E</a:t>
            </a:r>
            <a:r>
              <a:rPr sz="3200" spc="30" dirty="0">
                <a:solidFill>
                  <a:srgbClr val="0070C0"/>
                </a:solidFill>
              </a:rPr>
              <a:t>N</a:t>
            </a:r>
            <a:r>
              <a:rPr sz="3200" spc="15" dirty="0">
                <a:solidFill>
                  <a:srgbClr val="0070C0"/>
                </a:solidFill>
              </a:rPr>
              <a:t>D</a:t>
            </a:r>
            <a:r>
              <a:rPr sz="3200" spc="-45" dirty="0">
                <a:solidFill>
                  <a:srgbClr val="0070C0"/>
                </a:solidFill>
              </a:rPr>
              <a:t> </a:t>
            </a:r>
            <a:r>
              <a:rPr sz="3200" dirty="0">
                <a:solidFill>
                  <a:srgbClr val="0070C0"/>
                </a:solidFill>
              </a:rPr>
              <a:t>U</a:t>
            </a:r>
            <a:r>
              <a:rPr sz="3200" spc="10" dirty="0">
                <a:solidFill>
                  <a:srgbClr val="0070C0"/>
                </a:solidFill>
              </a:rPr>
              <a:t>S</a:t>
            </a:r>
            <a:r>
              <a:rPr sz="3200" spc="-25" dirty="0">
                <a:solidFill>
                  <a:srgbClr val="0070C0"/>
                </a:solidFill>
              </a:rPr>
              <a:t>E</a:t>
            </a:r>
            <a:r>
              <a:rPr sz="3200" spc="-10" dirty="0">
                <a:solidFill>
                  <a:srgbClr val="0070C0"/>
                </a:solidFill>
              </a:rPr>
              <a:t>R</a:t>
            </a:r>
            <a:r>
              <a:rPr sz="3200" spc="5" dirty="0">
                <a:solidFill>
                  <a:srgbClr val="0070C0"/>
                </a:solidFill>
              </a:rPr>
              <a:t>S?</a:t>
            </a:r>
            <a:endParaRPr sz="3200" dirty="0">
              <a:solidFill>
                <a:srgbClr val="0070C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96922FF9-02E1-6A0A-C3A5-0931368573F7}"/>
              </a:ext>
            </a:extLst>
          </p:cNvPr>
          <p:cNvSpPr txBox="1"/>
          <p:nvPr/>
        </p:nvSpPr>
        <p:spPr>
          <a:xfrm>
            <a:off x="1066800" y="2054007"/>
            <a:ext cx="6698240" cy="4031873"/>
          </a:xfrm>
          <a:prstGeom prst="rect">
            <a:avLst/>
          </a:prstGeom>
          <a:noFill/>
        </p:spPr>
        <p:txBody>
          <a:bodyPr wrap="square">
            <a:spAutoFit/>
          </a:bodyPr>
          <a:lstStyle/>
          <a:p>
            <a:pPr>
              <a:buNone/>
            </a:pPr>
            <a:r>
              <a:rPr lang="en-US" sz="3200" dirty="0"/>
              <a:t>  The portfolio is designed for potential employers, academic evaluators, clients, and collaborators. It also serves individuals seeking inspiration or insight into the creator’s skills, achievements, and growth—making it a valuable tool for both professional and personal audiences.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65857" y="344892"/>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a:solidFill>
                  <a:srgbClr val="0070C0"/>
                </a:solidFill>
              </a:rPr>
              <a:t>TOOLS AND TECHNIQUES</a:t>
            </a:r>
            <a:endParaRPr sz="3600" dirty="0">
              <a:solidFill>
                <a:srgbClr val="0070C0"/>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6FCA1897-25D3-2D1F-141F-FF649D0A8057}"/>
              </a:ext>
            </a:extLst>
          </p:cNvPr>
          <p:cNvSpPr txBox="1"/>
          <p:nvPr/>
        </p:nvSpPr>
        <p:spPr>
          <a:xfrm>
            <a:off x="3048000" y="1476375"/>
            <a:ext cx="7696200" cy="3970318"/>
          </a:xfrm>
          <a:prstGeom prst="rect">
            <a:avLst/>
          </a:prstGeom>
          <a:noFill/>
        </p:spPr>
        <p:txBody>
          <a:bodyPr wrap="square">
            <a:spAutoFit/>
          </a:bodyPr>
          <a:lstStyle/>
          <a:p>
            <a:pPr>
              <a:buNone/>
            </a:pPr>
            <a:r>
              <a:rPr lang="en-US" sz="2800" dirty="0"/>
              <a:t>  This portfolio utilizes a range of tools including graphic design software, coding platforms, and productivity suites. Techniques such as layout design, content curation, responsive formatting, and storytelling are employed to enhance presentation. The integration of multimedia elements and user-friendly navigation ensures an engaging experience, effectively showcasing skills and accomplishments across various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A4BBF79-63BD-75BF-4488-AC9CF75BAF82}"/>
              </a:ext>
            </a:extLst>
          </p:cNvPr>
          <p:cNvSpPr txBox="1"/>
          <p:nvPr/>
        </p:nvSpPr>
        <p:spPr>
          <a:xfrm>
            <a:off x="1143000" y="459121"/>
            <a:ext cx="6039197" cy="523220"/>
          </a:xfrm>
          <a:prstGeom prst="rect">
            <a:avLst/>
          </a:prstGeom>
          <a:noFill/>
        </p:spPr>
        <p:txBody>
          <a:bodyPr wrap="square">
            <a:spAutoFit/>
          </a:bodyPr>
          <a:lstStyle/>
          <a:p>
            <a:pPr marL="12700">
              <a:lnSpc>
                <a:spcPct val="100000"/>
              </a:lnSpc>
              <a:spcBef>
                <a:spcPts val="105"/>
              </a:spcBef>
            </a:pPr>
            <a:r>
              <a:rPr lang="en-IN" sz="2800" b="1" spc="15" dirty="0">
                <a:solidFill>
                  <a:srgbClr val="00B0F0"/>
                </a:solidFill>
                <a:latin typeface="Trebuchet MS"/>
                <a:cs typeface="Trebuchet MS"/>
              </a:rPr>
              <a:t>POTFOLIO DESIGN AND LAYOUT</a:t>
            </a:r>
            <a:endParaRPr lang="en-IN" sz="2800" b="1" dirty="0">
              <a:solidFill>
                <a:srgbClr val="00B0F0"/>
              </a:solidFill>
              <a:latin typeface="Trebuchet MS"/>
              <a:cs typeface="Trebuchet MS"/>
            </a:endParaRPr>
          </a:p>
        </p:txBody>
      </p:sp>
      <p:sp>
        <p:nvSpPr>
          <p:cNvPr id="4" name="TextBox 3">
            <a:extLst>
              <a:ext uri="{FF2B5EF4-FFF2-40B4-BE49-F238E27FC236}">
                <a16:creationId xmlns:a16="http://schemas.microsoft.com/office/drawing/2014/main" id="{78DB54C8-5372-9C4B-F5C6-FF85D16E8CEA}"/>
              </a:ext>
            </a:extLst>
          </p:cNvPr>
          <p:cNvSpPr txBox="1"/>
          <p:nvPr/>
        </p:nvSpPr>
        <p:spPr>
          <a:xfrm>
            <a:off x="990600" y="1447800"/>
            <a:ext cx="9448800" cy="4031873"/>
          </a:xfrm>
          <a:prstGeom prst="rect">
            <a:avLst/>
          </a:prstGeom>
          <a:noFill/>
        </p:spPr>
        <p:txBody>
          <a:bodyPr wrap="square">
            <a:spAutoFit/>
          </a:bodyPr>
          <a:lstStyle/>
          <a:p>
            <a:r>
              <a:rPr lang="en-US" sz="3200" dirty="0"/>
              <a:t>  Showcasing a fusion of creativity and functionality, this portfolio highlights innovative design layouts tailored for digital and print media. Each project reflects a keen eye for typography, color harmony, and spatial balance. From sleek UI mockups to bold editorial spreads, the collection demonstrates versatility and precision—crafted to captivate, communicate, and elevate brand identity through compelling visual storytelling.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11382" y="457200"/>
            <a:ext cx="10446067" cy="758190"/>
          </a:xfrm>
        </p:spPr>
        <p:txBody>
          <a:bodyPr/>
          <a:lstStyle/>
          <a:p>
            <a:r>
              <a:rPr lang="en-IN" dirty="0">
                <a:solidFill>
                  <a:schemeClr val="accent6"/>
                </a:solidFill>
              </a:rPr>
              <a:t>FEATURES AND FUNCTIONALITY</a:t>
            </a:r>
          </a:p>
        </p:txBody>
      </p:sp>
      <p:sp>
        <p:nvSpPr>
          <p:cNvPr id="4" name="TextBox 3">
            <a:extLst>
              <a:ext uri="{FF2B5EF4-FFF2-40B4-BE49-F238E27FC236}">
                <a16:creationId xmlns:a16="http://schemas.microsoft.com/office/drawing/2014/main" id="{9BFF74BE-2738-55DF-01E6-DFD0C678B0C7}"/>
              </a:ext>
            </a:extLst>
          </p:cNvPr>
          <p:cNvSpPr txBox="1"/>
          <p:nvPr/>
        </p:nvSpPr>
        <p:spPr>
          <a:xfrm>
            <a:off x="990600" y="1447800"/>
            <a:ext cx="9220200" cy="3539430"/>
          </a:xfrm>
          <a:prstGeom prst="rect">
            <a:avLst/>
          </a:prstGeom>
          <a:noFill/>
        </p:spPr>
        <p:txBody>
          <a:bodyPr wrap="square">
            <a:spAutoFit/>
          </a:bodyPr>
          <a:lstStyle/>
          <a:p>
            <a:pPr>
              <a:buNone/>
            </a:pPr>
            <a:r>
              <a:rPr lang="en-US" sz="2800" dirty="0"/>
              <a:t>  This portfolio showcases intuitive features and seamless functionality across diverse design solutions. From responsive interfaces to dynamic user interactions, each project emphasizes usability, accessibility, and performance. Smart navigation, adaptive layouts, and integrated tools reflect a user-centered approach, ensuring every experience is both engaging and efficient. The result: design that not only looks great but works brilliantly.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386</TotalTime>
  <Words>509</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 3</vt:lpstr>
      <vt:lpstr>Facet</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Abiraami_User</cp:lastModifiedBy>
  <cp:revision>24</cp:revision>
  <dcterms:created xsi:type="dcterms:W3CDTF">2024-03-29T15:07:22Z</dcterms:created>
  <dcterms:modified xsi:type="dcterms:W3CDTF">2025-09-02T10:15:05Z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