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62" r:id="rId6"/>
    <p:sldId id="258" r:id="rId7"/>
    <p:sldId id="260" r:id="rId8"/>
    <p:sldId id="268" r:id="rId9"/>
    <p:sldId id="263" r:id="rId10"/>
    <p:sldId id="264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1" autoAdjust="0"/>
  </p:normalViewPr>
  <p:slideViewPr>
    <p:cSldViewPr snapToGrid="0">
      <p:cViewPr varScale="1">
        <p:scale>
          <a:sx n="96" d="100"/>
          <a:sy n="96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B4A2C-2AE4-4305-AD91-41EE53DDD4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5B1772D6-6186-442C-A6E4-66143CAF8B6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Data Collection</a:t>
          </a:r>
        </a:p>
      </dgm:t>
    </dgm:pt>
    <dgm:pt modelId="{04031866-E592-4F9A-BDFC-923178BFA8EF}" type="parTrans" cxnId="{84344D19-3ADE-47AC-AB61-294E875DCCF5}">
      <dgm:prSet/>
      <dgm:spPr/>
      <dgm:t>
        <a:bodyPr/>
        <a:lstStyle/>
        <a:p>
          <a:endParaRPr lang="en-IN"/>
        </a:p>
      </dgm:t>
    </dgm:pt>
    <dgm:pt modelId="{01C7A6D2-5805-4799-9DA6-1A0F695AD4BE}" type="sibTrans" cxnId="{84344D19-3ADE-47AC-AB61-294E875DCCF5}">
      <dgm:prSet/>
      <dgm:spPr/>
      <dgm:t>
        <a:bodyPr/>
        <a:lstStyle/>
        <a:p>
          <a:endParaRPr lang="en-IN"/>
        </a:p>
      </dgm:t>
    </dgm:pt>
    <dgm:pt modelId="{63430467-33CE-4F7E-B7DF-3813C58B169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Store In Excel</a:t>
          </a:r>
        </a:p>
      </dgm:t>
    </dgm:pt>
    <dgm:pt modelId="{3AB60D3C-355C-4C42-9059-0439E7760073}" type="parTrans" cxnId="{FFA41C46-9A48-4A02-8249-E952F475F1EB}">
      <dgm:prSet/>
      <dgm:spPr/>
      <dgm:t>
        <a:bodyPr/>
        <a:lstStyle/>
        <a:p>
          <a:endParaRPr lang="en-IN"/>
        </a:p>
      </dgm:t>
    </dgm:pt>
    <dgm:pt modelId="{C73D676C-6A81-4913-B0DE-9BA30B0B6CBD}" type="sibTrans" cxnId="{FFA41C46-9A48-4A02-8249-E952F475F1EB}">
      <dgm:prSet/>
      <dgm:spPr/>
      <dgm:t>
        <a:bodyPr/>
        <a:lstStyle/>
        <a:p>
          <a:endParaRPr lang="en-IN"/>
        </a:p>
      </dgm:t>
    </dgm:pt>
    <dgm:pt modelId="{742BE68D-720B-4CBB-8D47-5BBBA26D02E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Data Cleaning with the help</a:t>
          </a:r>
          <a:endParaRPr lang="en-IN" sz="1600" dirty="0"/>
        </a:p>
        <a:p>
          <a:pPr>
            <a:lnSpc>
              <a:spcPct val="100000"/>
            </a:lnSpc>
          </a:pPr>
          <a:r>
            <a:rPr lang="en-IN" sz="1600" dirty="0"/>
            <a:t>of My SQL Work Bench 8.0 CE </a:t>
          </a:r>
        </a:p>
      </dgm:t>
    </dgm:pt>
    <dgm:pt modelId="{B4CBDBF5-3F56-4A15-9AA8-981BE9492A14}" type="parTrans" cxnId="{D4829D43-B08F-4B66-84DC-668001C37EF3}">
      <dgm:prSet/>
      <dgm:spPr/>
      <dgm:t>
        <a:bodyPr/>
        <a:lstStyle/>
        <a:p>
          <a:endParaRPr lang="en-IN"/>
        </a:p>
      </dgm:t>
    </dgm:pt>
    <dgm:pt modelId="{D1733BF5-C4D3-4E5C-8D25-78C787057CB0}" type="sibTrans" cxnId="{D4829D43-B08F-4B66-84DC-668001C37EF3}">
      <dgm:prSet/>
      <dgm:spPr/>
      <dgm:t>
        <a:bodyPr/>
        <a:lstStyle/>
        <a:p>
          <a:endParaRPr lang="en-IN"/>
        </a:p>
      </dgm:t>
    </dgm:pt>
    <dgm:pt modelId="{E998A96A-DEC9-47A9-BD3C-A175FB6304F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Visualization</a:t>
          </a:r>
        </a:p>
      </dgm:t>
    </dgm:pt>
    <dgm:pt modelId="{EF6B90F4-BC84-45BE-9D4A-2F5F6965AC5A}" type="parTrans" cxnId="{D5031D56-EF94-4109-81D2-750E3872C2F1}">
      <dgm:prSet/>
      <dgm:spPr/>
      <dgm:t>
        <a:bodyPr/>
        <a:lstStyle/>
        <a:p>
          <a:endParaRPr lang="en-IN"/>
        </a:p>
      </dgm:t>
    </dgm:pt>
    <dgm:pt modelId="{4D17AB18-A5F3-43D8-908E-0DC50F10DFBE}" type="sibTrans" cxnId="{D5031D56-EF94-4109-81D2-750E3872C2F1}">
      <dgm:prSet/>
      <dgm:spPr/>
      <dgm:t>
        <a:bodyPr/>
        <a:lstStyle/>
        <a:p>
          <a:endParaRPr lang="en-IN"/>
        </a:p>
      </dgm:t>
    </dgm:pt>
    <dgm:pt modelId="{01A15B1F-10BB-422C-AFE1-24A3244EA9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Data Analyss using DAX</a:t>
          </a:r>
        </a:p>
      </dgm:t>
    </dgm:pt>
    <dgm:pt modelId="{D3368E5E-51A7-4486-8274-90990E561552}" type="parTrans" cxnId="{EBAF9CE2-07E4-463A-AF1F-D719AD477B60}">
      <dgm:prSet/>
      <dgm:spPr/>
      <dgm:t>
        <a:bodyPr/>
        <a:lstStyle/>
        <a:p>
          <a:endParaRPr lang="en-IN"/>
        </a:p>
      </dgm:t>
    </dgm:pt>
    <dgm:pt modelId="{487172EF-98C8-4621-A212-A20910AE30AD}" type="sibTrans" cxnId="{EBAF9CE2-07E4-463A-AF1F-D719AD477B60}">
      <dgm:prSet/>
      <dgm:spPr/>
      <dgm:t>
        <a:bodyPr/>
        <a:lstStyle/>
        <a:p>
          <a:endParaRPr lang="en-IN"/>
        </a:p>
      </dgm:t>
    </dgm:pt>
    <dgm:pt modelId="{F0126CD0-CF5A-482F-A3B9-55F841C4091B}" type="pres">
      <dgm:prSet presAssocID="{38AB4A2C-2AE4-4305-AD91-41EE53DDD4F7}" presName="root" presStyleCnt="0">
        <dgm:presLayoutVars>
          <dgm:dir/>
          <dgm:resizeHandles val="exact"/>
        </dgm:presLayoutVars>
      </dgm:prSet>
      <dgm:spPr/>
    </dgm:pt>
    <dgm:pt modelId="{347A6D20-6B4B-4119-A694-CDDE5F5D8CE6}" type="pres">
      <dgm:prSet presAssocID="{5B1772D6-6186-442C-A6E4-66143CAF8B62}" presName="compNode" presStyleCnt="0"/>
      <dgm:spPr/>
    </dgm:pt>
    <dgm:pt modelId="{9A7F75A3-1677-41C8-91B0-D32FCD752448}" type="pres">
      <dgm:prSet presAssocID="{5B1772D6-6186-442C-A6E4-66143CAF8B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DE4DC6-1FBF-4AC6-B5F2-E2EA8830B486}" type="pres">
      <dgm:prSet presAssocID="{5B1772D6-6186-442C-A6E4-66143CAF8B62}" presName="spaceRect" presStyleCnt="0"/>
      <dgm:spPr/>
    </dgm:pt>
    <dgm:pt modelId="{034975EE-47A5-4D88-B6AB-48D709F41B0E}" type="pres">
      <dgm:prSet presAssocID="{5B1772D6-6186-442C-A6E4-66143CAF8B62}" presName="textRect" presStyleLbl="revTx" presStyleIdx="0" presStyleCnt="5">
        <dgm:presLayoutVars>
          <dgm:chMax val="1"/>
          <dgm:chPref val="1"/>
        </dgm:presLayoutVars>
      </dgm:prSet>
      <dgm:spPr/>
    </dgm:pt>
    <dgm:pt modelId="{F62F4F2B-74D8-4C7B-9C80-9CCC39617F55}" type="pres">
      <dgm:prSet presAssocID="{01C7A6D2-5805-4799-9DA6-1A0F695AD4BE}" presName="sibTrans" presStyleCnt="0"/>
      <dgm:spPr/>
    </dgm:pt>
    <dgm:pt modelId="{5A359433-00FA-411F-B355-92D23AB38707}" type="pres">
      <dgm:prSet presAssocID="{63430467-33CE-4F7E-B7DF-3813C58B1691}" presName="compNode" presStyleCnt="0"/>
      <dgm:spPr/>
    </dgm:pt>
    <dgm:pt modelId="{EB3C4741-F32B-4AF3-9094-860C5905A975}" type="pres">
      <dgm:prSet presAssocID="{63430467-33CE-4F7E-B7DF-3813C58B16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43FAC5-B213-44FB-B389-239876568033}" type="pres">
      <dgm:prSet presAssocID="{63430467-33CE-4F7E-B7DF-3813C58B1691}" presName="spaceRect" presStyleCnt="0"/>
      <dgm:spPr/>
    </dgm:pt>
    <dgm:pt modelId="{2251BAFB-F5A1-4BA6-83AE-FECAEAC2AF40}" type="pres">
      <dgm:prSet presAssocID="{63430467-33CE-4F7E-B7DF-3813C58B1691}" presName="textRect" presStyleLbl="revTx" presStyleIdx="1" presStyleCnt="5">
        <dgm:presLayoutVars>
          <dgm:chMax val="1"/>
          <dgm:chPref val="1"/>
        </dgm:presLayoutVars>
      </dgm:prSet>
      <dgm:spPr/>
    </dgm:pt>
    <dgm:pt modelId="{19E2B16B-05E6-464E-BEED-D9A1E40D90DC}" type="pres">
      <dgm:prSet presAssocID="{C73D676C-6A81-4913-B0DE-9BA30B0B6CBD}" presName="sibTrans" presStyleCnt="0"/>
      <dgm:spPr/>
    </dgm:pt>
    <dgm:pt modelId="{4FAC4006-4B9D-4219-B6C9-797DAEB3BFA9}" type="pres">
      <dgm:prSet presAssocID="{742BE68D-720B-4CBB-8D47-5BBBA26D02E5}" presName="compNode" presStyleCnt="0"/>
      <dgm:spPr/>
    </dgm:pt>
    <dgm:pt modelId="{0AA39420-441B-4F3A-899E-A5FC6AC0431C}" type="pres">
      <dgm:prSet presAssocID="{742BE68D-720B-4CBB-8D47-5BBBA26D02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66DC4B4-4418-4CB6-99B9-1A6F712BFE26}" type="pres">
      <dgm:prSet presAssocID="{742BE68D-720B-4CBB-8D47-5BBBA26D02E5}" presName="spaceRect" presStyleCnt="0"/>
      <dgm:spPr/>
    </dgm:pt>
    <dgm:pt modelId="{C35C842D-2977-4A83-A47B-BEEB43955195}" type="pres">
      <dgm:prSet presAssocID="{742BE68D-720B-4CBB-8D47-5BBBA26D02E5}" presName="textRect" presStyleLbl="revTx" presStyleIdx="2" presStyleCnt="5" custScaleX="179164">
        <dgm:presLayoutVars>
          <dgm:chMax val="1"/>
          <dgm:chPref val="1"/>
        </dgm:presLayoutVars>
      </dgm:prSet>
      <dgm:spPr/>
    </dgm:pt>
    <dgm:pt modelId="{3C56FD2A-6807-419E-998F-BA1D803B2F07}" type="pres">
      <dgm:prSet presAssocID="{D1733BF5-C4D3-4E5C-8D25-78C787057CB0}" presName="sibTrans" presStyleCnt="0"/>
      <dgm:spPr/>
    </dgm:pt>
    <dgm:pt modelId="{57DB7B28-35E4-4A58-B6EC-5C7C301535C7}" type="pres">
      <dgm:prSet presAssocID="{01A15B1F-10BB-422C-AFE1-24A3244EA9CB}" presName="compNode" presStyleCnt="0"/>
      <dgm:spPr/>
    </dgm:pt>
    <dgm:pt modelId="{41B5F628-C49F-49DE-BE40-7067FB8D2E26}" type="pres">
      <dgm:prSet presAssocID="{01A15B1F-10BB-422C-AFE1-24A3244EA9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4F0D9F2-C12C-4E41-8138-FED3A2F5A937}" type="pres">
      <dgm:prSet presAssocID="{01A15B1F-10BB-422C-AFE1-24A3244EA9CB}" presName="spaceRect" presStyleCnt="0"/>
      <dgm:spPr/>
    </dgm:pt>
    <dgm:pt modelId="{49D372BE-3473-44CF-AF6C-DDD6E6BC6940}" type="pres">
      <dgm:prSet presAssocID="{01A15B1F-10BB-422C-AFE1-24A3244EA9CB}" presName="textRect" presStyleLbl="revTx" presStyleIdx="3" presStyleCnt="5">
        <dgm:presLayoutVars>
          <dgm:chMax val="1"/>
          <dgm:chPref val="1"/>
        </dgm:presLayoutVars>
      </dgm:prSet>
      <dgm:spPr/>
    </dgm:pt>
    <dgm:pt modelId="{4C4996FB-8076-4B04-B06D-430B52A48377}" type="pres">
      <dgm:prSet presAssocID="{487172EF-98C8-4621-A212-A20910AE30AD}" presName="sibTrans" presStyleCnt="0"/>
      <dgm:spPr/>
    </dgm:pt>
    <dgm:pt modelId="{3B658CE3-B658-4584-911A-CDD08088D342}" type="pres">
      <dgm:prSet presAssocID="{E998A96A-DEC9-47A9-BD3C-A175FB6304F6}" presName="compNode" presStyleCnt="0"/>
      <dgm:spPr/>
    </dgm:pt>
    <dgm:pt modelId="{D7A04428-185C-4A3F-ACF5-7955F51A0BB9}" type="pres">
      <dgm:prSet presAssocID="{E998A96A-DEC9-47A9-BD3C-A175FB6304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14CF826-B28A-4C89-9F12-67388F3CD12F}" type="pres">
      <dgm:prSet presAssocID="{E998A96A-DEC9-47A9-BD3C-A175FB6304F6}" presName="spaceRect" presStyleCnt="0"/>
      <dgm:spPr/>
    </dgm:pt>
    <dgm:pt modelId="{7D5B0AE9-5CE5-41C2-BF4E-55C5EC5AE911}" type="pres">
      <dgm:prSet presAssocID="{E998A96A-DEC9-47A9-BD3C-A175FB6304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4344D19-3ADE-47AC-AB61-294E875DCCF5}" srcId="{38AB4A2C-2AE4-4305-AD91-41EE53DDD4F7}" destId="{5B1772D6-6186-442C-A6E4-66143CAF8B62}" srcOrd="0" destOrd="0" parTransId="{04031866-E592-4F9A-BDFC-923178BFA8EF}" sibTransId="{01C7A6D2-5805-4799-9DA6-1A0F695AD4BE}"/>
    <dgm:cxn modelId="{00B26536-F334-4BB0-9E87-7C4F6DC66ED6}" type="presOf" srcId="{742BE68D-720B-4CBB-8D47-5BBBA26D02E5}" destId="{C35C842D-2977-4A83-A47B-BEEB43955195}" srcOrd="0" destOrd="0" presId="urn:microsoft.com/office/officeart/2018/2/layout/IconLabelList"/>
    <dgm:cxn modelId="{D4829D43-B08F-4B66-84DC-668001C37EF3}" srcId="{38AB4A2C-2AE4-4305-AD91-41EE53DDD4F7}" destId="{742BE68D-720B-4CBB-8D47-5BBBA26D02E5}" srcOrd="2" destOrd="0" parTransId="{B4CBDBF5-3F56-4A15-9AA8-981BE9492A14}" sibTransId="{D1733BF5-C4D3-4E5C-8D25-78C787057CB0}"/>
    <dgm:cxn modelId="{FFA41C46-9A48-4A02-8249-E952F475F1EB}" srcId="{38AB4A2C-2AE4-4305-AD91-41EE53DDD4F7}" destId="{63430467-33CE-4F7E-B7DF-3813C58B1691}" srcOrd="1" destOrd="0" parTransId="{3AB60D3C-355C-4C42-9059-0439E7760073}" sibTransId="{C73D676C-6A81-4913-B0DE-9BA30B0B6CBD}"/>
    <dgm:cxn modelId="{B0C49446-6CF8-4861-BBC5-B6D94A84CC40}" type="presOf" srcId="{63430467-33CE-4F7E-B7DF-3813C58B1691}" destId="{2251BAFB-F5A1-4BA6-83AE-FECAEAC2AF40}" srcOrd="0" destOrd="0" presId="urn:microsoft.com/office/officeart/2018/2/layout/IconLabelList"/>
    <dgm:cxn modelId="{CF9FC56E-ED1F-4E64-A522-F11B412A243C}" type="presOf" srcId="{38AB4A2C-2AE4-4305-AD91-41EE53DDD4F7}" destId="{F0126CD0-CF5A-482F-A3B9-55F841C4091B}" srcOrd="0" destOrd="0" presId="urn:microsoft.com/office/officeart/2018/2/layout/IconLabelList"/>
    <dgm:cxn modelId="{D5031D56-EF94-4109-81D2-750E3872C2F1}" srcId="{38AB4A2C-2AE4-4305-AD91-41EE53DDD4F7}" destId="{E998A96A-DEC9-47A9-BD3C-A175FB6304F6}" srcOrd="4" destOrd="0" parTransId="{EF6B90F4-BC84-45BE-9D4A-2F5F6965AC5A}" sibTransId="{4D17AB18-A5F3-43D8-908E-0DC50F10DFBE}"/>
    <dgm:cxn modelId="{FCE4177D-36FA-4F25-A863-BF2442EECDD9}" type="presOf" srcId="{E998A96A-DEC9-47A9-BD3C-A175FB6304F6}" destId="{7D5B0AE9-5CE5-41C2-BF4E-55C5EC5AE911}" srcOrd="0" destOrd="0" presId="urn:microsoft.com/office/officeart/2018/2/layout/IconLabelList"/>
    <dgm:cxn modelId="{AC51D780-42B0-42D0-A9E2-20F685B4A5AE}" type="presOf" srcId="{01A15B1F-10BB-422C-AFE1-24A3244EA9CB}" destId="{49D372BE-3473-44CF-AF6C-DDD6E6BC6940}" srcOrd="0" destOrd="0" presId="urn:microsoft.com/office/officeart/2018/2/layout/IconLabelList"/>
    <dgm:cxn modelId="{85ACACB9-7CC0-42A6-8616-A46E9FA5209D}" type="presOf" srcId="{5B1772D6-6186-442C-A6E4-66143CAF8B62}" destId="{034975EE-47A5-4D88-B6AB-48D709F41B0E}" srcOrd="0" destOrd="0" presId="urn:microsoft.com/office/officeart/2018/2/layout/IconLabelList"/>
    <dgm:cxn modelId="{EBAF9CE2-07E4-463A-AF1F-D719AD477B60}" srcId="{38AB4A2C-2AE4-4305-AD91-41EE53DDD4F7}" destId="{01A15B1F-10BB-422C-AFE1-24A3244EA9CB}" srcOrd="3" destOrd="0" parTransId="{D3368E5E-51A7-4486-8274-90990E561552}" sibTransId="{487172EF-98C8-4621-A212-A20910AE30AD}"/>
    <dgm:cxn modelId="{5EC9F1EB-6F75-4C9D-88DB-5BAEA28A4568}" type="presParOf" srcId="{F0126CD0-CF5A-482F-A3B9-55F841C4091B}" destId="{347A6D20-6B4B-4119-A694-CDDE5F5D8CE6}" srcOrd="0" destOrd="0" presId="urn:microsoft.com/office/officeart/2018/2/layout/IconLabelList"/>
    <dgm:cxn modelId="{59EC05BC-5792-4C5A-8FEB-5EA972C5B61D}" type="presParOf" srcId="{347A6D20-6B4B-4119-A694-CDDE5F5D8CE6}" destId="{9A7F75A3-1677-41C8-91B0-D32FCD752448}" srcOrd="0" destOrd="0" presId="urn:microsoft.com/office/officeart/2018/2/layout/IconLabelList"/>
    <dgm:cxn modelId="{DE6A00FB-6809-4C86-965C-D3B0100ECC8E}" type="presParOf" srcId="{347A6D20-6B4B-4119-A694-CDDE5F5D8CE6}" destId="{EEDE4DC6-1FBF-4AC6-B5F2-E2EA8830B486}" srcOrd="1" destOrd="0" presId="urn:microsoft.com/office/officeart/2018/2/layout/IconLabelList"/>
    <dgm:cxn modelId="{1578BD1E-122A-400B-BA7E-ABF9FDADF37A}" type="presParOf" srcId="{347A6D20-6B4B-4119-A694-CDDE5F5D8CE6}" destId="{034975EE-47A5-4D88-B6AB-48D709F41B0E}" srcOrd="2" destOrd="0" presId="urn:microsoft.com/office/officeart/2018/2/layout/IconLabelList"/>
    <dgm:cxn modelId="{D3CF2AEB-B957-4802-9D97-5A59A639A364}" type="presParOf" srcId="{F0126CD0-CF5A-482F-A3B9-55F841C4091B}" destId="{F62F4F2B-74D8-4C7B-9C80-9CCC39617F55}" srcOrd="1" destOrd="0" presId="urn:microsoft.com/office/officeart/2018/2/layout/IconLabelList"/>
    <dgm:cxn modelId="{0DE0258C-C069-4FD9-9BA8-0064D10B64EC}" type="presParOf" srcId="{F0126CD0-CF5A-482F-A3B9-55F841C4091B}" destId="{5A359433-00FA-411F-B355-92D23AB38707}" srcOrd="2" destOrd="0" presId="urn:microsoft.com/office/officeart/2018/2/layout/IconLabelList"/>
    <dgm:cxn modelId="{D9734CEF-AA24-46AC-817A-F1F583210F5A}" type="presParOf" srcId="{5A359433-00FA-411F-B355-92D23AB38707}" destId="{EB3C4741-F32B-4AF3-9094-860C5905A975}" srcOrd="0" destOrd="0" presId="urn:microsoft.com/office/officeart/2018/2/layout/IconLabelList"/>
    <dgm:cxn modelId="{366D2549-375B-4803-AA58-71EA5AE1ACAF}" type="presParOf" srcId="{5A359433-00FA-411F-B355-92D23AB38707}" destId="{6543FAC5-B213-44FB-B389-239876568033}" srcOrd="1" destOrd="0" presId="urn:microsoft.com/office/officeart/2018/2/layout/IconLabelList"/>
    <dgm:cxn modelId="{ABC71DBD-A52F-492A-8855-08377C3F8240}" type="presParOf" srcId="{5A359433-00FA-411F-B355-92D23AB38707}" destId="{2251BAFB-F5A1-4BA6-83AE-FECAEAC2AF40}" srcOrd="2" destOrd="0" presId="urn:microsoft.com/office/officeart/2018/2/layout/IconLabelList"/>
    <dgm:cxn modelId="{C4FCBF35-9A14-4F7E-BD3D-063784FCC533}" type="presParOf" srcId="{F0126CD0-CF5A-482F-A3B9-55F841C4091B}" destId="{19E2B16B-05E6-464E-BEED-D9A1E40D90DC}" srcOrd="3" destOrd="0" presId="urn:microsoft.com/office/officeart/2018/2/layout/IconLabelList"/>
    <dgm:cxn modelId="{FA5CC178-2430-4F41-B8C1-E3F02602A68F}" type="presParOf" srcId="{F0126CD0-CF5A-482F-A3B9-55F841C4091B}" destId="{4FAC4006-4B9D-4219-B6C9-797DAEB3BFA9}" srcOrd="4" destOrd="0" presId="urn:microsoft.com/office/officeart/2018/2/layout/IconLabelList"/>
    <dgm:cxn modelId="{CBC2A79B-37EB-4789-A42F-0F0E12B074CC}" type="presParOf" srcId="{4FAC4006-4B9D-4219-B6C9-797DAEB3BFA9}" destId="{0AA39420-441B-4F3A-899E-A5FC6AC0431C}" srcOrd="0" destOrd="0" presId="urn:microsoft.com/office/officeart/2018/2/layout/IconLabelList"/>
    <dgm:cxn modelId="{E7177707-5066-41B5-8658-2B01790BFFD2}" type="presParOf" srcId="{4FAC4006-4B9D-4219-B6C9-797DAEB3BFA9}" destId="{866DC4B4-4418-4CB6-99B9-1A6F712BFE26}" srcOrd="1" destOrd="0" presId="urn:microsoft.com/office/officeart/2018/2/layout/IconLabelList"/>
    <dgm:cxn modelId="{8C373332-4643-4BEF-9742-B3D7BA92FD99}" type="presParOf" srcId="{4FAC4006-4B9D-4219-B6C9-797DAEB3BFA9}" destId="{C35C842D-2977-4A83-A47B-BEEB43955195}" srcOrd="2" destOrd="0" presId="urn:microsoft.com/office/officeart/2018/2/layout/IconLabelList"/>
    <dgm:cxn modelId="{239DA1E4-79CB-4C06-8788-9E2B1AADACBA}" type="presParOf" srcId="{F0126CD0-CF5A-482F-A3B9-55F841C4091B}" destId="{3C56FD2A-6807-419E-998F-BA1D803B2F07}" srcOrd="5" destOrd="0" presId="urn:microsoft.com/office/officeart/2018/2/layout/IconLabelList"/>
    <dgm:cxn modelId="{40D9A4AB-0ACF-4969-887E-2DE2ECAF5396}" type="presParOf" srcId="{F0126CD0-CF5A-482F-A3B9-55F841C4091B}" destId="{57DB7B28-35E4-4A58-B6EC-5C7C301535C7}" srcOrd="6" destOrd="0" presId="urn:microsoft.com/office/officeart/2018/2/layout/IconLabelList"/>
    <dgm:cxn modelId="{5C4BCAFF-3CBF-46FD-9E32-7EE10129717C}" type="presParOf" srcId="{57DB7B28-35E4-4A58-B6EC-5C7C301535C7}" destId="{41B5F628-C49F-49DE-BE40-7067FB8D2E26}" srcOrd="0" destOrd="0" presId="urn:microsoft.com/office/officeart/2018/2/layout/IconLabelList"/>
    <dgm:cxn modelId="{F85146C9-B15F-4ACF-A772-E33046A44D21}" type="presParOf" srcId="{57DB7B28-35E4-4A58-B6EC-5C7C301535C7}" destId="{84F0D9F2-C12C-4E41-8138-FED3A2F5A937}" srcOrd="1" destOrd="0" presId="urn:microsoft.com/office/officeart/2018/2/layout/IconLabelList"/>
    <dgm:cxn modelId="{B71FB2BC-BDC3-4852-9C50-75D869A07937}" type="presParOf" srcId="{57DB7B28-35E4-4A58-B6EC-5C7C301535C7}" destId="{49D372BE-3473-44CF-AF6C-DDD6E6BC6940}" srcOrd="2" destOrd="0" presId="urn:microsoft.com/office/officeart/2018/2/layout/IconLabelList"/>
    <dgm:cxn modelId="{CB15870E-A064-4D8E-ADCC-1464E27CB344}" type="presParOf" srcId="{F0126CD0-CF5A-482F-A3B9-55F841C4091B}" destId="{4C4996FB-8076-4B04-B06D-430B52A48377}" srcOrd="7" destOrd="0" presId="urn:microsoft.com/office/officeart/2018/2/layout/IconLabelList"/>
    <dgm:cxn modelId="{B7DBA840-C3A0-4D1E-A2EF-8FA91F350F84}" type="presParOf" srcId="{F0126CD0-CF5A-482F-A3B9-55F841C4091B}" destId="{3B658CE3-B658-4584-911A-CDD08088D342}" srcOrd="8" destOrd="0" presId="urn:microsoft.com/office/officeart/2018/2/layout/IconLabelList"/>
    <dgm:cxn modelId="{46828407-1248-4C47-8F55-F3B673269268}" type="presParOf" srcId="{3B658CE3-B658-4584-911A-CDD08088D342}" destId="{D7A04428-185C-4A3F-ACF5-7955F51A0BB9}" srcOrd="0" destOrd="0" presId="urn:microsoft.com/office/officeart/2018/2/layout/IconLabelList"/>
    <dgm:cxn modelId="{15124B8A-5974-4C21-A161-FF17A423A99C}" type="presParOf" srcId="{3B658CE3-B658-4584-911A-CDD08088D342}" destId="{114CF826-B28A-4C89-9F12-67388F3CD12F}" srcOrd="1" destOrd="0" presId="urn:microsoft.com/office/officeart/2018/2/layout/IconLabelList"/>
    <dgm:cxn modelId="{3CC43AD0-CA2B-4598-9662-6C92F2674161}" type="presParOf" srcId="{3B658CE3-B658-4584-911A-CDD08088D342}" destId="{7D5B0AE9-5CE5-41C2-BF4E-55C5EC5AE9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164ED-222E-4BEA-8FFD-4F716484C642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52F169-F75B-48D6-923A-CB3E702B2F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Development of a Power BI dashboard: </a:t>
          </a:r>
          <a:r>
            <a:rPr lang="en-US" sz="1400" dirty="0"/>
            <a:t>This dashboard will centralize and visualize sales data, offering Sales Director a clear and comprehensive view of the company's performance. </a:t>
          </a:r>
        </a:p>
      </dgm:t>
    </dgm:pt>
    <dgm:pt modelId="{5B16CAE6-58EF-40D1-8F8A-E89F224C8C58}" type="parTrans" cxnId="{4924A1A9-DC7E-4882-9FB4-27D38AA9DF35}">
      <dgm:prSet/>
      <dgm:spPr/>
      <dgm:t>
        <a:bodyPr/>
        <a:lstStyle/>
        <a:p>
          <a:endParaRPr lang="en-US"/>
        </a:p>
      </dgm:t>
    </dgm:pt>
    <dgm:pt modelId="{24D25470-4746-4B61-A8E8-B9559721988A}" type="sibTrans" cxnId="{4924A1A9-DC7E-4882-9FB4-27D38AA9DF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2E44FF-7B52-453E-A4EC-C0789A96EB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latin typeface="+mn-lt"/>
            </a:rPr>
            <a:t>Data-driven decision making: </a:t>
          </a:r>
        </a:p>
        <a:p>
          <a:pPr>
            <a:lnSpc>
              <a:spcPct val="100000"/>
            </a:lnSpc>
          </a:pPr>
          <a:r>
            <a:rPr lang="en-US" sz="1400" dirty="0">
              <a:latin typeface="+mn-lt"/>
            </a:rPr>
            <a:t>By leveraging the insights from the dashboard,  sales director can make informed decisions to improve sales and company performance. </a:t>
          </a:r>
        </a:p>
      </dgm:t>
    </dgm:pt>
    <dgm:pt modelId="{4A80EAB7-37E4-4471-B785-8235F2D92E5E}" type="parTrans" cxnId="{C3673580-C1FF-4D8D-B9B4-061238B5FA1D}">
      <dgm:prSet/>
      <dgm:spPr/>
      <dgm:t>
        <a:bodyPr/>
        <a:lstStyle/>
        <a:p>
          <a:endParaRPr lang="en-US"/>
        </a:p>
      </dgm:t>
    </dgm:pt>
    <dgm:pt modelId="{65D5861C-56E5-4510-9F48-A1F0A9465F80}" type="sibTrans" cxnId="{C3673580-C1FF-4D8D-B9B4-061238B5F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1FBC95-6092-4378-BA31-6B555FB8C9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Centralized and visualized data</a:t>
          </a:r>
          <a:r>
            <a:rPr lang="en-US" sz="1400" dirty="0"/>
            <a:t>:</a:t>
          </a:r>
        </a:p>
        <a:p>
          <a:pPr>
            <a:lnSpc>
              <a:spcPct val="100000"/>
            </a:lnSpc>
          </a:pPr>
          <a:r>
            <a:rPr lang="en-US" sz="1400" dirty="0"/>
            <a:t> The project proposes the development of a Power BI dashboard, aiming to consolidate sales data from various sources into a single, centralized platform. This dashboard will leverage visualizations to present the data in a clear, concise, and easily digestible manner.</a:t>
          </a:r>
        </a:p>
      </dgm:t>
    </dgm:pt>
    <dgm:pt modelId="{E5D5C0B9-6A3A-42A2-ABCF-EBCD677BDFB2}" type="parTrans" cxnId="{AFF9EF42-876F-4646-8A22-D69CC2C70E10}">
      <dgm:prSet/>
      <dgm:spPr/>
      <dgm:t>
        <a:bodyPr/>
        <a:lstStyle/>
        <a:p>
          <a:endParaRPr lang="en-US"/>
        </a:p>
      </dgm:t>
    </dgm:pt>
    <dgm:pt modelId="{3CCD7CF1-CFD2-4760-9CC1-876A076F60C9}" type="sibTrans" cxnId="{AFF9EF42-876F-4646-8A22-D69CC2C70E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3DDC03-EA81-448E-B4BC-9B6AD11D36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Improved communication and accessibility</a:t>
          </a:r>
          <a:r>
            <a:rPr lang="en-US" sz="1400" dirty="0"/>
            <a:t>: </a:t>
          </a:r>
        </a:p>
        <a:p>
          <a:pPr>
            <a:lnSpc>
              <a:spcPct val="100000"/>
            </a:lnSpc>
          </a:pPr>
          <a:r>
            <a:rPr lang="en-US" sz="1400" dirty="0"/>
            <a:t>The Power BI dashboard will act as a single source of truth for sales data, providing  sales </a:t>
          </a:r>
          <a:r>
            <a:rPr lang="en-US" sz="1400" dirty="0">
              <a:latin typeface="Seaford Display"/>
            </a:rPr>
            <a:t>director with</a:t>
          </a:r>
          <a:r>
            <a:rPr lang="en-US" sz="1400" dirty="0"/>
            <a:t> immediate and transparent access to critical insights. This eliminates the need for time-consuming phone calls and manual data analysis, streamlining communication and information access.</a:t>
          </a:r>
        </a:p>
      </dgm:t>
    </dgm:pt>
    <dgm:pt modelId="{C3D4228B-9320-4AD8-8561-B02AA59DCD83}" type="parTrans" cxnId="{3408E6FC-14CF-4145-AE62-0960DFA5ABD9}">
      <dgm:prSet/>
      <dgm:spPr/>
      <dgm:t>
        <a:bodyPr/>
        <a:lstStyle/>
        <a:p>
          <a:endParaRPr lang="en-US"/>
        </a:p>
      </dgm:t>
    </dgm:pt>
    <dgm:pt modelId="{1D679242-0083-409A-9F47-BFDC79699D26}" type="sibTrans" cxnId="{3408E6FC-14CF-4145-AE62-0960DFA5ABD9}">
      <dgm:prSet/>
      <dgm:spPr/>
      <dgm:t>
        <a:bodyPr/>
        <a:lstStyle/>
        <a:p>
          <a:endParaRPr lang="en-US"/>
        </a:p>
      </dgm:t>
    </dgm:pt>
    <dgm:pt modelId="{45320B3F-7C5E-4327-9955-1A63B87F59C5}" type="pres">
      <dgm:prSet presAssocID="{8CD164ED-222E-4BEA-8FFD-4F716484C642}" presName="root" presStyleCnt="0">
        <dgm:presLayoutVars>
          <dgm:dir/>
          <dgm:resizeHandles val="exact"/>
        </dgm:presLayoutVars>
      </dgm:prSet>
      <dgm:spPr/>
    </dgm:pt>
    <dgm:pt modelId="{E2525AE1-59B0-4A7F-84AD-61F6A4C30EE7}" type="pres">
      <dgm:prSet presAssocID="{8CD164ED-222E-4BEA-8FFD-4F716484C642}" presName="container" presStyleCnt="0">
        <dgm:presLayoutVars>
          <dgm:dir/>
          <dgm:resizeHandles val="exact"/>
        </dgm:presLayoutVars>
      </dgm:prSet>
      <dgm:spPr/>
    </dgm:pt>
    <dgm:pt modelId="{4809567C-5FC4-47DE-93E2-02A3A7AC42B5}" type="pres">
      <dgm:prSet presAssocID="{3D52F169-F75B-48D6-923A-CB3E702B2F83}" presName="compNode" presStyleCnt="0"/>
      <dgm:spPr/>
    </dgm:pt>
    <dgm:pt modelId="{94293B25-22D4-445A-B0FE-4FAA26FA3F15}" type="pres">
      <dgm:prSet presAssocID="{3D52F169-F75B-48D6-923A-CB3E702B2F83}" presName="iconBgRect" presStyleLbl="bgShp" presStyleIdx="0" presStyleCnt="4"/>
      <dgm:spPr/>
    </dgm:pt>
    <dgm:pt modelId="{92FA842F-F42A-4A38-90CA-DD73A1D75623}" type="pres">
      <dgm:prSet presAssocID="{3D52F169-F75B-48D6-923A-CB3E702B2F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87E7AC-398C-493C-B87B-7427CA77624D}" type="pres">
      <dgm:prSet presAssocID="{3D52F169-F75B-48D6-923A-CB3E702B2F83}" presName="spaceRect" presStyleCnt="0"/>
      <dgm:spPr/>
    </dgm:pt>
    <dgm:pt modelId="{44E4BFDA-DA5B-4645-8735-BCFA51133686}" type="pres">
      <dgm:prSet presAssocID="{3D52F169-F75B-48D6-923A-CB3E702B2F83}" presName="textRect" presStyleLbl="revTx" presStyleIdx="0" presStyleCnt="4">
        <dgm:presLayoutVars>
          <dgm:chMax val="1"/>
          <dgm:chPref val="1"/>
        </dgm:presLayoutVars>
      </dgm:prSet>
      <dgm:spPr/>
    </dgm:pt>
    <dgm:pt modelId="{B35B7DA9-2C28-40A2-9517-3DB9B95C5869}" type="pres">
      <dgm:prSet presAssocID="{24D25470-4746-4B61-A8E8-B9559721988A}" presName="sibTrans" presStyleLbl="sibTrans2D1" presStyleIdx="0" presStyleCnt="0"/>
      <dgm:spPr/>
    </dgm:pt>
    <dgm:pt modelId="{1CFAE2D6-A857-4E67-94D2-1041AC292BC6}" type="pres">
      <dgm:prSet presAssocID="{E82E44FF-7B52-453E-A4EC-C0789A96EB4C}" presName="compNode" presStyleCnt="0"/>
      <dgm:spPr/>
    </dgm:pt>
    <dgm:pt modelId="{20404BB6-1602-4F6A-B59F-329058F8FC98}" type="pres">
      <dgm:prSet presAssocID="{E82E44FF-7B52-453E-A4EC-C0789A96EB4C}" presName="iconBgRect" presStyleLbl="bgShp" presStyleIdx="1" presStyleCnt="4"/>
      <dgm:spPr/>
    </dgm:pt>
    <dgm:pt modelId="{D52F93F7-904A-4D61-ACAE-76A13101B98B}" type="pres">
      <dgm:prSet presAssocID="{E82E44FF-7B52-453E-A4EC-C0789A96EB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FF295B53-07CF-47E3-AAFA-78B5BE09450D}" type="pres">
      <dgm:prSet presAssocID="{E82E44FF-7B52-453E-A4EC-C0789A96EB4C}" presName="spaceRect" presStyleCnt="0"/>
      <dgm:spPr/>
    </dgm:pt>
    <dgm:pt modelId="{50049803-C016-4B09-9FF9-42D637BA4820}" type="pres">
      <dgm:prSet presAssocID="{E82E44FF-7B52-453E-A4EC-C0789A96EB4C}" presName="textRect" presStyleLbl="revTx" presStyleIdx="1" presStyleCnt="4">
        <dgm:presLayoutVars>
          <dgm:chMax val="1"/>
          <dgm:chPref val="1"/>
        </dgm:presLayoutVars>
      </dgm:prSet>
      <dgm:spPr/>
    </dgm:pt>
    <dgm:pt modelId="{4A30E635-13CE-41BA-9DC3-5E01EA2FB1A6}" type="pres">
      <dgm:prSet presAssocID="{65D5861C-56E5-4510-9F48-A1F0A9465F80}" presName="sibTrans" presStyleLbl="sibTrans2D1" presStyleIdx="0" presStyleCnt="0"/>
      <dgm:spPr/>
    </dgm:pt>
    <dgm:pt modelId="{6C1E5822-60C6-4D0E-BDE4-2B8CDF5B0373}" type="pres">
      <dgm:prSet presAssocID="{2D1FBC95-6092-4378-BA31-6B555FB8C999}" presName="compNode" presStyleCnt="0"/>
      <dgm:spPr/>
    </dgm:pt>
    <dgm:pt modelId="{5D4C80C7-BEF7-4E1C-9329-E4FE2EB2895F}" type="pres">
      <dgm:prSet presAssocID="{2D1FBC95-6092-4378-BA31-6B555FB8C999}" presName="iconBgRect" presStyleLbl="bgShp" presStyleIdx="2" presStyleCnt="4"/>
      <dgm:spPr/>
    </dgm:pt>
    <dgm:pt modelId="{F8BF4AE9-7F02-4435-B1F4-8DA240CC7360}" type="pres">
      <dgm:prSet presAssocID="{2D1FBC95-6092-4378-BA31-6B555FB8C9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816AB1-A3DA-4441-8DC3-F646C413AB53}" type="pres">
      <dgm:prSet presAssocID="{2D1FBC95-6092-4378-BA31-6B555FB8C999}" presName="spaceRect" presStyleCnt="0"/>
      <dgm:spPr/>
    </dgm:pt>
    <dgm:pt modelId="{201534F1-14F7-47E9-9F3A-85F16892653E}" type="pres">
      <dgm:prSet presAssocID="{2D1FBC95-6092-4378-BA31-6B555FB8C999}" presName="textRect" presStyleLbl="revTx" presStyleIdx="2" presStyleCnt="4">
        <dgm:presLayoutVars>
          <dgm:chMax val="1"/>
          <dgm:chPref val="1"/>
        </dgm:presLayoutVars>
      </dgm:prSet>
      <dgm:spPr/>
    </dgm:pt>
    <dgm:pt modelId="{A13DCDFA-B2AF-44DF-B825-ED77F904A6BB}" type="pres">
      <dgm:prSet presAssocID="{3CCD7CF1-CFD2-4760-9CC1-876A076F60C9}" presName="sibTrans" presStyleLbl="sibTrans2D1" presStyleIdx="0" presStyleCnt="0"/>
      <dgm:spPr/>
    </dgm:pt>
    <dgm:pt modelId="{9F4D146D-14C0-4298-933D-3B6CCF912F12}" type="pres">
      <dgm:prSet presAssocID="{FF3DDC03-EA81-448E-B4BC-9B6AD11D364D}" presName="compNode" presStyleCnt="0"/>
      <dgm:spPr/>
    </dgm:pt>
    <dgm:pt modelId="{53C812DA-6D0E-48F5-BDDE-6506627BCFAC}" type="pres">
      <dgm:prSet presAssocID="{FF3DDC03-EA81-448E-B4BC-9B6AD11D364D}" presName="iconBgRect" presStyleLbl="bgShp" presStyleIdx="3" presStyleCnt="4"/>
      <dgm:spPr/>
    </dgm:pt>
    <dgm:pt modelId="{D9C0A84E-F69E-4901-9575-B5C780762FBE}" type="pres">
      <dgm:prSet presAssocID="{FF3DDC03-EA81-448E-B4BC-9B6AD11D36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DAA301-4BD7-4B70-B4BE-EA6B11F38101}" type="pres">
      <dgm:prSet presAssocID="{FF3DDC03-EA81-448E-B4BC-9B6AD11D364D}" presName="spaceRect" presStyleCnt="0"/>
      <dgm:spPr/>
    </dgm:pt>
    <dgm:pt modelId="{82EA1366-5233-424C-8A40-5DA84B164F00}" type="pres">
      <dgm:prSet presAssocID="{FF3DDC03-EA81-448E-B4BC-9B6AD11D36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FDAB27-9FE3-4306-8A3E-A8483901395D}" type="presOf" srcId="{3D52F169-F75B-48D6-923A-CB3E702B2F83}" destId="{44E4BFDA-DA5B-4645-8735-BCFA51133686}" srcOrd="0" destOrd="0" presId="urn:microsoft.com/office/officeart/2018/2/layout/IconCircleList"/>
    <dgm:cxn modelId="{8AB48D35-9A43-4571-ACFC-181C3E21FE11}" type="presOf" srcId="{2D1FBC95-6092-4378-BA31-6B555FB8C999}" destId="{201534F1-14F7-47E9-9F3A-85F16892653E}" srcOrd="0" destOrd="0" presId="urn:microsoft.com/office/officeart/2018/2/layout/IconCircleList"/>
    <dgm:cxn modelId="{F7A6175B-980C-4EB4-B418-0656AB742EC6}" type="presOf" srcId="{24D25470-4746-4B61-A8E8-B9559721988A}" destId="{B35B7DA9-2C28-40A2-9517-3DB9B95C5869}" srcOrd="0" destOrd="0" presId="urn:microsoft.com/office/officeart/2018/2/layout/IconCircleList"/>
    <dgm:cxn modelId="{40B31942-4085-478B-B3D2-EEF1672B5DD7}" type="presOf" srcId="{65D5861C-56E5-4510-9F48-A1F0A9465F80}" destId="{4A30E635-13CE-41BA-9DC3-5E01EA2FB1A6}" srcOrd="0" destOrd="0" presId="urn:microsoft.com/office/officeart/2018/2/layout/IconCircleList"/>
    <dgm:cxn modelId="{AFF9EF42-876F-4646-8A22-D69CC2C70E10}" srcId="{8CD164ED-222E-4BEA-8FFD-4F716484C642}" destId="{2D1FBC95-6092-4378-BA31-6B555FB8C999}" srcOrd="2" destOrd="0" parTransId="{E5D5C0B9-6A3A-42A2-ABCF-EBCD677BDFB2}" sibTransId="{3CCD7CF1-CFD2-4760-9CC1-876A076F60C9}"/>
    <dgm:cxn modelId="{B06EF14D-F268-485D-BDC5-D7912B09D487}" type="presOf" srcId="{3CCD7CF1-CFD2-4760-9CC1-876A076F60C9}" destId="{A13DCDFA-B2AF-44DF-B825-ED77F904A6BB}" srcOrd="0" destOrd="0" presId="urn:microsoft.com/office/officeart/2018/2/layout/IconCircleList"/>
    <dgm:cxn modelId="{8A974D5A-1D37-4783-A2F1-262446344D98}" type="presOf" srcId="{E82E44FF-7B52-453E-A4EC-C0789A96EB4C}" destId="{50049803-C016-4B09-9FF9-42D637BA4820}" srcOrd="0" destOrd="0" presId="urn:microsoft.com/office/officeart/2018/2/layout/IconCircleList"/>
    <dgm:cxn modelId="{C3673580-C1FF-4D8D-B9B4-061238B5FA1D}" srcId="{8CD164ED-222E-4BEA-8FFD-4F716484C642}" destId="{E82E44FF-7B52-453E-A4EC-C0789A96EB4C}" srcOrd="1" destOrd="0" parTransId="{4A80EAB7-37E4-4471-B785-8235F2D92E5E}" sibTransId="{65D5861C-56E5-4510-9F48-A1F0A9465F80}"/>
    <dgm:cxn modelId="{4924A1A9-DC7E-4882-9FB4-27D38AA9DF35}" srcId="{8CD164ED-222E-4BEA-8FFD-4F716484C642}" destId="{3D52F169-F75B-48D6-923A-CB3E702B2F83}" srcOrd="0" destOrd="0" parTransId="{5B16CAE6-58EF-40D1-8F8A-E89F224C8C58}" sibTransId="{24D25470-4746-4B61-A8E8-B9559721988A}"/>
    <dgm:cxn modelId="{77DC5FB8-901D-4D5A-A969-7EAC988801B9}" type="presOf" srcId="{FF3DDC03-EA81-448E-B4BC-9B6AD11D364D}" destId="{82EA1366-5233-424C-8A40-5DA84B164F00}" srcOrd="0" destOrd="0" presId="urn:microsoft.com/office/officeart/2018/2/layout/IconCircleList"/>
    <dgm:cxn modelId="{4FB9F5D1-92D5-4498-8F80-EC3DABBECFCD}" type="presOf" srcId="{8CD164ED-222E-4BEA-8FFD-4F716484C642}" destId="{45320B3F-7C5E-4327-9955-1A63B87F59C5}" srcOrd="0" destOrd="0" presId="urn:microsoft.com/office/officeart/2018/2/layout/IconCircleList"/>
    <dgm:cxn modelId="{3408E6FC-14CF-4145-AE62-0960DFA5ABD9}" srcId="{8CD164ED-222E-4BEA-8FFD-4F716484C642}" destId="{FF3DDC03-EA81-448E-B4BC-9B6AD11D364D}" srcOrd="3" destOrd="0" parTransId="{C3D4228B-9320-4AD8-8561-B02AA59DCD83}" sibTransId="{1D679242-0083-409A-9F47-BFDC79699D26}"/>
    <dgm:cxn modelId="{24244B76-167F-41A8-831E-30E34E6AA807}" type="presParOf" srcId="{45320B3F-7C5E-4327-9955-1A63B87F59C5}" destId="{E2525AE1-59B0-4A7F-84AD-61F6A4C30EE7}" srcOrd="0" destOrd="0" presId="urn:microsoft.com/office/officeart/2018/2/layout/IconCircleList"/>
    <dgm:cxn modelId="{5CA1C3D7-9E32-4E77-B0E1-0AF79A57C027}" type="presParOf" srcId="{E2525AE1-59B0-4A7F-84AD-61F6A4C30EE7}" destId="{4809567C-5FC4-47DE-93E2-02A3A7AC42B5}" srcOrd="0" destOrd="0" presId="urn:microsoft.com/office/officeart/2018/2/layout/IconCircleList"/>
    <dgm:cxn modelId="{B4EE8708-0CD5-4AE9-B086-0E36A62B5AE9}" type="presParOf" srcId="{4809567C-5FC4-47DE-93E2-02A3A7AC42B5}" destId="{94293B25-22D4-445A-B0FE-4FAA26FA3F15}" srcOrd="0" destOrd="0" presId="urn:microsoft.com/office/officeart/2018/2/layout/IconCircleList"/>
    <dgm:cxn modelId="{C6AEBF53-77AE-423C-800D-0687C0E29B76}" type="presParOf" srcId="{4809567C-5FC4-47DE-93E2-02A3A7AC42B5}" destId="{92FA842F-F42A-4A38-90CA-DD73A1D75623}" srcOrd="1" destOrd="0" presId="urn:microsoft.com/office/officeart/2018/2/layout/IconCircleList"/>
    <dgm:cxn modelId="{79F6772E-8A81-4451-8E5F-8731388DCC2A}" type="presParOf" srcId="{4809567C-5FC4-47DE-93E2-02A3A7AC42B5}" destId="{A487E7AC-398C-493C-B87B-7427CA77624D}" srcOrd="2" destOrd="0" presId="urn:microsoft.com/office/officeart/2018/2/layout/IconCircleList"/>
    <dgm:cxn modelId="{0CC1CC32-63DA-4A9C-8AEB-7E9C27BED41B}" type="presParOf" srcId="{4809567C-5FC4-47DE-93E2-02A3A7AC42B5}" destId="{44E4BFDA-DA5B-4645-8735-BCFA51133686}" srcOrd="3" destOrd="0" presId="urn:microsoft.com/office/officeart/2018/2/layout/IconCircleList"/>
    <dgm:cxn modelId="{7A8E7AAE-1F10-4F48-9AC8-7811B044233B}" type="presParOf" srcId="{E2525AE1-59B0-4A7F-84AD-61F6A4C30EE7}" destId="{B35B7DA9-2C28-40A2-9517-3DB9B95C5869}" srcOrd="1" destOrd="0" presId="urn:microsoft.com/office/officeart/2018/2/layout/IconCircleList"/>
    <dgm:cxn modelId="{EE5F9F2C-7D08-4025-8D38-9FD56BA9387A}" type="presParOf" srcId="{E2525AE1-59B0-4A7F-84AD-61F6A4C30EE7}" destId="{1CFAE2D6-A857-4E67-94D2-1041AC292BC6}" srcOrd="2" destOrd="0" presId="urn:microsoft.com/office/officeart/2018/2/layout/IconCircleList"/>
    <dgm:cxn modelId="{926B9D4F-056B-49AD-A697-82EF3989F29C}" type="presParOf" srcId="{1CFAE2D6-A857-4E67-94D2-1041AC292BC6}" destId="{20404BB6-1602-4F6A-B59F-329058F8FC98}" srcOrd="0" destOrd="0" presId="urn:microsoft.com/office/officeart/2018/2/layout/IconCircleList"/>
    <dgm:cxn modelId="{B123CEE8-50A8-4266-8F64-C94A7B5CFC25}" type="presParOf" srcId="{1CFAE2D6-A857-4E67-94D2-1041AC292BC6}" destId="{D52F93F7-904A-4D61-ACAE-76A13101B98B}" srcOrd="1" destOrd="0" presId="urn:microsoft.com/office/officeart/2018/2/layout/IconCircleList"/>
    <dgm:cxn modelId="{BE035FEA-9053-479B-81D9-8F093CC6F22D}" type="presParOf" srcId="{1CFAE2D6-A857-4E67-94D2-1041AC292BC6}" destId="{FF295B53-07CF-47E3-AAFA-78B5BE09450D}" srcOrd="2" destOrd="0" presId="urn:microsoft.com/office/officeart/2018/2/layout/IconCircleList"/>
    <dgm:cxn modelId="{264D35AC-4FB5-4BEB-B452-66A03335240C}" type="presParOf" srcId="{1CFAE2D6-A857-4E67-94D2-1041AC292BC6}" destId="{50049803-C016-4B09-9FF9-42D637BA4820}" srcOrd="3" destOrd="0" presId="urn:microsoft.com/office/officeart/2018/2/layout/IconCircleList"/>
    <dgm:cxn modelId="{38F3F1BF-AC97-4586-8F42-6DF0E7E93A63}" type="presParOf" srcId="{E2525AE1-59B0-4A7F-84AD-61F6A4C30EE7}" destId="{4A30E635-13CE-41BA-9DC3-5E01EA2FB1A6}" srcOrd="3" destOrd="0" presId="urn:microsoft.com/office/officeart/2018/2/layout/IconCircleList"/>
    <dgm:cxn modelId="{D39BD295-E00F-42EC-8A21-8526627BDAA8}" type="presParOf" srcId="{E2525AE1-59B0-4A7F-84AD-61F6A4C30EE7}" destId="{6C1E5822-60C6-4D0E-BDE4-2B8CDF5B0373}" srcOrd="4" destOrd="0" presId="urn:microsoft.com/office/officeart/2018/2/layout/IconCircleList"/>
    <dgm:cxn modelId="{8A9C4E23-AE88-4844-8EAB-D658EE82D253}" type="presParOf" srcId="{6C1E5822-60C6-4D0E-BDE4-2B8CDF5B0373}" destId="{5D4C80C7-BEF7-4E1C-9329-E4FE2EB2895F}" srcOrd="0" destOrd="0" presId="urn:microsoft.com/office/officeart/2018/2/layout/IconCircleList"/>
    <dgm:cxn modelId="{27F36FEE-3FF3-4A58-9E23-1B9D9312D2F3}" type="presParOf" srcId="{6C1E5822-60C6-4D0E-BDE4-2B8CDF5B0373}" destId="{F8BF4AE9-7F02-4435-B1F4-8DA240CC7360}" srcOrd="1" destOrd="0" presId="urn:microsoft.com/office/officeart/2018/2/layout/IconCircleList"/>
    <dgm:cxn modelId="{673E7D16-A92E-46A8-9A75-CB0733446C1A}" type="presParOf" srcId="{6C1E5822-60C6-4D0E-BDE4-2B8CDF5B0373}" destId="{7A816AB1-A3DA-4441-8DC3-F646C413AB53}" srcOrd="2" destOrd="0" presId="urn:microsoft.com/office/officeart/2018/2/layout/IconCircleList"/>
    <dgm:cxn modelId="{1AA22FE2-9D4C-4CDD-B782-F1051380D2EC}" type="presParOf" srcId="{6C1E5822-60C6-4D0E-BDE4-2B8CDF5B0373}" destId="{201534F1-14F7-47E9-9F3A-85F16892653E}" srcOrd="3" destOrd="0" presId="urn:microsoft.com/office/officeart/2018/2/layout/IconCircleList"/>
    <dgm:cxn modelId="{21EFB9A6-5B11-44A3-BE3E-DC4E27FB4BE0}" type="presParOf" srcId="{E2525AE1-59B0-4A7F-84AD-61F6A4C30EE7}" destId="{A13DCDFA-B2AF-44DF-B825-ED77F904A6BB}" srcOrd="5" destOrd="0" presId="urn:microsoft.com/office/officeart/2018/2/layout/IconCircleList"/>
    <dgm:cxn modelId="{88F954F1-2B9E-4D42-B149-5B9D60E3B448}" type="presParOf" srcId="{E2525AE1-59B0-4A7F-84AD-61F6A4C30EE7}" destId="{9F4D146D-14C0-4298-933D-3B6CCF912F12}" srcOrd="6" destOrd="0" presId="urn:microsoft.com/office/officeart/2018/2/layout/IconCircleList"/>
    <dgm:cxn modelId="{A2DF74D4-CFE7-4B75-8263-9FD88F7EBE00}" type="presParOf" srcId="{9F4D146D-14C0-4298-933D-3B6CCF912F12}" destId="{53C812DA-6D0E-48F5-BDDE-6506627BCFAC}" srcOrd="0" destOrd="0" presId="urn:microsoft.com/office/officeart/2018/2/layout/IconCircleList"/>
    <dgm:cxn modelId="{3A943FBA-3A8E-4DED-BEF8-F8C45AFA319B}" type="presParOf" srcId="{9F4D146D-14C0-4298-933D-3B6CCF912F12}" destId="{D9C0A84E-F69E-4901-9575-B5C780762FBE}" srcOrd="1" destOrd="0" presId="urn:microsoft.com/office/officeart/2018/2/layout/IconCircleList"/>
    <dgm:cxn modelId="{53987C3A-36E3-4509-BCA5-6AA755B69032}" type="presParOf" srcId="{9F4D146D-14C0-4298-933D-3B6CCF912F12}" destId="{3ADAA301-4BD7-4B70-B4BE-EA6B11F38101}" srcOrd="2" destOrd="0" presId="urn:microsoft.com/office/officeart/2018/2/layout/IconCircleList"/>
    <dgm:cxn modelId="{0E34CAF3-B7BE-4CEE-91D0-F1DE64B91A04}" type="presParOf" srcId="{9F4D146D-14C0-4298-933D-3B6CCF912F12}" destId="{82EA1366-5233-424C-8A40-5DA84B164F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F75A3-1677-41C8-91B0-D32FCD752448}">
      <dsp:nvSpPr>
        <dsp:cNvPr id="0" name=""/>
        <dsp:cNvSpPr/>
      </dsp:nvSpPr>
      <dsp:spPr>
        <a:xfrm>
          <a:off x="468836" y="731371"/>
          <a:ext cx="764912" cy="764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975EE-47A5-4D88-B6AB-48D709F41B0E}">
      <dsp:nvSpPr>
        <dsp:cNvPr id="0" name=""/>
        <dsp:cNvSpPr/>
      </dsp:nvSpPr>
      <dsp:spPr>
        <a:xfrm>
          <a:off x="1390" y="1755159"/>
          <a:ext cx="1699804" cy="70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Collection</a:t>
          </a:r>
        </a:p>
      </dsp:txBody>
      <dsp:txXfrm>
        <a:off x="1390" y="1755159"/>
        <a:ext cx="1699804" cy="701169"/>
      </dsp:txXfrm>
    </dsp:sp>
    <dsp:sp modelId="{EB3C4741-F32B-4AF3-9094-860C5905A975}">
      <dsp:nvSpPr>
        <dsp:cNvPr id="0" name=""/>
        <dsp:cNvSpPr/>
      </dsp:nvSpPr>
      <dsp:spPr>
        <a:xfrm>
          <a:off x="2466107" y="731371"/>
          <a:ext cx="764912" cy="764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BAFB-F5A1-4BA6-83AE-FECAEAC2AF40}">
      <dsp:nvSpPr>
        <dsp:cNvPr id="0" name=""/>
        <dsp:cNvSpPr/>
      </dsp:nvSpPr>
      <dsp:spPr>
        <a:xfrm>
          <a:off x="1998660" y="1755159"/>
          <a:ext cx="1699804" cy="70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Store In Excel</a:t>
          </a:r>
        </a:p>
      </dsp:txBody>
      <dsp:txXfrm>
        <a:off x="1998660" y="1755159"/>
        <a:ext cx="1699804" cy="701169"/>
      </dsp:txXfrm>
    </dsp:sp>
    <dsp:sp modelId="{0AA39420-441B-4F3A-899E-A5FC6AC0431C}">
      <dsp:nvSpPr>
        <dsp:cNvPr id="0" name=""/>
        <dsp:cNvSpPr/>
      </dsp:nvSpPr>
      <dsp:spPr>
        <a:xfrm>
          <a:off x="5136194" y="731371"/>
          <a:ext cx="764912" cy="764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842D-2977-4A83-A47B-BEEB43955195}">
      <dsp:nvSpPr>
        <dsp:cNvPr id="0" name=""/>
        <dsp:cNvSpPr/>
      </dsp:nvSpPr>
      <dsp:spPr>
        <a:xfrm>
          <a:off x="3995931" y="1755159"/>
          <a:ext cx="3045438" cy="70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 with the help</a:t>
          </a:r>
          <a:endParaRPr lang="en-IN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of My SQL Work Bench 8.0 CE </a:t>
          </a:r>
        </a:p>
      </dsp:txBody>
      <dsp:txXfrm>
        <a:off x="3995931" y="1755159"/>
        <a:ext cx="3045438" cy="701169"/>
      </dsp:txXfrm>
    </dsp:sp>
    <dsp:sp modelId="{41B5F628-C49F-49DE-BE40-7067FB8D2E26}">
      <dsp:nvSpPr>
        <dsp:cNvPr id="0" name=""/>
        <dsp:cNvSpPr/>
      </dsp:nvSpPr>
      <dsp:spPr>
        <a:xfrm>
          <a:off x="7806281" y="731371"/>
          <a:ext cx="764912" cy="764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372BE-3473-44CF-AF6C-DDD6E6BC6940}">
      <dsp:nvSpPr>
        <dsp:cNvPr id="0" name=""/>
        <dsp:cNvSpPr/>
      </dsp:nvSpPr>
      <dsp:spPr>
        <a:xfrm>
          <a:off x="7338835" y="1755159"/>
          <a:ext cx="1699804" cy="70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Analyss using DAX</a:t>
          </a:r>
        </a:p>
      </dsp:txBody>
      <dsp:txXfrm>
        <a:off x="7338835" y="1755159"/>
        <a:ext cx="1699804" cy="701169"/>
      </dsp:txXfrm>
    </dsp:sp>
    <dsp:sp modelId="{D7A04428-185C-4A3F-ACF5-7955F51A0BB9}">
      <dsp:nvSpPr>
        <dsp:cNvPr id="0" name=""/>
        <dsp:cNvSpPr/>
      </dsp:nvSpPr>
      <dsp:spPr>
        <a:xfrm>
          <a:off x="9803552" y="731371"/>
          <a:ext cx="764912" cy="7649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0AE9-5CE5-41C2-BF4E-55C5EC5AE911}">
      <dsp:nvSpPr>
        <dsp:cNvPr id="0" name=""/>
        <dsp:cNvSpPr/>
      </dsp:nvSpPr>
      <dsp:spPr>
        <a:xfrm>
          <a:off x="9336105" y="1755159"/>
          <a:ext cx="1699804" cy="70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Visualization</a:t>
          </a:r>
        </a:p>
      </dsp:txBody>
      <dsp:txXfrm>
        <a:off x="9336105" y="1755159"/>
        <a:ext cx="1699804" cy="701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93B25-22D4-445A-B0FE-4FAA26FA3F15}">
      <dsp:nvSpPr>
        <dsp:cNvPr id="0" name=""/>
        <dsp:cNvSpPr/>
      </dsp:nvSpPr>
      <dsp:spPr>
        <a:xfrm>
          <a:off x="136375" y="991740"/>
          <a:ext cx="1296710" cy="12967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A842F-F42A-4A38-90CA-DD73A1D75623}">
      <dsp:nvSpPr>
        <dsp:cNvPr id="0" name=""/>
        <dsp:cNvSpPr/>
      </dsp:nvSpPr>
      <dsp:spPr>
        <a:xfrm>
          <a:off x="408684" y="1264049"/>
          <a:ext cx="752091" cy="752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4BFDA-DA5B-4645-8735-BCFA51133686}">
      <dsp:nvSpPr>
        <dsp:cNvPr id="0" name=""/>
        <dsp:cNvSpPr/>
      </dsp:nvSpPr>
      <dsp:spPr>
        <a:xfrm>
          <a:off x="1710952" y="991740"/>
          <a:ext cx="3056530" cy="129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Development of a Power BI dashboard: </a:t>
          </a:r>
          <a:r>
            <a:rPr lang="en-US" sz="1400" kern="1200" dirty="0"/>
            <a:t>This dashboard will centralize and visualize sales data, offering Sales Director a clear and comprehensive view of the company's performance. </a:t>
          </a:r>
        </a:p>
      </dsp:txBody>
      <dsp:txXfrm>
        <a:off x="1710952" y="991740"/>
        <a:ext cx="3056530" cy="1296710"/>
      </dsp:txXfrm>
    </dsp:sp>
    <dsp:sp modelId="{20404BB6-1602-4F6A-B59F-329058F8FC98}">
      <dsp:nvSpPr>
        <dsp:cNvPr id="0" name=""/>
        <dsp:cNvSpPr/>
      </dsp:nvSpPr>
      <dsp:spPr>
        <a:xfrm>
          <a:off x="5300060" y="991740"/>
          <a:ext cx="1296710" cy="12967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F93F7-904A-4D61-ACAE-76A13101B98B}">
      <dsp:nvSpPr>
        <dsp:cNvPr id="0" name=""/>
        <dsp:cNvSpPr/>
      </dsp:nvSpPr>
      <dsp:spPr>
        <a:xfrm>
          <a:off x="5572369" y="1264049"/>
          <a:ext cx="752091" cy="752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49803-C016-4B09-9FF9-42D637BA4820}">
      <dsp:nvSpPr>
        <dsp:cNvPr id="0" name=""/>
        <dsp:cNvSpPr/>
      </dsp:nvSpPr>
      <dsp:spPr>
        <a:xfrm>
          <a:off x="6874637" y="991740"/>
          <a:ext cx="3056530" cy="129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</a:rPr>
            <a:t>Data-driven decision making: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By leveraging the insights from the dashboard,  sales director can make informed decisions to improve sales and company performance. </a:t>
          </a:r>
        </a:p>
      </dsp:txBody>
      <dsp:txXfrm>
        <a:off x="6874637" y="991740"/>
        <a:ext cx="3056530" cy="1296710"/>
      </dsp:txXfrm>
    </dsp:sp>
    <dsp:sp modelId="{5D4C80C7-BEF7-4E1C-9329-E4FE2EB2895F}">
      <dsp:nvSpPr>
        <dsp:cNvPr id="0" name=""/>
        <dsp:cNvSpPr/>
      </dsp:nvSpPr>
      <dsp:spPr>
        <a:xfrm>
          <a:off x="136375" y="3225888"/>
          <a:ext cx="1296710" cy="12967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F4AE9-7F02-4435-B1F4-8DA240CC7360}">
      <dsp:nvSpPr>
        <dsp:cNvPr id="0" name=""/>
        <dsp:cNvSpPr/>
      </dsp:nvSpPr>
      <dsp:spPr>
        <a:xfrm>
          <a:off x="408684" y="3498197"/>
          <a:ext cx="752091" cy="752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534F1-14F7-47E9-9F3A-85F16892653E}">
      <dsp:nvSpPr>
        <dsp:cNvPr id="0" name=""/>
        <dsp:cNvSpPr/>
      </dsp:nvSpPr>
      <dsp:spPr>
        <a:xfrm>
          <a:off x="1710952" y="3225888"/>
          <a:ext cx="3056530" cy="129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Centralized and visualized data</a:t>
          </a:r>
          <a:r>
            <a:rPr lang="en-US" sz="1400" kern="1200" dirty="0"/>
            <a:t>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The project proposes the development of a Power BI dashboard, aiming to consolidate sales data from various sources into a single, centralized platform. This dashboard will leverage visualizations to present the data in a clear, concise, and easily digestible manner.</a:t>
          </a:r>
        </a:p>
      </dsp:txBody>
      <dsp:txXfrm>
        <a:off x="1710952" y="3225888"/>
        <a:ext cx="3056530" cy="1296710"/>
      </dsp:txXfrm>
    </dsp:sp>
    <dsp:sp modelId="{53C812DA-6D0E-48F5-BDDE-6506627BCFAC}">
      <dsp:nvSpPr>
        <dsp:cNvPr id="0" name=""/>
        <dsp:cNvSpPr/>
      </dsp:nvSpPr>
      <dsp:spPr>
        <a:xfrm>
          <a:off x="5300060" y="3225888"/>
          <a:ext cx="1296710" cy="12967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0A84E-F69E-4901-9575-B5C780762FBE}">
      <dsp:nvSpPr>
        <dsp:cNvPr id="0" name=""/>
        <dsp:cNvSpPr/>
      </dsp:nvSpPr>
      <dsp:spPr>
        <a:xfrm>
          <a:off x="5572369" y="3498197"/>
          <a:ext cx="752091" cy="7520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A1366-5233-424C-8A40-5DA84B164F00}">
      <dsp:nvSpPr>
        <dsp:cNvPr id="0" name=""/>
        <dsp:cNvSpPr/>
      </dsp:nvSpPr>
      <dsp:spPr>
        <a:xfrm>
          <a:off x="6874637" y="3225888"/>
          <a:ext cx="3056530" cy="129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Improved communication and accessibility</a:t>
          </a:r>
          <a:r>
            <a:rPr lang="en-US" sz="1400" kern="1200" dirty="0"/>
            <a:t>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Power BI dashboard will act as a single source of truth for sales data, providing  sales </a:t>
          </a:r>
          <a:r>
            <a:rPr lang="en-US" sz="1400" kern="1200" dirty="0">
              <a:latin typeface="Seaford Display"/>
            </a:rPr>
            <a:t>director with</a:t>
          </a:r>
          <a:r>
            <a:rPr lang="en-US" sz="1400" kern="1200" dirty="0"/>
            <a:t> immediate and transparent access to critical insights. This eliminates the need for time-consuming phone calls and manual data analysis, streamlining communication and information access.</a:t>
          </a:r>
        </a:p>
      </dsp:txBody>
      <dsp:txXfrm>
        <a:off x="6874637" y="3225888"/>
        <a:ext cx="3056530" cy="1296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DBFD6-8A94-4C43-AF24-842B83E8C4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6AFFF-FD77-45C1-84BD-73255511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6AFFF-FD77-45C1-84BD-73255511F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4/24/2024</a:t>
            </a:fld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4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7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9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5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138676"/>
            <a:ext cx="5873277" cy="219915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ea typeface="+mj-lt"/>
                <a:cs typeface="+mj-lt"/>
              </a:rPr>
              <a:t>Unlocking Sales Potential: Harnessing Data Analytics with Power BI</a:t>
            </a:r>
            <a:endParaRPr lang="en-US" sz="4400" dirty="0"/>
          </a:p>
        </p:txBody>
      </p:sp>
      <p:pic>
        <p:nvPicPr>
          <p:cNvPr id="4" name="Picture 3" descr="Vinayaka Mission's Kirupananda Variyar Engineering College, Salem,  Tamilnadu, India - Vinayaka Mission University">
            <a:extLst>
              <a:ext uri="{FF2B5EF4-FFF2-40B4-BE49-F238E27FC236}">
                <a16:creationId xmlns:a16="http://schemas.microsoft.com/office/drawing/2014/main" id="{B6B7FA54-8A4A-2A2E-81BC-985138E9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13" y="384170"/>
            <a:ext cx="2981325" cy="878877"/>
          </a:xfrm>
          <a:prstGeom prst="rect">
            <a:avLst/>
          </a:prstGeom>
        </p:spPr>
      </p:pic>
      <p:pic>
        <p:nvPicPr>
          <p:cNvPr id="6" name="Picture 5" descr="A white background with black and white clouds">
            <a:extLst>
              <a:ext uri="{FF2B5EF4-FFF2-40B4-BE49-F238E27FC236}">
                <a16:creationId xmlns:a16="http://schemas.microsoft.com/office/drawing/2014/main" id="{D788CDC4-3051-391E-9E01-82BCEEDD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0"/>
            <a:ext cx="6005534" cy="5708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45F61-D9AC-4E0B-33F4-2CBCE7279540}"/>
              </a:ext>
            </a:extLst>
          </p:cNvPr>
          <p:cNvSpPr txBox="1"/>
          <p:nvPr/>
        </p:nvSpPr>
        <p:spPr>
          <a:xfrm>
            <a:off x="7333488" y="4553712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Guide: Rajanarayanan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6E01B-565B-A3CA-AAB1-971D0208F84D}"/>
              </a:ext>
            </a:extLst>
          </p:cNvPr>
          <p:cNvSpPr txBox="1"/>
          <p:nvPr/>
        </p:nvSpPr>
        <p:spPr>
          <a:xfrm>
            <a:off x="7498080" y="5138928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 Rakshitha S</a:t>
            </a:r>
          </a:p>
        </p:txBody>
      </p:sp>
      <p:pic>
        <p:nvPicPr>
          <p:cNvPr id="3" name="Picture 2" descr="Vinayaka Mission's Kirupananda Variyar Engineering College, Salem,  Tamilnadu, India - Vinayaka Mission University">
            <a:extLst>
              <a:ext uri="{FF2B5EF4-FFF2-40B4-BE49-F238E27FC236}">
                <a16:creationId xmlns:a16="http://schemas.microsoft.com/office/drawing/2014/main" id="{728E5186-2FA0-40C8-E787-95A6DE6B0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49" y="384170"/>
            <a:ext cx="2981325" cy="8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2948-6754-9621-C599-BC7DC1D5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2" y="104173"/>
            <a:ext cx="8705123" cy="873604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BE153B-B26D-7B4C-F017-54B1D2E44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54" y="977777"/>
            <a:ext cx="10410122" cy="5775325"/>
          </a:xfrm>
        </p:spPr>
      </p:pic>
    </p:spTree>
    <p:extLst>
      <p:ext uri="{BB962C8B-B14F-4D97-AF65-F5344CB8AC3E}">
        <p14:creationId xmlns:p14="http://schemas.microsoft.com/office/powerpoint/2010/main" val="207765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9A74-D935-E179-BC12-5D38E5EC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2445" cy="69448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DD7F84-6090-50A1-A14B-0FEBD7D06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55" y="909638"/>
            <a:ext cx="10815065" cy="5849937"/>
          </a:xfrm>
        </p:spPr>
      </p:pic>
    </p:spTree>
    <p:extLst>
      <p:ext uri="{BB962C8B-B14F-4D97-AF65-F5344CB8AC3E}">
        <p14:creationId xmlns:p14="http://schemas.microsoft.com/office/powerpoint/2010/main" val="359797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9877-733B-6C9B-CB94-4EA10C56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1" y="381761"/>
            <a:ext cx="3074163" cy="144655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6337-E382-AAFF-A18A-39E6C125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096" y="2063496"/>
            <a:ext cx="5047488" cy="498652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conclusion, this data analysis project has provided a comprehensive understanding of executing corporate-level projects aimed at generating sales insights.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Through the guidance of experienced professionals and a structured approach, participants have learned key concepts such as problem formulation, data discovery, cleaning, and visualization using Power BI.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project's interactive nature, including stakeholder engagement and feedback integration, mirrors real-world scenarios, preparing participants for roles as data analysts or data scientists.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leveraging data-driven decision-making processes, stakeholders can make informed choices to drive business growth and increase sales.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Overall, this project serves as a valuable learning experience, equipping participants with practical skills and expertise essential for success in the field of data analysis.</a:t>
            </a:r>
            <a:endParaRPr lang="en-IN" dirty="0"/>
          </a:p>
        </p:txBody>
      </p:sp>
      <p:pic>
        <p:nvPicPr>
          <p:cNvPr id="5" name="Picture 4" descr="A white background with black and white clouds">
            <a:extLst>
              <a:ext uri="{FF2B5EF4-FFF2-40B4-BE49-F238E27FC236}">
                <a16:creationId xmlns:a16="http://schemas.microsoft.com/office/drawing/2014/main" id="{60796873-6723-BF58-0927-DD080B72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" y="1331976"/>
            <a:ext cx="5160264" cy="51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19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CEA-1A21-8989-F48A-2A3B486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7" y="24103"/>
            <a:ext cx="12147713" cy="1063917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5256-7B43-4FC6-D9CB-691B6C56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6" y="1088020"/>
            <a:ext cx="12147713" cy="57699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1. Wang, Y., &amp; Miao, Y. (2023). Design and Implementation of Sales Data Analysis System Based on Power BI. 2023 IEEE International Conference on Artificial Intelligence and Computer Applications (ICAICA), pp. 369373.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 Patel, D., &amp; Dave, K. (2019). Leveraging Power BI for Sales Performance Analysis: A Case Study. International Journal of Engineering and Advanced Technology (IJEAT), Vol. 9(2), pp. 40004007.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 Chang, H., &amp; Lin, C. (2019). Using Power BI for Analyzing Sales Performance and Customer Behavior: A Case Study in Retail Industry. 2019 IEEE International Conference on Engineering, Technology and Innovation (ICE/ITMC), pp. 16.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42983-B5E4-56D1-3F36-089E9DB3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24" y="518921"/>
            <a:ext cx="5066001" cy="144655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A3D3-A0B8-7388-50C8-24E87FF2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414" y="1186433"/>
            <a:ext cx="6252435" cy="56715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err="1"/>
              <a:t>AtliQ</a:t>
            </a:r>
            <a:r>
              <a:rPr lang="en-US" sz="1600" dirty="0"/>
              <a:t> Hardware encounters difficulties in tracking sales and extracting actionable insights due to data management and communication issues.</a:t>
            </a:r>
          </a:p>
          <a:p>
            <a:pPr marL="0" indent="0">
              <a:buNone/>
            </a:pPr>
            <a:r>
              <a:rPr lang="en-US" sz="1600" dirty="0"/>
              <a:t>2. Implement a Power BI dashboard to provide the sales manager with clear, data-driven insights into sales performance.</a:t>
            </a:r>
          </a:p>
          <a:p>
            <a:pPr marL="0" indent="0">
              <a:buNone/>
            </a:pPr>
            <a:r>
              <a:rPr lang="en-US" sz="1600" dirty="0"/>
              <a:t>3. The project targets the needs of the sales manager, regional managers, and other personnel involved in sales analysis and decision-making.</a:t>
            </a:r>
          </a:p>
          <a:p>
            <a:pPr marL="0" indent="0">
              <a:buNone/>
            </a:pPr>
            <a:r>
              <a:rPr lang="en-US" sz="1600" dirty="0"/>
              <a:t>4. The dashboard aims to improve understanding of sales performance, identify areas for improvement, and empower data-driven decision-making.</a:t>
            </a:r>
          </a:p>
          <a:p>
            <a:pPr marL="0" indent="0">
              <a:buNone/>
            </a:pPr>
            <a:r>
              <a:rPr lang="en-US" sz="1600" dirty="0"/>
              <a:t>5. The project follows a structured approach, encompassing problem definition, data discovery/cleaning/merging, and Power BI dashboard creation.</a:t>
            </a:r>
          </a:p>
          <a:p>
            <a:pPr marL="0" indent="0">
              <a:buNone/>
            </a:pPr>
            <a:r>
              <a:rPr lang="en-US" sz="1600"/>
              <a:t>6. </a:t>
            </a:r>
            <a:r>
              <a:rPr lang="en-US" sz="1600" dirty="0"/>
              <a:t>The project seeks to deliver a user-friendly, visually intuitive dashboard that empowers stakeholders with key sales metrics and trends.</a:t>
            </a:r>
          </a:p>
        </p:txBody>
      </p:sp>
      <p:pic>
        <p:nvPicPr>
          <p:cNvPr id="8" name="Picture 7" descr="A white background with black dots">
            <a:extLst>
              <a:ext uri="{FF2B5EF4-FFF2-40B4-BE49-F238E27FC236}">
                <a16:creationId xmlns:a16="http://schemas.microsoft.com/office/drawing/2014/main" id="{82CA0D38-9601-5DB0-DE0E-938CA8D6E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9656"/>
            <a:ext cx="5289265" cy="50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60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FE0A-5181-7524-5468-A617D0E0B6BB}"/>
              </a:ext>
            </a:extLst>
          </p:cNvPr>
          <p:cNvSpPr txBox="1">
            <a:spLocks/>
          </p:cNvSpPr>
          <p:nvPr/>
        </p:nvSpPr>
        <p:spPr>
          <a:xfrm>
            <a:off x="3506598" y="1694577"/>
            <a:ext cx="6414642" cy="66813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SimSun" panose="02010600030101010101" pitchFamily="2" charset="-122"/>
              </a:rPr>
              <a:t>1.AtliQ Hardware is using data analytics (Power BI) to improve sales performance by analyzing their sales data (from MySQL) for trends and optimization opportunities.</a:t>
            </a:r>
          </a:p>
          <a:p>
            <a:pPr marL="0" indent="0">
              <a:buFont typeface="System Font Regular"/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SimSun" panose="02010600030101010101" pitchFamily="2" charset="-122"/>
              </a:rPr>
              <a:t>2. This includes cleaning and visualizing data on markets, products, and customers, focusing on revenue trends from January 2018 to June 2020.</a:t>
            </a:r>
          </a:p>
          <a:p>
            <a:pPr marL="0" indent="0">
              <a:buFont typeface="System Font Regular"/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SimSun" panose="02010600030101010101" pitchFamily="2" charset="-122"/>
              </a:rPr>
              <a:t>3. By ensuring 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ETL processes for data accuracy, market categorization, and currency considerations. </a:t>
            </a:r>
          </a:p>
          <a:p>
            <a:pPr marL="0" indent="0">
              <a:buFont typeface="System Font Regular"/>
              <a:buNone/>
            </a:pP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4.The goal is to provide actionable insights for informed decision-making and better sales outcomes, highlighting the importance of data-driven strategies in business success</a:t>
            </a:r>
          </a:p>
          <a:p>
            <a:pPr marL="0" indent="0">
              <a:buFont typeface="System Font Regular"/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F1B0A-5F90-6241-74D4-6186B50E57ED}"/>
              </a:ext>
            </a:extLst>
          </p:cNvPr>
          <p:cNvSpPr txBox="1">
            <a:spLocks/>
          </p:cNvSpPr>
          <p:nvPr/>
        </p:nvSpPr>
        <p:spPr>
          <a:xfrm>
            <a:off x="565150" y="440881"/>
            <a:ext cx="11752976" cy="107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294D20-475D-95F4-24F6-BA27A5440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7980"/>
              </p:ext>
            </p:extLst>
          </p:nvPr>
        </p:nvGraphicFramePr>
        <p:xfrm>
          <a:off x="0" y="0"/>
          <a:ext cx="12191999" cy="68931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4147474705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528234717"/>
                    </a:ext>
                  </a:extLst>
                </a:gridCol>
                <a:gridCol w="2049295">
                  <a:extLst>
                    <a:ext uri="{9D8B030D-6E8A-4147-A177-3AD203B41FA5}">
                      <a16:colId xmlns:a16="http://schemas.microsoft.com/office/drawing/2014/main" val="3694549696"/>
                    </a:ext>
                  </a:extLst>
                </a:gridCol>
                <a:gridCol w="3506119">
                  <a:extLst>
                    <a:ext uri="{9D8B030D-6E8A-4147-A177-3AD203B41FA5}">
                      <a16:colId xmlns:a16="http://schemas.microsoft.com/office/drawing/2014/main" val="3442154227"/>
                    </a:ext>
                  </a:extLst>
                </a:gridCol>
                <a:gridCol w="3945772">
                  <a:extLst>
                    <a:ext uri="{9D8B030D-6E8A-4147-A177-3AD203B41FA5}">
                      <a16:colId xmlns:a16="http://schemas.microsoft.com/office/drawing/2014/main" val="1957310719"/>
                    </a:ext>
                  </a:extLst>
                </a:gridCol>
              </a:tblGrid>
              <a:tr h="110526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SI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Study/Reference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Authors/Journal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US" dirty="0"/>
                        <a:t>    Key Concepts/Theories Used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Strengths and 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50879"/>
                  </a:ext>
                </a:extLst>
              </a:tr>
              <a:tr h="294736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Analyzing Data with Power BI and Power Pivot for Excel" by Alberto Ferrari and Marco Russo.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Alberto Ferrari and Marco Russo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Methodology: Employ SQL for data extraction and preparation, then leverage DAX in Power BI for advanced analysis and visualization.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Framework: Utilize a structured approach involving data collection,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analysis, iterative refinement, documentation, and deployment for effective data-driven insights.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dirty="0"/>
                        <a:t>Strengths: SQL enables efficient querying and DAX in Power BI offers advanced analytics, providing powerful data manipulation and visualization capabilities.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Limitations: Steep learning curves for SQL and DAX may hinder adoption, and dependency on data quality can impact analysis accuracy.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14545"/>
                  </a:ext>
                </a:extLst>
              </a:tr>
              <a:tr h="284057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Using Power BI for Analyzing Sales Performance and Customer Behavior: A Case Study in Retail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hang, H., and Lin, C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IN" sz="1400" dirty="0"/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Methodology: Likely involved data collection from retail operations, followed by analysis using Power BI's tools and techniques.</a:t>
                      </a:r>
                    </a:p>
                    <a:p>
                      <a:pPr marL="0" indent="0">
                        <a:buNone/>
                      </a:pPr>
                      <a:endParaRPr lang="en-US" sz="1400" dirty="0"/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Framework: Probably centered around leveraging Power BI for visualizing and interpreting sales data and customer behavior patterns in the retail sector.</a:t>
                      </a:r>
                      <a:endParaRPr lang="en-IN" sz="1400" dirty="0"/>
                    </a:p>
                    <a:p>
                      <a:pPr marL="0" indent="0">
                        <a:buNone/>
                      </a:pP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Strengths: Demonstrates practical application of Power BI for retail analytics, offering valuable insights for industry practitioners.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Limitations: Potential lack of generalizability due to single case study approach and reliance on specific technology</a:t>
                      </a:r>
                      <a:r>
                        <a:rPr lang="en-US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3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58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DE20C-7741-16AD-1419-27CF8068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IN" dirty="0"/>
              <a:t>Process of Sales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68358-C0EA-6E2E-D7C5-FB81C54ED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16917"/>
              </p:ext>
            </p:extLst>
          </p:nvPr>
        </p:nvGraphicFramePr>
        <p:xfrm>
          <a:off x="565148" y="2692400"/>
          <a:ext cx="11037301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8BE3D6-373F-BB69-A705-31CA61E076D7}"/>
              </a:ext>
            </a:extLst>
          </p:cNvPr>
          <p:cNvCxnSpPr/>
          <p:nvPr/>
        </p:nvCxnSpPr>
        <p:spPr>
          <a:xfrm>
            <a:off x="1862263" y="3822970"/>
            <a:ext cx="10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BBB8D-C574-ADB3-DEDA-7261FAC57D63}"/>
              </a:ext>
            </a:extLst>
          </p:cNvPr>
          <p:cNvCxnSpPr/>
          <p:nvPr/>
        </p:nvCxnSpPr>
        <p:spPr>
          <a:xfrm>
            <a:off x="4242816" y="3813048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B168C6-BE6E-26D8-B097-86DCA0DD3D05}"/>
              </a:ext>
            </a:extLst>
          </p:cNvPr>
          <p:cNvCxnSpPr/>
          <p:nvPr/>
        </p:nvCxnSpPr>
        <p:spPr>
          <a:xfrm>
            <a:off x="6793992" y="3786394"/>
            <a:ext cx="115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0AF1F7-A42D-DF5E-B303-C3523275FDCE}"/>
              </a:ext>
            </a:extLst>
          </p:cNvPr>
          <p:cNvCxnSpPr/>
          <p:nvPr/>
        </p:nvCxnSpPr>
        <p:spPr>
          <a:xfrm>
            <a:off x="9006181" y="3786394"/>
            <a:ext cx="123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771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95F03-C214-1425-5EA1-18E7D3BE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1" y="2942082"/>
            <a:ext cx="4451465" cy="1729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System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BA205121-CB91-AA1D-A78D-86144BB24589}"/>
              </a:ext>
            </a:extLst>
          </p:cNvPr>
          <p:cNvSpPr txBox="1"/>
          <p:nvPr/>
        </p:nvSpPr>
        <p:spPr>
          <a:xfrm>
            <a:off x="4872452" y="5442605"/>
            <a:ext cx="71126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Tenorite"/>
                <a:cs typeface="Arial"/>
              </a:rPr>
              <a:t>Limited decision-making support: </a:t>
            </a:r>
          </a:p>
          <a:p>
            <a:r>
              <a:rPr lang="en-US" sz="1600" dirty="0">
                <a:solidFill>
                  <a:srgbClr val="444444"/>
                </a:solidFill>
                <a:latin typeface="Tenorite"/>
                <a:cs typeface="Arial"/>
              </a:rPr>
              <a:t>Due to the unreliability and inaccessibility of data, data-driven decision making is hampered. S</a:t>
            </a:r>
            <a:r>
              <a:rPr lang="en-US" sz="1600" dirty="0">
                <a:solidFill>
                  <a:srgbClr val="444444"/>
                </a:solidFill>
                <a:ea typeface="+mn-lt"/>
                <a:cs typeface="+mn-lt"/>
              </a:rPr>
              <a:t>ales director</a:t>
            </a:r>
            <a:r>
              <a:rPr lang="en-US" sz="1600" dirty="0">
                <a:solidFill>
                  <a:srgbClr val="444444"/>
                </a:solidFill>
                <a:latin typeface="Tenorite"/>
                <a:cs typeface="Arial"/>
              </a:rPr>
              <a:t> is left without a clear overview of critical metrics, hindering his ability to identify trends, make informed choices, and optimize sales strategies.​</a:t>
            </a:r>
            <a:endParaRPr lang="en-US" sz="1600" dirty="0">
              <a:latin typeface="Tenorite"/>
            </a:endParaRPr>
          </a:p>
          <a:p>
            <a:endParaRPr lang="en-US" sz="1600" dirty="0">
              <a:solidFill>
                <a:srgbClr val="444444"/>
              </a:solidFill>
              <a:latin typeface="Tenorite"/>
              <a:cs typeface="Arial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9EAAC8D-620B-BAFA-74D4-AD10692C0E77}"/>
              </a:ext>
            </a:extLst>
          </p:cNvPr>
          <p:cNvSpPr txBox="1"/>
          <p:nvPr/>
        </p:nvSpPr>
        <p:spPr>
          <a:xfrm>
            <a:off x="4872452" y="438912"/>
            <a:ext cx="72418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Tenorite"/>
                <a:cs typeface="Arial"/>
              </a:rPr>
              <a:t>Regional managers provide verbal reports:</a:t>
            </a:r>
          </a:p>
          <a:p>
            <a:r>
              <a:rPr lang="en-US" sz="1600" dirty="0">
                <a:solidFill>
                  <a:srgbClr val="444444"/>
                </a:solidFill>
                <a:latin typeface="Tenorite"/>
                <a:cs typeface="Arial"/>
              </a:rPr>
              <a:t> Sales insights are communicated verbally by regional managers, leading to potential inaccuracies and sugarcoating of information.​​</a:t>
            </a:r>
            <a:r>
              <a:rPr lang="en-US" sz="1600" dirty="0">
                <a:latin typeface="Tenorite"/>
                <a:cs typeface="Arial"/>
              </a:rPr>
              <a:t>​</a:t>
            </a:r>
            <a:endParaRPr lang="en-US" sz="1600" dirty="0">
              <a:latin typeface="Tenorite"/>
            </a:endParaRPr>
          </a:p>
        </p:txBody>
      </p:sp>
      <p:pic>
        <p:nvPicPr>
          <p:cNvPr id="557" name="Graphic 556" descr="Checklist outline">
            <a:extLst>
              <a:ext uri="{FF2B5EF4-FFF2-40B4-BE49-F238E27FC236}">
                <a16:creationId xmlns:a16="http://schemas.microsoft.com/office/drawing/2014/main" id="{BE9B1930-D26E-773B-4553-6CD91B0E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3686" y="438912"/>
            <a:ext cx="914400" cy="914400"/>
          </a:xfrm>
          <a:prstGeom prst="rect">
            <a:avLst/>
          </a:prstGeom>
        </p:spPr>
      </p:pic>
      <p:sp>
        <p:nvSpPr>
          <p:cNvPr id="560" name="TextBox 559">
            <a:extLst>
              <a:ext uri="{FF2B5EF4-FFF2-40B4-BE49-F238E27FC236}">
                <a16:creationId xmlns:a16="http://schemas.microsoft.com/office/drawing/2014/main" id="{292CC1E4-DB81-529E-E690-20AED03376A9}"/>
              </a:ext>
            </a:extLst>
          </p:cNvPr>
          <p:cNvSpPr txBox="1"/>
          <p:nvPr/>
        </p:nvSpPr>
        <p:spPr>
          <a:xfrm>
            <a:off x="4874678" y="1737350"/>
            <a:ext cx="7053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Tenorite"/>
                <a:cs typeface="Calibri"/>
              </a:rPr>
              <a:t>Data delivered in Excel files:</a:t>
            </a:r>
          </a:p>
          <a:p>
            <a:r>
              <a:rPr lang="en-US" sz="1600" dirty="0">
                <a:solidFill>
                  <a:srgbClr val="444444"/>
                </a:solidFill>
                <a:latin typeface="Tenorite"/>
                <a:cs typeface="Calibri"/>
              </a:rPr>
              <a:t> Sales data is provided in numerous Excel files, overwhelming the recipient and making it difficult to extract meaningful insight</a:t>
            </a:r>
            <a:endParaRPr lang="en-US" sz="1600" dirty="0">
              <a:latin typeface="Tenorite"/>
            </a:endParaRPr>
          </a:p>
        </p:txBody>
      </p:sp>
      <p:pic>
        <p:nvPicPr>
          <p:cNvPr id="562" name="Graphic 561" descr="Confused person outline">
            <a:extLst>
              <a:ext uri="{FF2B5EF4-FFF2-40B4-BE49-F238E27FC236}">
                <a16:creationId xmlns:a16="http://schemas.microsoft.com/office/drawing/2014/main" id="{820F47E3-B68B-3BEA-7813-0D0218604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7209" y="3006080"/>
            <a:ext cx="741149" cy="730218"/>
          </a:xfrm>
          <a:prstGeom prst="rect">
            <a:avLst/>
          </a:prstGeom>
        </p:spPr>
      </p:pic>
      <p:sp>
        <p:nvSpPr>
          <p:cNvPr id="563" name="TextBox 562">
            <a:extLst>
              <a:ext uri="{FF2B5EF4-FFF2-40B4-BE49-F238E27FC236}">
                <a16:creationId xmlns:a16="http://schemas.microsoft.com/office/drawing/2014/main" id="{4E9426D2-1D3F-1474-C035-192994ED23C4}"/>
              </a:ext>
            </a:extLst>
          </p:cNvPr>
          <p:cNvSpPr txBox="1"/>
          <p:nvPr/>
        </p:nvSpPr>
        <p:spPr>
          <a:xfrm>
            <a:off x="4874678" y="2876876"/>
            <a:ext cx="73169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aseline="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 </a:t>
            </a:r>
            <a:r>
              <a:rPr lang="en-US" sz="1600" b="1" baseline="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Inconsistent and unreliable data:</a:t>
            </a:r>
            <a:r>
              <a:rPr lang="en-US" sz="1600" baseline="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 </a:t>
            </a:r>
          </a:p>
          <a:p>
            <a:r>
              <a:rPr lang="en-US" sz="1600" baseline="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Sales insights are gleaned from verbal reports provided by regional managers, introducing the possibility of subjectivity, bias, and inaccuracies.</a:t>
            </a:r>
            <a:r>
              <a:rPr lang="en-US" sz="160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 </a:t>
            </a:r>
            <a:endParaRPr lang="en-US" sz="1600" dirty="0">
              <a:latin typeface="Tenorite"/>
              <a:cs typeface="Arial"/>
            </a:endParaRPr>
          </a:p>
        </p:txBody>
      </p:sp>
      <p:pic>
        <p:nvPicPr>
          <p:cNvPr id="564" name="Graphic 563" descr="Newspaper outline">
            <a:extLst>
              <a:ext uri="{FF2B5EF4-FFF2-40B4-BE49-F238E27FC236}">
                <a16:creationId xmlns:a16="http://schemas.microsoft.com/office/drawing/2014/main" id="{817E8F69-181D-CF30-80AD-FE3917376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7616" y="4263133"/>
            <a:ext cx="914400" cy="914400"/>
          </a:xfrm>
          <a:prstGeom prst="rect">
            <a:avLst/>
          </a:prstGeom>
        </p:spPr>
      </p:pic>
      <p:sp>
        <p:nvSpPr>
          <p:cNvPr id="565" name="TextBox 564">
            <a:extLst>
              <a:ext uri="{FF2B5EF4-FFF2-40B4-BE49-F238E27FC236}">
                <a16:creationId xmlns:a16="http://schemas.microsoft.com/office/drawing/2014/main" id="{BEBC82D1-53A5-D241-54D0-3E74FA354E30}"/>
              </a:ext>
            </a:extLst>
          </p:cNvPr>
          <p:cNvSpPr txBox="1"/>
          <p:nvPr/>
        </p:nvSpPr>
        <p:spPr>
          <a:xfrm>
            <a:off x="4874678" y="4092163"/>
            <a:ext cx="710814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baseline="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Inefficient communication and information </a:t>
            </a:r>
            <a:r>
              <a:rPr lang="en-US" sz="1600" b="1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access:</a:t>
            </a:r>
          </a:p>
          <a:p>
            <a:r>
              <a:rPr lang="en-US" sz="160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 The </a:t>
            </a:r>
            <a:r>
              <a:rPr lang="en-US" sz="1600" baseline="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sales director, is forced to rely on phone calls with regional managers for updates, hindering timely access to information and creating an unnecessary communication burden.</a:t>
            </a:r>
            <a:r>
              <a:rPr lang="en-US" sz="1600" dirty="0">
                <a:solidFill>
                  <a:srgbClr val="444444"/>
                </a:solidFill>
                <a:latin typeface="Tenorite"/>
                <a:ea typeface="Arial"/>
                <a:cs typeface="Arial"/>
              </a:rPr>
              <a:t> </a:t>
            </a:r>
            <a:endParaRPr lang="en-US" sz="1600" dirty="0">
              <a:latin typeface="Tenorite"/>
              <a:cs typeface="Arial"/>
            </a:endParaRPr>
          </a:p>
        </p:txBody>
      </p:sp>
      <p:pic>
        <p:nvPicPr>
          <p:cNvPr id="566" name="Graphic 565" descr="Wrench outline">
            <a:extLst>
              <a:ext uri="{FF2B5EF4-FFF2-40B4-BE49-F238E27FC236}">
                <a16:creationId xmlns:a16="http://schemas.microsoft.com/office/drawing/2014/main" id="{5F9B3550-BB4F-5408-D893-9FB474F15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8003" y="5808932"/>
            <a:ext cx="698157" cy="708455"/>
          </a:xfrm>
          <a:prstGeom prst="rect">
            <a:avLst/>
          </a:prstGeom>
        </p:spPr>
      </p:pic>
      <p:pic>
        <p:nvPicPr>
          <p:cNvPr id="3" name="Graphic 2" descr="Table outline">
            <a:extLst>
              <a:ext uri="{FF2B5EF4-FFF2-40B4-BE49-F238E27FC236}">
                <a16:creationId xmlns:a16="http://schemas.microsoft.com/office/drawing/2014/main" id="{BC524142-9B16-784C-7DE7-58C19028F2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118" y="1762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60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54A76-5595-CA47-DB0E-66533E85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65" y="417702"/>
            <a:ext cx="5158995" cy="111785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Proposed System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Cross 117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Content Placeholder 99">
            <a:extLst>
              <a:ext uri="{FF2B5EF4-FFF2-40B4-BE49-F238E27FC236}">
                <a16:creationId xmlns:a16="http://schemas.microsoft.com/office/drawing/2014/main" id="{32B2FC54-A1A1-E542-B33B-F7AA4D82F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43219"/>
              </p:ext>
            </p:extLst>
          </p:nvPr>
        </p:nvGraphicFramePr>
        <p:xfrm>
          <a:off x="1034201" y="1220216"/>
          <a:ext cx="10067544" cy="551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74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0F6C-3E9C-ED2C-4A86-6162420A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632557" cy="1076446"/>
          </a:xfrm>
        </p:spPr>
        <p:txBody>
          <a:bodyPr/>
          <a:lstStyle/>
          <a:p>
            <a:r>
              <a:rPr lang="en-US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58E5-778A-2C7B-1023-A0FC089D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9043"/>
            <a:ext cx="11725154" cy="5602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Hardware Requirement</a:t>
            </a:r>
          </a:p>
          <a:p>
            <a:pPr marL="0" indent="0">
              <a:buNone/>
            </a:pPr>
            <a:r>
              <a:rPr lang="en-US" dirty="0"/>
              <a:t>                   Processor             :Intel core i7 </a:t>
            </a:r>
          </a:p>
          <a:p>
            <a:pPr marL="0" indent="0">
              <a:buNone/>
            </a:pPr>
            <a:r>
              <a:rPr lang="en-US" dirty="0"/>
              <a:t>                   RAM                     : 8GB </a:t>
            </a:r>
          </a:p>
          <a:p>
            <a:pPr marL="0" indent="0">
              <a:buNone/>
            </a:pPr>
            <a:r>
              <a:rPr lang="en-US" dirty="0"/>
              <a:t>                   Hard Disk             : 512GB                </a:t>
            </a:r>
          </a:p>
          <a:p>
            <a:pPr marL="0" indent="0">
              <a:buNone/>
            </a:pPr>
            <a:r>
              <a:rPr lang="en-US" dirty="0"/>
              <a:t>                   System Type         : 64bit</a:t>
            </a:r>
          </a:p>
          <a:p>
            <a:pPr marL="0" indent="0">
              <a:buNone/>
            </a:pPr>
            <a:r>
              <a:rPr lang="en-US" dirty="0"/>
              <a:t>Software Requirement:</a:t>
            </a:r>
          </a:p>
          <a:p>
            <a:pPr marL="0" indent="0">
              <a:buNone/>
            </a:pPr>
            <a:r>
              <a:rPr lang="en-US" dirty="0"/>
              <a:t>                  Operating System   : Windows 10,11 </a:t>
            </a:r>
          </a:p>
          <a:p>
            <a:pPr marL="0" indent="0">
              <a:buNone/>
            </a:pPr>
            <a:r>
              <a:rPr lang="en-US" dirty="0">
                <a:effectLst/>
                <a:ea typeface="Calibri" panose="020F0502020204030204" pitchFamily="34" charset="0"/>
                <a:cs typeface="SimSun" panose="02010600030101010101" pitchFamily="2" charset="-122"/>
              </a:rPr>
              <a:t>                  Data Analysis Tools : </a:t>
            </a:r>
            <a:r>
              <a:rPr lang="en-US" dirty="0" err="1">
                <a:effectLst/>
                <a:ea typeface="Calibri" panose="020F0502020204030204" pitchFamily="34" charset="0"/>
                <a:cs typeface="SimSun" panose="02010600030101010101" pitchFamily="2" charset="-122"/>
              </a:rPr>
              <a:t>MYSQL,Powerbi</a:t>
            </a:r>
            <a:endParaRPr lang="en-US" dirty="0">
              <a:effectLst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98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E928-8F84-5BB9-6A41-6F4E2F07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29" y="290321"/>
            <a:ext cx="8267296" cy="1446550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183F0D0-F77B-1C22-0AE0-B11E6B39F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8" y="1013596"/>
            <a:ext cx="10998356" cy="5766583"/>
          </a:xfrm>
        </p:spPr>
      </p:pic>
    </p:spTree>
    <p:extLst>
      <p:ext uri="{BB962C8B-B14F-4D97-AF65-F5344CB8AC3E}">
        <p14:creationId xmlns:p14="http://schemas.microsoft.com/office/powerpoint/2010/main" val="270027747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1184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Google Sans</vt:lpstr>
      <vt:lpstr>Seaford Display</vt:lpstr>
      <vt:lpstr>System Font Regular</vt:lpstr>
      <vt:lpstr>Tenorite</vt:lpstr>
      <vt:lpstr>Times New Roman</vt:lpstr>
      <vt:lpstr>MadridVTI</vt:lpstr>
      <vt:lpstr>Unlocking Sales Potential: Harnessing Data Analytics with Power BI</vt:lpstr>
      <vt:lpstr>Abstract</vt:lpstr>
      <vt:lpstr>PowerPoint Presentation</vt:lpstr>
      <vt:lpstr>PowerPoint Presentation</vt:lpstr>
      <vt:lpstr>Process of Sales Analysis</vt:lpstr>
      <vt:lpstr>Existing System</vt:lpstr>
      <vt:lpstr>Proposed System</vt:lpstr>
      <vt:lpstr>Module Description</vt:lpstr>
      <vt:lpstr>RESULT</vt:lpstr>
      <vt:lpstr>RESULT</vt:lpstr>
      <vt:lpstr>RESULT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</dc:creator>
  <cp:lastModifiedBy>ASHOKRAJ D</cp:lastModifiedBy>
  <cp:revision>19</cp:revision>
  <dcterms:created xsi:type="dcterms:W3CDTF">2024-02-29T05:59:02Z</dcterms:created>
  <dcterms:modified xsi:type="dcterms:W3CDTF">2024-04-24T17:04:32Z</dcterms:modified>
</cp:coreProperties>
</file>