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0" r:id="rId1"/>
  </p:sldMasterIdLst>
  <p:notesMasterIdLst>
    <p:notesMasterId r:id="rId16"/>
  </p:notesMasterIdLst>
  <p:sldIdLst>
    <p:sldId id="266" r:id="rId2"/>
    <p:sldId id="258" r:id="rId3"/>
    <p:sldId id="259" r:id="rId4"/>
    <p:sldId id="260" r:id="rId5"/>
    <p:sldId id="274" r:id="rId6"/>
    <p:sldId id="275" r:id="rId7"/>
    <p:sldId id="267" r:id="rId8"/>
    <p:sldId id="272" r:id="rId9"/>
    <p:sldId id="273" r:id="rId10"/>
    <p:sldId id="263" r:id="rId11"/>
    <p:sldId id="264" r:id="rId12"/>
    <p:sldId id="265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D0D92-2D89-478A-B9CB-6F53B3B2DE00}" type="doc">
      <dgm:prSet loTypeId="urn:microsoft.com/office/officeart/2005/8/layout/radial3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1112072C-B747-4641-9928-EEBEB8527142}">
      <dgm:prSet phldrT="[Text]"/>
      <dgm:spPr/>
      <dgm:t>
        <a:bodyPr/>
        <a:lstStyle/>
        <a:p>
          <a:r>
            <a:rPr lang="en-US" b="1" dirty="0"/>
            <a:t>Problems</a:t>
          </a:r>
          <a:endParaRPr lang="en-IN" b="1" dirty="0"/>
        </a:p>
      </dgm:t>
    </dgm:pt>
    <dgm:pt modelId="{19C683EE-593D-4D7C-916A-E1B2281B79AB}" type="parTrans" cxnId="{6FEB6D1D-CF78-4E24-8FC4-4E1EE181CCF8}">
      <dgm:prSet/>
      <dgm:spPr/>
      <dgm:t>
        <a:bodyPr/>
        <a:lstStyle/>
        <a:p>
          <a:endParaRPr lang="en-IN"/>
        </a:p>
      </dgm:t>
    </dgm:pt>
    <dgm:pt modelId="{86988FEB-040E-4C90-9462-B4B8E117EEE5}" type="sibTrans" cxnId="{6FEB6D1D-CF78-4E24-8FC4-4E1EE181CCF8}">
      <dgm:prSet/>
      <dgm:spPr/>
      <dgm:t>
        <a:bodyPr/>
        <a:lstStyle/>
        <a:p>
          <a:endParaRPr lang="en-IN"/>
        </a:p>
      </dgm:t>
    </dgm:pt>
    <dgm:pt modelId="{8B1ADB86-9A68-4BDE-9ED9-016512E3DCB9}">
      <dgm:prSet phldrT="[Text]"/>
      <dgm:spPr/>
      <dgm:t>
        <a:bodyPr/>
        <a:lstStyle/>
        <a:p>
          <a:r>
            <a:rPr lang="en-US" b="1" dirty="0"/>
            <a:t>Bidding</a:t>
          </a:r>
        </a:p>
        <a:p>
          <a:r>
            <a:rPr lang="en-US" b="1" dirty="0"/>
            <a:t>techniques</a:t>
          </a:r>
          <a:endParaRPr lang="en-IN" b="1" dirty="0"/>
        </a:p>
      </dgm:t>
    </dgm:pt>
    <dgm:pt modelId="{DC3E65A2-F5DE-436A-AF69-6F72FFB59911}" type="parTrans" cxnId="{9A43AF03-FB97-4ECD-8697-415C63250E98}">
      <dgm:prSet/>
      <dgm:spPr/>
      <dgm:t>
        <a:bodyPr/>
        <a:lstStyle/>
        <a:p>
          <a:endParaRPr lang="en-IN"/>
        </a:p>
      </dgm:t>
    </dgm:pt>
    <dgm:pt modelId="{DA24A54C-C10B-43D4-930D-E3860DBA50F8}" type="sibTrans" cxnId="{9A43AF03-FB97-4ECD-8697-415C63250E98}">
      <dgm:prSet/>
      <dgm:spPr/>
      <dgm:t>
        <a:bodyPr/>
        <a:lstStyle/>
        <a:p>
          <a:endParaRPr lang="en-IN"/>
        </a:p>
      </dgm:t>
    </dgm:pt>
    <dgm:pt modelId="{9FCD0607-568B-441E-ABE1-0CBFA7039816}">
      <dgm:prSet phldrT="[Text]" custT="1"/>
      <dgm:spPr/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Decision by regulators</a:t>
          </a:r>
          <a:endParaRPr lang="en-IN" sz="1400" b="1" dirty="0">
            <a:latin typeface="Times New Roman" pitchFamily="18" charset="0"/>
            <a:cs typeface="Times New Roman" pitchFamily="18" charset="0"/>
          </a:endParaRPr>
        </a:p>
      </dgm:t>
    </dgm:pt>
    <dgm:pt modelId="{F92879F8-7ADD-46E7-8C98-9C01B2D682DF}" type="parTrans" cxnId="{6953ED8C-6A18-4076-B422-4691ED275D8B}">
      <dgm:prSet/>
      <dgm:spPr/>
      <dgm:t>
        <a:bodyPr/>
        <a:lstStyle/>
        <a:p>
          <a:endParaRPr lang="en-IN"/>
        </a:p>
      </dgm:t>
    </dgm:pt>
    <dgm:pt modelId="{1E7CB6A5-AD60-4130-A2B7-86C8E48EE993}" type="sibTrans" cxnId="{6953ED8C-6A18-4076-B422-4691ED275D8B}">
      <dgm:prSet/>
      <dgm:spPr/>
      <dgm:t>
        <a:bodyPr/>
        <a:lstStyle/>
        <a:p>
          <a:endParaRPr lang="en-IN"/>
        </a:p>
      </dgm:t>
    </dgm:pt>
    <dgm:pt modelId="{3FCCD28C-1EEA-4318-AC16-29E0E651CC23}">
      <dgm:prSet phldrT="[Text]"/>
      <dgm:spPr/>
      <dgm:t>
        <a:bodyPr/>
        <a:lstStyle/>
        <a:p>
          <a:r>
            <a:rPr lang="en-US" dirty="0"/>
            <a:t> </a:t>
          </a:r>
          <a:r>
            <a:rPr lang="en-US" b="1" dirty="0"/>
            <a:t>Changes in demand</a:t>
          </a:r>
          <a:endParaRPr lang="en-IN" b="1" dirty="0"/>
        </a:p>
      </dgm:t>
    </dgm:pt>
    <dgm:pt modelId="{E59B1A80-8D02-4CF9-9DB4-AEF81329CCEC}" type="sibTrans" cxnId="{C59F7940-2A18-4A2C-A151-CEF0707D82BD}">
      <dgm:prSet/>
      <dgm:spPr/>
      <dgm:t>
        <a:bodyPr/>
        <a:lstStyle/>
        <a:p>
          <a:endParaRPr lang="en-IN"/>
        </a:p>
      </dgm:t>
    </dgm:pt>
    <dgm:pt modelId="{6D0750D6-4486-4E42-BA03-C4EC21001B5B}" type="parTrans" cxnId="{C59F7940-2A18-4A2C-A151-CEF0707D82BD}">
      <dgm:prSet/>
      <dgm:spPr/>
      <dgm:t>
        <a:bodyPr/>
        <a:lstStyle/>
        <a:p>
          <a:endParaRPr lang="en-IN"/>
        </a:p>
      </dgm:t>
    </dgm:pt>
    <dgm:pt modelId="{478D88E2-7E3D-489F-8752-CDE04258CA50}">
      <dgm:prSet phldrT="[Text]" custT="1"/>
      <dgm:spPr/>
      <dgm:t>
        <a:bodyPr/>
        <a:lstStyle/>
        <a:p>
          <a:r>
            <a:rPr lang="en-US" sz="1200" b="1" dirty="0"/>
            <a:t>   </a:t>
          </a:r>
          <a:r>
            <a:rPr lang="en-US" sz="1800" b="1" dirty="0">
              <a:latin typeface="Times New Roman" pitchFamily="18" charset="0"/>
              <a:cs typeface="Times New Roman" pitchFamily="18" charset="0"/>
            </a:rPr>
            <a:t>interconnectors</a:t>
          </a:r>
          <a:endParaRPr lang="en-IN" sz="1800" b="1" dirty="0">
            <a:latin typeface="Times New Roman" pitchFamily="18" charset="0"/>
            <a:cs typeface="Times New Roman" pitchFamily="18" charset="0"/>
          </a:endParaRPr>
        </a:p>
      </dgm:t>
    </dgm:pt>
    <dgm:pt modelId="{4876C3D3-6422-4A18-9540-7432F83FC146}" type="sibTrans" cxnId="{352831E5-BF83-4804-9B10-1957E34A35F7}">
      <dgm:prSet/>
      <dgm:spPr/>
      <dgm:t>
        <a:bodyPr/>
        <a:lstStyle/>
        <a:p>
          <a:endParaRPr lang="en-IN"/>
        </a:p>
      </dgm:t>
    </dgm:pt>
    <dgm:pt modelId="{1970A8F6-B374-4CC3-A70C-C58F05F9DB41}" type="parTrans" cxnId="{352831E5-BF83-4804-9B10-1957E34A35F7}">
      <dgm:prSet/>
      <dgm:spPr/>
      <dgm:t>
        <a:bodyPr/>
        <a:lstStyle/>
        <a:p>
          <a:endParaRPr lang="en-IN"/>
        </a:p>
      </dgm:t>
    </dgm:pt>
    <dgm:pt modelId="{C1A27EBE-C2FE-4161-B637-ABDB3615D879}" type="pres">
      <dgm:prSet presAssocID="{300D0D92-2D89-478A-B9CB-6F53B3B2DE00}" presName="composite" presStyleCnt="0">
        <dgm:presLayoutVars>
          <dgm:chMax val="1"/>
          <dgm:dir/>
          <dgm:resizeHandles val="exact"/>
        </dgm:presLayoutVars>
      </dgm:prSet>
      <dgm:spPr/>
    </dgm:pt>
    <dgm:pt modelId="{C30EC2CF-30DC-467C-B62A-9ABFB4CE9AB7}" type="pres">
      <dgm:prSet presAssocID="{300D0D92-2D89-478A-B9CB-6F53B3B2DE00}" presName="radial" presStyleCnt="0">
        <dgm:presLayoutVars>
          <dgm:animLvl val="ctr"/>
        </dgm:presLayoutVars>
      </dgm:prSet>
      <dgm:spPr/>
    </dgm:pt>
    <dgm:pt modelId="{27738374-2B05-4F42-99A2-90BA5341AD12}" type="pres">
      <dgm:prSet presAssocID="{1112072C-B747-4641-9928-EEBEB8527142}" presName="centerShape" presStyleLbl="vennNode1" presStyleIdx="0" presStyleCnt="5"/>
      <dgm:spPr/>
    </dgm:pt>
    <dgm:pt modelId="{F2441714-ED46-4212-9F63-60FD6902D66B}" type="pres">
      <dgm:prSet presAssocID="{8B1ADB86-9A68-4BDE-9ED9-016512E3DCB9}" presName="node" presStyleLbl="vennNode1" presStyleIdx="1" presStyleCnt="5" custRadScaleRad="108555" custRadScaleInc="-848">
        <dgm:presLayoutVars>
          <dgm:bulletEnabled val="1"/>
        </dgm:presLayoutVars>
      </dgm:prSet>
      <dgm:spPr/>
    </dgm:pt>
    <dgm:pt modelId="{5856CA7B-F086-40CF-982F-EEA96D4E0C3F}" type="pres">
      <dgm:prSet presAssocID="{478D88E2-7E3D-489F-8752-CDE04258CA50}" presName="node" presStyleLbl="vennNode1" presStyleIdx="2" presStyleCnt="5" custScaleX="105473" custScaleY="97972" custRadScaleRad="105605" custRadScaleInc="-4247">
        <dgm:presLayoutVars>
          <dgm:bulletEnabled val="1"/>
        </dgm:presLayoutVars>
      </dgm:prSet>
      <dgm:spPr/>
    </dgm:pt>
    <dgm:pt modelId="{B0CFD1DA-9BAD-4E2B-9FA1-22DD5661A5A1}" type="pres">
      <dgm:prSet presAssocID="{9FCD0607-568B-441E-ABE1-0CBFA7039816}" presName="node" presStyleLbl="vennNode1" presStyleIdx="3" presStyleCnt="5">
        <dgm:presLayoutVars>
          <dgm:bulletEnabled val="1"/>
        </dgm:presLayoutVars>
      </dgm:prSet>
      <dgm:spPr/>
    </dgm:pt>
    <dgm:pt modelId="{D83FE34E-15E5-42C8-A8CC-12405109B9A4}" type="pres">
      <dgm:prSet presAssocID="{3FCCD28C-1EEA-4318-AC16-29E0E651CC23}" presName="node" presStyleLbl="vennNode1" presStyleIdx="4" presStyleCnt="5" custRadScaleRad="107941" custRadScaleInc="1222">
        <dgm:presLayoutVars>
          <dgm:bulletEnabled val="1"/>
        </dgm:presLayoutVars>
      </dgm:prSet>
      <dgm:spPr/>
    </dgm:pt>
  </dgm:ptLst>
  <dgm:cxnLst>
    <dgm:cxn modelId="{9A43AF03-FB97-4ECD-8697-415C63250E98}" srcId="{1112072C-B747-4641-9928-EEBEB8527142}" destId="{8B1ADB86-9A68-4BDE-9ED9-016512E3DCB9}" srcOrd="0" destOrd="0" parTransId="{DC3E65A2-F5DE-436A-AF69-6F72FFB59911}" sibTransId="{DA24A54C-C10B-43D4-930D-E3860DBA50F8}"/>
    <dgm:cxn modelId="{6FEB6D1D-CF78-4E24-8FC4-4E1EE181CCF8}" srcId="{300D0D92-2D89-478A-B9CB-6F53B3B2DE00}" destId="{1112072C-B747-4641-9928-EEBEB8527142}" srcOrd="0" destOrd="0" parTransId="{19C683EE-593D-4D7C-916A-E1B2281B79AB}" sibTransId="{86988FEB-040E-4C90-9462-B4B8E117EEE5}"/>
    <dgm:cxn modelId="{17B2A23E-E869-4562-9175-A46C76158616}" type="presOf" srcId="{478D88E2-7E3D-489F-8752-CDE04258CA50}" destId="{5856CA7B-F086-40CF-982F-EEA96D4E0C3F}" srcOrd="0" destOrd="0" presId="urn:microsoft.com/office/officeart/2005/8/layout/radial3"/>
    <dgm:cxn modelId="{C59F7940-2A18-4A2C-A151-CEF0707D82BD}" srcId="{1112072C-B747-4641-9928-EEBEB8527142}" destId="{3FCCD28C-1EEA-4318-AC16-29E0E651CC23}" srcOrd="3" destOrd="0" parTransId="{6D0750D6-4486-4E42-BA03-C4EC21001B5B}" sibTransId="{E59B1A80-8D02-4CF9-9DB4-AEF81329CCEC}"/>
    <dgm:cxn modelId="{EC4C3364-204A-402C-B598-97A0265CBB6D}" type="presOf" srcId="{3FCCD28C-1EEA-4318-AC16-29E0E651CC23}" destId="{D83FE34E-15E5-42C8-A8CC-12405109B9A4}" srcOrd="0" destOrd="0" presId="urn:microsoft.com/office/officeart/2005/8/layout/radial3"/>
    <dgm:cxn modelId="{02F30577-CE2B-459B-BDD5-938ABF0340FC}" type="presOf" srcId="{1112072C-B747-4641-9928-EEBEB8527142}" destId="{27738374-2B05-4F42-99A2-90BA5341AD12}" srcOrd="0" destOrd="0" presId="urn:microsoft.com/office/officeart/2005/8/layout/radial3"/>
    <dgm:cxn modelId="{41861378-ED4E-4C3B-ADA9-D8BAAEBCC4F6}" type="presOf" srcId="{8B1ADB86-9A68-4BDE-9ED9-016512E3DCB9}" destId="{F2441714-ED46-4212-9F63-60FD6902D66B}" srcOrd="0" destOrd="0" presId="urn:microsoft.com/office/officeart/2005/8/layout/radial3"/>
    <dgm:cxn modelId="{6953ED8C-6A18-4076-B422-4691ED275D8B}" srcId="{1112072C-B747-4641-9928-EEBEB8527142}" destId="{9FCD0607-568B-441E-ABE1-0CBFA7039816}" srcOrd="2" destOrd="0" parTransId="{F92879F8-7ADD-46E7-8C98-9C01B2D682DF}" sibTransId="{1E7CB6A5-AD60-4130-A2B7-86C8E48EE993}"/>
    <dgm:cxn modelId="{58A1E79E-5C1A-4791-A06F-E095D47EF368}" type="presOf" srcId="{9FCD0607-568B-441E-ABE1-0CBFA7039816}" destId="{B0CFD1DA-9BAD-4E2B-9FA1-22DD5661A5A1}" srcOrd="0" destOrd="0" presId="urn:microsoft.com/office/officeart/2005/8/layout/radial3"/>
    <dgm:cxn modelId="{352831E5-BF83-4804-9B10-1957E34A35F7}" srcId="{1112072C-B747-4641-9928-EEBEB8527142}" destId="{478D88E2-7E3D-489F-8752-CDE04258CA50}" srcOrd="1" destOrd="0" parTransId="{1970A8F6-B374-4CC3-A70C-C58F05F9DB41}" sibTransId="{4876C3D3-6422-4A18-9540-7432F83FC146}"/>
    <dgm:cxn modelId="{E93657F6-5898-4C8B-BD5C-C328099E90CD}" type="presOf" srcId="{300D0D92-2D89-478A-B9CB-6F53B3B2DE00}" destId="{C1A27EBE-C2FE-4161-B637-ABDB3615D879}" srcOrd="0" destOrd="0" presId="urn:microsoft.com/office/officeart/2005/8/layout/radial3"/>
    <dgm:cxn modelId="{1BFF2AC3-828C-49F2-939E-0CB76BAB1E4B}" type="presParOf" srcId="{C1A27EBE-C2FE-4161-B637-ABDB3615D879}" destId="{C30EC2CF-30DC-467C-B62A-9ABFB4CE9AB7}" srcOrd="0" destOrd="0" presId="urn:microsoft.com/office/officeart/2005/8/layout/radial3"/>
    <dgm:cxn modelId="{B05AAB10-18F9-45D5-9ACD-10054ED0BC50}" type="presParOf" srcId="{C30EC2CF-30DC-467C-B62A-9ABFB4CE9AB7}" destId="{27738374-2B05-4F42-99A2-90BA5341AD12}" srcOrd="0" destOrd="0" presId="urn:microsoft.com/office/officeart/2005/8/layout/radial3"/>
    <dgm:cxn modelId="{0671EE99-F92F-42E5-B149-D54577C9E38C}" type="presParOf" srcId="{C30EC2CF-30DC-467C-B62A-9ABFB4CE9AB7}" destId="{F2441714-ED46-4212-9F63-60FD6902D66B}" srcOrd="1" destOrd="0" presId="urn:microsoft.com/office/officeart/2005/8/layout/radial3"/>
    <dgm:cxn modelId="{107B4927-870E-4F0E-B85E-823400A93993}" type="presParOf" srcId="{C30EC2CF-30DC-467C-B62A-9ABFB4CE9AB7}" destId="{5856CA7B-F086-40CF-982F-EEA96D4E0C3F}" srcOrd="2" destOrd="0" presId="urn:microsoft.com/office/officeart/2005/8/layout/radial3"/>
    <dgm:cxn modelId="{ECB9F490-2012-4866-824A-1E5516B02BD0}" type="presParOf" srcId="{C30EC2CF-30DC-467C-B62A-9ABFB4CE9AB7}" destId="{B0CFD1DA-9BAD-4E2B-9FA1-22DD5661A5A1}" srcOrd="3" destOrd="0" presId="urn:microsoft.com/office/officeart/2005/8/layout/radial3"/>
    <dgm:cxn modelId="{E08D7659-8FB5-4F98-A915-2E74DBAABBCA}" type="presParOf" srcId="{C30EC2CF-30DC-467C-B62A-9ABFB4CE9AB7}" destId="{D83FE34E-15E5-42C8-A8CC-12405109B9A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BF2040-1387-49D1-B11C-9F06778F226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551CBB-9FE1-4AA5-9262-F6461178897B}">
      <dgm:prSet/>
      <dgm:spPr/>
      <dgm:t>
        <a:bodyPr/>
        <a:lstStyle/>
        <a:p>
          <a:pPr rtl="0"/>
          <a:r>
            <a:rPr lang="en-US" b="1" dirty="0"/>
            <a:t>THANK YOU</a:t>
          </a:r>
        </a:p>
      </dgm:t>
    </dgm:pt>
    <dgm:pt modelId="{4AD15665-32CB-4ED1-95A2-E3C9D24A8F61}" type="parTrans" cxnId="{C308DE50-D521-43F7-A1CD-DFF240976C88}">
      <dgm:prSet/>
      <dgm:spPr/>
      <dgm:t>
        <a:bodyPr/>
        <a:lstStyle/>
        <a:p>
          <a:endParaRPr lang="en-US"/>
        </a:p>
      </dgm:t>
    </dgm:pt>
    <dgm:pt modelId="{1CA8051D-E94A-4279-9D2E-30242A1D943E}" type="sibTrans" cxnId="{C308DE50-D521-43F7-A1CD-DFF240976C88}">
      <dgm:prSet/>
      <dgm:spPr/>
      <dgm:t>
        <a:bodyPr/>
        <a:lstStyle/>
        <a:p>
          <a:endParaRPr lang="en-US"/>
        </a:p>
      </dgm:t>
    </dgm:pt>
    <dgm:pt modelId="{004F16A9-8BD5-421C-97E2-0C5F43AE3754}" type="pres">
      <dgm:prSet presAssocID="{A3BF2040-1387-49D1-B11C-9F06778F226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9821B24-94F6-4704-B2C4-3C9C3F53C08C}" type="pres">
      <dgm:prSet presAssocID="{E1551CBB-9FE1-4AA5-9262-F6461178897B}" presName="horFlow" presStyleCnt="0"/>
      <dgm:spPr/>
    </dgm:pt>
    <dgm:pt modelId="{06DC0FE8-C6D2-4511-8A1E-AA18800CFBE8}" type="pres">
      <dgm:prSet presAssocID="{E1551CBB-9FE1-4AA5-9262-F6461178897B}" presName="bigChev" presStyleLbl="node1" presStyleIdx="0" presStyleCnt="1" custScaleX="138753" custScaleY="130792"/>
      <dgm:spPr/>
    </dgm:pt>
  </dgm:ptLst>
  <dgm:cxnLst>
    <dgm:cxn modelId="{C308DE50-D521-43F7-A1CD-DFF240976C88}" srcId="{A3BF2040-1387-49D1-B11C-9F06778F2262}" destId="{E1551CBB-9FE1-4AA5-9262-F6461178897B}" srcOrd="0" destOrd="0" parTransId="{4AD15665-32CB-4ED1-95A2-E3C9D24A8F61}" sibTransId="{1CA8051D-E94A-4279-9D2E-30242A1D943E}"/>
    <dgm:cxn modelId="{395D1FB3-4B53-4BD9-9EE1-97213B228959}" type="presOf" srcId="{A3BF2040-1387-49D1-B11C-9F06778F2262}" destId="{004F16A9-8BD5-421C-97E2-0C5F43AE3754}" srcOrd="0" destOrd="0" presId="urn:microsoft.com/office/officeart/2005/8/layout/lProcess3"/>
    <dgm:cxn modelId="{54541FF2-337D-4445-BACA-ABB7429D6BED}" type="presOf" srcId="{E1551CBB-9FE1-4AA5-9262-F6461178897B}" destId="{06DC0FE8-C6D2-4511-8A1E-AA18800CFBE8}" srcOrd="0" destOrd="0" presId="urn:microsoft.com/office/officeart/2005/8/layout/lProcess3"/>
    <dgm:cxn modelId="{25642847-7A8D-48CE-B559-D74581828E8B}" type="presParOf" srcId="{004F16A9-8BD5-421C-97E2-0C5F43AE3754}" destId="{79821B24-94F6-4704-B2C4-3C9C3F53C08C}" srcOrd="0" destOrd="0" presId="urn:microsoft.com/office/officeart/2005/8/layout/lProcess3"/>
    <dgm:cxn modelId="{AFA3EB90-9851-4F79-BAE1-36ABC160C559}" type="presParOf" srcId="{79821B24-94F6-4704-B2C4-3C9C3F53C08C}" destId="{06DC0FE8-C6D2-4511-8A1E-AA18800CFBE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38374-2B05-4F42-99A2-90BA5341AD12}">
      <dsp:nvSpPr>
        <dsp:cNvPr id="0" name=""/>
        <dsp:cNvSpPr/>
      </dsp:nvSpPr>
      <dsp:spPr>
        <a:xfrm>
          <a:off x="1697186" y="994047"/>
          <a:ext cx="2476400" cy="24764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Problems</a:t>
          </a:r>
          <a:endParaRPr lang="en-IN" sz="3300" b="1" kern="1200" dirty="0"/>
        </a:p>
      </dsp:txBody>
      <dsp:txXfrm>
        <a:off x="2059846" y="1356707"/>
        <a:ext cx="1751080" cy="1751080"/>
      </dsp:txXfrm>
    </dsp:sp>
    <dsp:sp modelId="{F2441714-ED46-4212-9F63-60FD6902D66B}">
      <dsp:nvSpPr>
        <dsp:cNvPr id="0" name=""/>
        <dsp:cNvSpPr/>
      </dsp:nvSpPr>
      <dsp:spPr>
        <a:xfrm>
          <a:off x="2292967" y="0"/>
          <a:ext cx="1238200" cy="12382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Bidding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techniques</a:t>
          </a:r>
          <a:endParaRPr lang="en-IN" sz="1400" b="1" kern="1200" dirty="0"/>
        </a:p>
      </dsp:txBody>
      <dsp:txXfrm>
        <a:off x="2474297" y="181330"/>
        <a:ext cx="875540" cy="875540"/>
      </dsp:txXfrm>
    </dsp:sp>
    <dsp:sp modelId="{5856CA7B-F086-40CF-982F-EEA96D4E0C3F}">
      <dsp:nvSpPr>
        <dsp:cNvPr id="0" name=""/>
        <dsp:cNvSpPr/>
      </dsp:nvSpPr>
      <dsp:spPr>
        <a:xfrm>
          <a:off x="3981712" y="1512170"/>
          <a:ext cx="1305966" cy="121308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   </a:t>
          </a:r>
          <a:r>
            <a:rPr lang="en-US" sz="1800" b="1" kern="1200" dirty="0">
              <a:latin typeface="Times New Roman" pitchFamily="18" charset="0"/>
              <a:cs typeface="Times New Roman" pitchFamily="18" charset="0"/>
            </a:rPr>
            <a:t>interconnectors</a:t>
          </a:r>
          <a:endParaRPr lang="en-IN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72966" y="1689823"/>
        <a:ext cx="923458" cy="857783"/>
      </dsp:txXfrm>
    </dsp:sp>
    <dsp:sp modelId="{B0CFD1DA-9BAD-4E2B-9FA1-22DD5661A5A1}">
      <dsp:nvSpPr>
        <dsp:cNvPr id="0" name=""/>
        <dsp:cNvSpPr/>
      </dsp:nvSpPr>
      <dsp:spPr>
        <a:xfrm>
          <a:off x="2316286" y="3225853"/>
          <a:ext cx="1238200" cy="12382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Decision by regulators</a:t>
          </a:r>
          <a:endParaRPr lang="en-IN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97616" y="3407183"/>
        <a:ext cx="875540" cy="875540"/>
      </dsp:txXfrm>
    </dsp:sp>
    <dsp:sp modelId="{D83FE34E-15E5-42C8-A8CC-12405109B9A4}">
      <dsp:nvSpPr>
        <dsp:cNvPr id="0" name=""/>
        <dsp:cNvSpPr/>
      </dsp:nvSpPr>
      <dsp:spPr>
        <a:xfrm>
          <a:off x="575836" y="1579735"/>
          <a:ext cx="1238200" cy="12382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  <a:r>
            <a:rPr lang="en-US" sz="1400" b="1" kern="1200" dirty="0"/>
            <a:t>Changes in demand</a:t>
          </a:r>
          <a:endParaRPr lang="en-IN" sz="1400" b="1" kern="1200" dirty="0"/>
        </a:p>
      </dsp:txBody>
      <dsp:txXfrm>
        <a:off x="757166" y="1761065"/>
        <a:ext cx="875540" cy="875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C0FE8-C6D2-4511-8A1E-AA18800CFBE8}">
      <dsp:nvSpPr>
        <dsp:cNvPr id="0" name=""/>
        <dsp:cNvSpPr/>
      </dsp:nvSpPr>
      <dsp:spPr>
        <a:xfrm>
          <a:off x="7" y="483548"/>
          <a:ext cx="5239469" cy="197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THANK YOU</a:t>
          </a:r>
        </a:p>
      </dsp:txBody>
      <dsp:txXfrm>
        <a:off x="987778" y="483548"/>
        <a:ext cx="3263928" cy="1975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7C3DF-71FE-4B2E-B69E-F8EC1C8F0A6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C471F-5761-4D0A-BBA9-FA579DA0C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1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B332602-5942-4D6B-98FF-B00D2CAE56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C3FBF46-E1C5-46E9-A7ED-3BD20EF4AD59}" type="datetimeFigureOut">
              <a:rPr lang="en-US" smtClean="0"/>
              <a:pPr/>
              <a:t>2/25/2023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802" r:id="rId2"/>
    <p:sldLayoutId id="2147484803" r:id="rId3"/>
    <p:sldLayoutId id="2147484804" r:id="rId4"/>
    <p:sldLayoutId id="2147484805" r:id="rId5"/>
    <p:sldLayoutId id="2147484806" r:id="rId6"/>
    <p:sldLayoutId id="2147484807" r:id="rId7"/>
    <p:sldLayoutId id="2147484808" r:id="rId8"/>
    <p:sldLayoutId id="2147484809" r:id="rId9"/>
    <p:sldLayoutId id="2147484810" r:id="rId10"/>
    <p:sldLayoutId id="21474848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3483"/>
            <a:ext cx="8988425" cy="15121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ELECTRICITY PRICE  FORECASTING </a:t>
            </a:r>
            <a:b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USING DEEP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75" y="3140968"/>
            <a:ext cx="4984105" cy="201622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TEAM MEMBERS  </a:t>
            </a:r>
            <a:r>
              <a:rPr lang="en-US" dirty="0">
                <a:solidFill>
                  <a:srgbClr val="C00000"/>
                </a:solidFill>
              </a:rPr>
              <a:t>                                 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RAKSHITHA SHANKAR - 1CG19CS090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SOWMYASHREE O A - 1CG19CS105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POOJA M - 1CG19CS085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VARSHITHA T S   - 1CG19CS114</a:t>
            </a:r>
          </a:p>
        </p:txBody>
      </p:sp>
      <p:sp>
        <p:nvSpPr>
          <p:cNvPr id="4" name="AutoShape 2" descr="blob:https://web.whatsapp.com/d7f223b9-ec5f-4efa-b424-ac19535b24f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blob:https://web.whatsapp.com/d7f223b9-ec5f-4efa-b424-ac19535b24fd"/>
          <p:cNvSpPr>
            <a:spLocks noChangeAspect="1" noChangeArrowheads="1"/>
          </p:cNvSpPr>
          <p:nvPr/>
        </p:nvSpPr>
        <p:spPr bwMode="auto">
          <a:xfrm>
            <a:off x="340420" y="6355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blob:https://web.whatsapp.com/d7f223b9-ec5f-4efa-b424-ac19535b24f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2936"/>
            <a:ext cx="2602962" cy="280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image2.jpeg" descr="Description: Description: D:\CIT 2\Quick Reference\logo\CIT LOG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49154"/>
            <a:ext cx="1188453" cy="76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image4.png" descr="Description: Description: D:\CIT 2\NAAC\Post SSR\Execution - Final Phase\Institute PPT\Supporting Documents\ppt images\download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49154"/>
            <a:ext cx="759117" cy="69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073150" y="83310"/>
            <a:ext cx="606780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Channabasaveshwara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Institute of Technology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ISO 9001:2015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Certified Institution)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(Affiliated to VTU, Belgaum &amp; Approved by AICTE, New Delhi)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NH 206 (B.H. Road),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Gubbi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Tumkur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572 216. Karnataka  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2022-23        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1960" y="5183318"/>
            <a:ext cx="465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GUIDED BY </a:t>
            </a:r>
          </a:p>
          <a:p>
            <a:r>
              <a:rPr lang="en-US" dirty="0"/>
              <a:t>Mrs. RASHMI C R</a:t>
            </a:r>
          </a:p>
          <a:p>
            <a:r>
              <a:rPr lang="en-US" dirty="0"/>
              <a:t>Asst. PROFESSOR</a:t>
            </a:r>
          </a:p>
          <a:p>
            <a:r>
              <a:rPr lang="en-US" dirty="0"/>
              <a:t>DEPT. OF COMPUTER SCIENCE</a:t>
            </a:r>
          </a:p>
          <a:p>
            <a:r>
              <a:rPr lang="en-US" dirty="0"/>
              <a:t>CIT,GUBBI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7402D-7153-CE5D-1E14-DCD0C65CFDA2}"/>
              </a:ext>
            </a:extLst>
          </p:cNvPr>
          <p:cNvSpPr txBox="1"/>
          <p:nvPr/>
        </p:nvSpPr>
        <p:spPr>
          <a:xfrm flipH="1">
            <a:off x="1719907" y="1316772"/>
            <a:ext cx="498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PHASE-1 PRESENTATION ON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860" y="19096"/>
            <a:ext cx="3801604" cy="57606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4000" b="1" dirty="0"/>
              <a:t>Methodology</a:t>
            </a:r>
          </a:p>
        </p:txBody>
      </p:sp>
      <p:sp>
        <p:nvSpPr>
          <p:cNvPr id="4" name="Oval 3"/>
          <p:cNvSpPr/>
          <p:nvPr/>
        </p:nvSpPr>
        <p:spPr>
          <a:xfrm>
            <a:off x="642910" y="428604"/>
            <a:ext cx="200026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393803" y="117790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85786" y="1428736"/>
            <a:ext cx="185738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429522" y="22137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7224" y="2500306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normalization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428728" y="32861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57224" y="3571876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Testing partition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428728" y="435769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28662" y="4572802"/>
            <a:ext cx="175147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Training data and Testing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464447" y="5464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8662" y="5643578"/>
            <a:ext cx="185738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Training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714356"/>
            <a:ext cx="228601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the model on Batches</a:t>
            </a:r>
          </a:p>
        </p:txBody>
      </p:sp>
      <p:cxnSp>
        <p:nvCxnSpPr>
          <p:cNvPr id="16" name="Straight Arrow Connector 15"/>
          <p:cNvCxnSpPr>
            <a:stCxn id="15" idx="2"/>
            <a:endCxn id="17" idx="0"/>
          </p:cNvCxnSpPr>
          <p:nvPr/>
        </p:nvCxnSpPr>
        <p:spPr>
          <a:xfrm>
            <a:off x="6143636" y="1285860"/>
            <a:ext cx="15814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5148064" y="1750207"/>
            <a:ext cx="2022772" cy="15367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  <a:p>
            <a:pPr algn="ctr"/>
            <a:r>
              <a:rPr lang="en-US" dirty="0"/>
              <a:t>Training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6000760" y="335756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5357818" y="3500438"/>
            <a:ext cx="1643074" cy="857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037273" y="453549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286380" y="4714884"/>
            <a:ext cx="192882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Evaluation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5993627" y="550930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346564" y="5719796"/>
            <a:ext cx="185738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>
            <a:off x="2714612" y="3929066"/>
            <a:ext cx="2643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65"/>
          <p:cNvCxnSpPr>
            <a:stCxn id="17" idx="1"/>
          </p:cNvCxnSpPr>
          <p:nvPr/>
        </p:nvCxnSpPr>
        <p:spPr>
          <a:xfrm rot="10800000" flipV="1">
            <a:off x="3643306" y="2518562"/>
            <a:ext cx="1504758" cy="33393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2857488" y="585789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78"/>
          <p:cNvCxnSpPr>
            <a:stCxn id="15" idx="3"/>
          </p:cNvCxnSpPr>
          <p:nvPr/>
        </p:nvCxnSpPr>
        <p:spPr>
          <a:xfrm>
            <a:off x="7286644" y="1000108"/>
            <a:ext cx="928694" cy="55007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1785918" y="6429396"/>
            <a:ext cx="64294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2"/>
          </p:cNvCxnSpPr>
          <p:nvPr/>
        </p:nvCxnSpPr>
        <p:spPr>
          <a:xfrm rot="5400000" flipH="1" flipV="1">
            <a:off x="1750199" y="632223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3249" y="214923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71934" y="364331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pPr algn="ctr"/>
            <a:r>
              <a:rPr lang="en-US" sz="4000" b="1" dirty="0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literature survey concludes with better results for electricity consumption prediction with the hybrid approach of machine learning techniques.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Feature selection is essential to achieving accurate prediction, and features from integrated markets have an impact on prediction.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graph plots and error metrics and the proposed method is found to provide better accuracy.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11430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064896" cy="4896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Electricity Consumption &amp; Prediction using Machine Learning Models”, Tapas Ranjan Jena, Swati SucharitaBarik, SasmitaKumariNayak, published an Article - June 2020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“Day-ahead electricity price prediction applying hybrid models of LSTM-based deep learning methods and feature selection algorithms under consideration of market coupling”, Wei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Lia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, Denis Beckera, published on 18 Jul 2021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“Forecasting day-ahead spot electricity prices using deep neural networks with attention mechanism”, Adam Marszałek, TadeuszBurczyński,Published: 30 Mar 2021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-11430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7992888" cy="4968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“An Electricity Price Forecasting Model by Hybrid Structured Deep Neural Networks”,Ping-HuanKuo,Published: 21 April 2018.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Deep Learning Forecasts of the Electricity Price with special Consideration of the Electricity Supply”,Stephan Schneider.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Short-Term Electricity Price Forecasting by Employing Ensemble Empirical Mode Decomposition and Extreme Learning Machine”,Sajjad Khan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48068326"/>
              </p:ext>
            </p:extLst>
          </p:nvPr>
        </p:nvGraphicFramePr>
        <p:xfrm>
          <a:off x="1691680" y="1844824"/>
          <a:ext cx="5239484" cy="2942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08" y="188640"/>
            <a:ext cx="7772400" cy="86409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41" y="1124744"/>
            <a:ext cx="3960439" cy="5400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Accurately predict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electricity consumption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minimize the production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storage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influence factors such as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power supply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demand relationship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market participant influences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power generation costs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market structure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deep learning algorithms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LSTM methods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CNN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RNN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8800"/>
            <a:ext cx="3384376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6264696" cy="9807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  <a:br>
              <a:rPr lang="en-US" sz="4000" b="1" dirty="0"/>
            </a:b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337441"/>
              </p:ext>
            </p:extLst>
          </p:nvPr>
        </p:nvGraphicFramePr>
        <p:xfrm>
          <a:off x="-324544" y="1412776"/>
          <a:ext cx="590465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08104" y="1484784"/>
            <a:ext cx="25922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Energy is transferred between several networks, there are numerous bidding techniques, the price of electricity is non-linear and extremely variable, and both supply and demand are always changing. Storage is therefore unprofitable.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543824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7772400" cy="501969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study is to evaluate the peak performance of different ML Algorithms &amp; Deep neural networks in predicting the price of electricity.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provide an optimized scheduling process for an industrial loads to get an accurate electricity price.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Comparing ML &amp; DL algorithms, the high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accurated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model for EPF is selected.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SCOPE OF THE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332"/>
            <a:ext cx="9144000" cy="59427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988840"/>
            <a:ext cx="1882552" cy="43924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be seen that because of the various factors influences electricity prices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Rakshitha Shankar\OneDrive\Pictures\Screenshots\Screenshot (78)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332656"/>
            <a:ext cx="6242176" cy="61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6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16632"/>
            <a:ext cx="8186766" cy="52628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LITERATURE SURVEY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626155"/>
              </p:ext>
            </p:extLst>
          </p:nvPr>
        </p:nvGraphicFramePr>
        <p:xfrm>
          <a:off x="0" y="908720"/>
          <a:ext cx="9144000" cy="589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9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r>
                        <a:rPr lang="en-US" sz="1900" baseline="0" dirty="0">
                          <a:latin typeface="Times New Roman" pitchFamily="18" charset="0"/>
                          <a:cs typeface="Times New Roman" pitchFamily="18" charset="0"/>
                        </a:rPr>
                        <a:t> NO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PAPER  </a:t>
                      </a:r>
                      <a:r>
                        <a:rPr lang="en-US" sz="1900" baseline="0" dirty="0">
                          <a:latin typeface="Times New Roman" pitchFamily="18" charset="0"/>
                          <a:cs typeface="Times New Roman" pitchFamily="18" charset="0"/>
                        </a:rPr>
                        <a:t> TITLE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US" sz="1900" baseline="0" dirty="0">
                          <a:latin typeface="Times New Roman" pitchFamily="18" charset="0"/>
                          <a:cs typeface="Times New Roman" pitchFamily="18" charset="0"/>
                        </a:rPr>
                        <a:t>                      </a:t>
                      </a:r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  <a:p>
                      <a:pPr algn="ctr"/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85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900" b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Electricity Consumption &amp; Prediction using Machine Learning Models</a:t>
                      </a:r>
                      <a:endParaRPr lang="en-US" sz="19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Tapas Ranjan jean</a:t>
                      </a:r>
                    </a:p>
                    <a:p>
                      <a:pPr algn="ctr"/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Paper reviews the CML Models as well as the recent models, allowing predicting electricity consumption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35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900" b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Day-ahead electricity price prediction applying hybrid models of LSTM-based deep learning methods and feature selection algorithms under consideration of market coupling</a:t>
                      </a:r>
                      <a:endParaRPr lang="en-US" sz="19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Denis</a:t>
                      </a:r>
                      <a:r>
                        <a:rPr lang="en-US" sz="1900" baseline="0" dirty="0">
                          <a:latin typeface="Times New Roman" pitchFamily="18" charset="0"/>
                          <a:cs typeface="Times New Roman" pitchFamily="18" charset="0"/>
                        </a:rPr>
                        <a:t> Becker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LSTM models have a good performance in handling nonlinear and complex problems and processing time series data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531724"/>
              </p:ext>
            </p:extLst>
          </p:nvPr>
        </p:nvGraphicFramePr>
        <p:xfrm>
          <a:off x="0" y="0"/>
          <a:ext cx="913632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4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16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 NAME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5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Week Ahead Electricity Price Forecasting Using Artificial Bee Colony Optimized Extreme Learning Machine with Wavelet Decomposition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Udaiyakumar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ABC-ELM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using graph plots and error metrics and the proposed method is found to provide better accuracy.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Electricity Price Forecasting Model by Hybrid Structured Deep Neural Networks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Ping-</a:t>
                      </a:r>
                      <a:r>
                        <a:rPr kumimoji="0" lang="en-IN" sz="20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Huan</a:t>
                      </a: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IN" sz="20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Kuo</a:t>
                      </a: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CNN,LSTM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Experiment results show that compared with other traditional machine learning methods, the prediction performance of the estimating model proposed in this paper is proven to be the best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95844"/>
              </p:ext>
            </p:extLst>
          </p:nvPr>
        </p:nvGraphicFramePr>
        <p:xfrm>
          <a:off x="0" y="9952"/>
          <a:ext cx="9144000" cy="684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9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NO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  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1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Deep Learning Forecasts of the Electricity Price with special Consideration of the Electricity Supply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Stephan Schneider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deep learning artificial neural networks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study primarily looks at the supply-side prediction of the electricity price with the help of deep learning artificial neural networks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1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Short-Term Electricity Price Forecasting by Employing Ensemble Empirical Mode Decomposition and Extreme Learning Machine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Sajjad Khan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(ELM).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 conduct several experiments on real-time data obtained from three different states of the electricity market in Australia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918</TotalTime>
  <Words>758</Words>
  <Application>Microsoft Office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Wingdings</vt:lpstr>
      <vt:lpstr>Adjacency</vt:lpstr>
      <vt:lpstr> ELECTRICITY PRICE  FORECASTING          USING DEEP LEARNING</vt:lpstr>
      <vt:lpstr>INTRODUCTION</vt:lpstr>
      <vt:lpstr>PROBLEM STATEMENT </vt:lpstr>
      <vt:lpstr>OBJECTIVES</vt:lpstr>
      <vt:lpstr>SCOPE OF THE PROJECT</vt:lpstr>
      <vt:lpstr>PowerPoint Presentation</vt:lpstr>
      <vt:lpstr>LITERATURE SURVEY</vt:lpstr>
      <vt:lpstr>PowerPoint Presentation</vt:lpstr>
      <vt:lpstr>PowerPoint Presentation</vt:lpstr>
      <vt:lpstr> Methodology</vt:lpstr>
      <vt:lpstr>EXPECTED OUTCOME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&amp; Prediction using Machine Learning Models</dc:title>
  <dc:creator>Admin</dc:creator>
  <cp:lastModifiedBy>sowmya shree</cp:lastModifiedBy>
  <cp:revision>75</cp:revision>
  <dcterms:created xsi:type="dcterms:W3CDTF">2022-12-08T04:29:21Z</dcterms:created>
  <dcterms:modified xsi:type="dcterms:W3CDTF">2023-02-25T10:10:04Z</dcterms:modified>
</cp:coreProperties>
</file>