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handoutMasterIdLst>
    <p:handoutMasterId r:id="rId14"/>
  </p:handoutMasterIdLst>
  <p:sldIdLst>
    <p:sldId id="256" r:id="rId2"/>
    <p:sldId id="274" r:id="rId3"/>
    <p:sldId id="279" r:id="rId4"/>
    <p:sldId id="312" r:id="rId5"/>
    <p:sldId id="333" r:id="rId6"/>
    <p:sldId id="334" r:id="rId7"/>
    <p:sldId id="335" r:id="rId8"/>
    <p:sldId id="336" r:id="rId9"/>
    <p:sldId id="337" r:id="rId10"/>
    <p:sldId id="338" r:id="rId11"/>
    <p:sldId id="339"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2076" autoAdjust="0"/>
  </p:normalViewPr>
  <p:slideViewPr>
    <p:cSldViewPr>
      <p:cViewPr varScale="1">
        <p:scale>
          <a:sx n="100" d="100"/>
          <a:sy n="100" d="100"/>
        </p:scale>
        <p:origin x="1512" y="90"/>
      </p:cViewPr>
      <p:guideLst>
        <p:guide orient="horz" pos="2160"/>
        <p:guide pos="2880"/>
      </p:guideLst>
    </p:cSldViewPr>
  </p:slideViewPr>
  <p:outlineViewPr>
    <p:cViewPr>
      <p:scale>
        <a:sx n="33" d="100"/>
        <a:sy n="33" d="100"/>
      </p:scale>
      <p:origin x="0" y="9102"/>
    </p:cViewPr>
  </p:outlineViewPr>
  <p:notesTextViewPr>
    <p:cViewPr>
      <p:scale>
        <a:sx n="100" d="100"/>
        <a:sy n="100" d="100"/>
      </p:scale>
      <p:origin x="0" y="0"/>
    </p:cViewPr>
  </p:notesTextViewPr>
  <p:sorterViewPr>
    <p:cViewPr>
      <p:scale>
        <a:sx n="66" d="100"/>
        <a:sy n="66" d="100"/>
      </p:scale>
      <p:origin x="0" y="942"/>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13BA13-1BD6-4025-BA0F-5E540319FDB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C7684A1-BB14-4D12-9057-F1064A6D770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0EA5D0-2EC1-4E84-9C92-D4447A644E47}" type="datetimeFigureOut">
              <a:rPr lang="en-US"/>
              <a:pPr>
                <a:defRPr/>
              </a:pPr>
              <a:t>10/11/2019</a:t>
            </a:fld>
            <a:endParaRPr lang="en-US"/>
          </a:p>
        </p:txBody>
      </p:sp>
      <p:sp>
        <p:nvSpPr>
          <p:cNvPr id="4" name="Footer Placeholder 3">
            <a:extLst>
              <a:ext uri="{FF2B5EF4-FFF2-40B4-BE49-F238E27FC236}">
                <a16:creationId xmlns:a16="http://schemas.microsoft.com/office/drawing/2014/main" id="{F73162E0-76D4-473B-A216-347A3BD107C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D634A2A0-1438-4C57-BDD6-2919C22AE36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0FF75DC-6633-4BEF-82F3-C10712B40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A25F62-DE15-41EC-B9FC-5E7D0B1EE8D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C8ED365A-D5FB-4AE8-B75A-1E57CFF43F2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0695CB4-B253-4482-9D36-FDED1594759B}" type="datetimeFigureOut">
              <a:rPr lang="en-US"/>
              <a:pPr>
                <a:defRPr/>
              </a:pPr>
              <a:t>10/11/2019</a:t>
            </a:fld>
            <a:endParaRPr lang="en-US"/>
          </a:p>
        </p:txBody>
      </p:sp>
      <p:sp>
        <p:nvSpPr>
          <p:cNvPr id="4" name="Slide Image Placeholder 3">
            <a:extLst>
              <a:ext uri="{FF2B5EF4-FFF2-40B4-BE49-F238E27FC236}">
                <a16:creationId xmlns:a16="http://schemas.microsoft.com/office/drawing/2014/main" id="{99E5E56A-608B-43A9-9FB8-1D3BB2F088B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813CBF0-979F-4258-8074-3DFA23D1A5D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3B9E78F-F484-4309-A75F-40A27AD9C63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566607E-F4CE-47E8-A451-A32A28E09CC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42F64EA-79D9-4516-AF74-7717A1D0927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85E28F0-58BB-4A0E-81D8-1D14D31CD8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6B561C7D-14E2-4ACE-88D3-3F9E110335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3252" name="Slide Number Placeholder 3">
            <a:extLst>
              <a:ext uri="{FF2B5EF4-FFF2-40B4-BE49-F238E27FC236}">
                <a16:creationId xmlns:a16="http://schemas.microsoft.com/office/drawing/2014/main" id="{10CFFEF4-33E3-47F0-B607-48240F75BFD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F17795-86D8-43C0-AFE2-79C7FB815CE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F64EA-79D9-4516-AF74-7717A1D09276}" type="slidenum">
              <a:rPr lang="en-US" altLang="en-US" smtClean="0"/>
              <a:pPr/>
              <a:t>11</a:t>
            </a:fld>
            <a:endParaRPr lang="en-US" altLang="en-US"/>
          </a:p>
        </p:txBody>
      </p:sp>
    </p:spTree>
    <p:extLst>
      <p:ext uri="{BB962C8B-B14F-4D97-AF65-F5344CB8AC3E}">
        <p14:creationId xmlns:p14="http://schemas.microsoft.com/office/powerpoint/2010/main" val="167728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384CFD-4BDF-4791-8552-13402FC2FFF1}"/>
              </a:ext>
            </a:extLst>
          </p:cNvPr>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662408A8-3D7E-457D-8C3F-D26126E2D2E2}"/>
              </a:ext>
            </a:extLst>
          </p:cNvPr>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AC44D226-417B-4ADC-8F73-6F529F630E93}"/>
              </a:ext>
            </a:extLst>
          </p:cNvPr>
          <p:cNvSpPr>
            <a:spLocks noGrp="1"/>
          </p:cNvSpPr>
          <p:nvPr>
            <p:ph type="dt" sz="half" idx="10"/>
          </p:nvPr>
        </p:nvSpPr>
        <p:spPr/>
        <p:txBody>
          <a:bodyPr/>
          <a:lstStyle>
            <a:lvl1pPr>
              <a:defRPr/>
            </a:lvl1pPr>
          </a:lstStyle>
          <a:p>
            <a:pPr>
              <a:defRPr/>
            </a:pPr>
            <a:fld id="{1E571D7F-237E-46D1-BBB3-09A3F6C03005}" type="datetimeFigureOut">
              <a:rPr lang="en-US"/>
              <a:pPr>
                <a:defRPr/>
              </a:pPr>
              <a:t>10/11/2019</a:t>
            </a:fld>
            <a:endParaRPr lang="en-US"/>
          </a:p>
        </p:txBody>
      </p:sp>
      <p:sp>
        <p:nvSpPr>
          <p:cNvPr id="7" name="Footer Placeholder 4">
            <a:extLst>
              <a:ext uri="{FF2B5EF4-FFF2-40B4-BE49-F238E27FC236}">
                <a16:creationId xmlns:a16="http://schemas.microsoft.com/office/drawing/2014/main" id="{D5F900E1-58ED-46CF-ACB7-536FB4D2E2A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8A6A91C-7259-405D-8144-C11FAD64A6E8}"/>
              </a:ext>
            </a:extLst>
          </p:cNvPr>
          <p:cNvSpPr>
            <a:spLocks noGrp="1"/>
          </p:cNvSpPr>
          <p:nvPr>
            <p:ph type="sldNum" sz="quarter" idx="12"/>
          </p:nvPr>
        </p:nvSpPr>
        <p:spPr/>
        <p:txBody>
          <a:bodyPr/>
          <a:lstStyle>
            <a:lvl1pPr>
              <a:defRPr>
                <a:solidFill>
                  <a:srgbClr val="FFFFFF"/>
                </a:solidFill>
              </a:defRPr>
            </a:lvl1pPr>
          </a:lstStyle>
          <a:p>
            <a:fld id="{14264CCA-95A8-444E-BEE3-94FE47886503}" type="slidenum">
              <a:rPr lang="en-US" altLang="en-US"/>
              <a:pPr/>
              <a:t>‹#›</a:t>
            </a:fld>
            <a:endParaRPr lang="en-US" altLang="en-US"/>
          </a:p>
        </p:txBody>
      </p:sp>
    </p:spTree>
    <p:extLst>
      <p:ext uri="{BB962C8B-B14F-4D97-AF65-F5344CB8AC3E}">
        <p14:creationId xmlns:p14="http://schemas.microsoft.com/office/powerpoint/2010/main" val="405441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3C8C-189C-4CD6-B2D7-43C143FF0E3A}"/>
              </a:ext>
            </a:extLst>
          </p:cNvPr>
          <p:cNvSpPr>
            <a:spLocks noGrp="1"/>
          </p:cNvSpPr>
          <p:nvPr>
            <p:ph type="dt" sz="half" idx="10"/>
          </p:nvPr>
        </p:nvSpPr>
        <p:spPr/>
        <p:txBody>
          <a:bodyPr/>
          <a:lstStyle>
            <a:lvl1pPr>
              <a:defRPr/>
            </a:lvl1pPr>
          </a:lstStyle>
          <a:p>
            <a:pPr>
              <a:defRPr/>
            </a:pPr>
            <a:fld id="{810A3F90-E9D2-4461-A2E2-9FF6534C170D}" type="datetimeFigureOut">
              <a:rPr lang="en-US"/>
              <a:pPr>
                <a:defRPr/>
              </a:pPr>
              <a:t>10/11/2019</a:t>
            </a:fld>
            <a:endParaRPr lang="en-US"/>
          </a:p>
        </p:txBody>
      </p:sp>
      <p:sp>
        <p:nvSpPr>
          <p:cNvPr id="5" name="Footer Placeholder 4">
            <a:extLst>
              <a:ext uri="{FF2B5EF4-FFF2-40B4-BE49-F238E27FC236}">
                <a16:creationId xmlns:a16="http://schemas.microsoft.com/office/drawing/2014/main" id="{047C2750-870D-48AD-B60A-CB81BF6838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6788B9A-57CA-4D79-A3E2-03ECEEB74870}"/>
              </a:ext>
            </a:extLst>
          </p:cNvPr>
          <p:cNvSpPr>
            <a:spLocks noGrp="1"/>
          </p:cNvSpPr>
          <p:nvPr>
            <p:ph type="sldNum" sz="quarter" idx="12"/>
          </p:nvPr>
        </p:nvSpPr>
        <p:spPr/>
        <p:txBody>
          <a:bodyPr/>
          <a:lstStyle>
            <a:lvl1pPr>
              <a:defRPr/>
            </a:lvl1pPr>
          </a:lstStyle>
          <a:p>
            <a:fld id="{3E4F0E81-3257-45F9-9050-F6ADD6A97254}" type="slidenum">
              <a:rPr lang="en-US" altLang="en-US"/>
              <a:pPr/>
              <a:t>‹#›</a:t>
            </a:fld>
            <a:endParaRPr lang="en-US" altLang="en-US"/>
          </a:p>
        </p:txBody>
      </p:sp>
    </p:spTree>
    <p:extLst>
      <p:ext uri="{BB962C8B-B14F-4D97-AF65-F5344CB8AC3E}">
        <p14:creationId xmlns:p14="http://schemas.microsoft.com/office/powerpoint/2010/main" val="111553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56D02B-2CDC-476E-9F8F-31DA8AD79A1C}"/>
              </a:ext>
            </a:extLst>
          </p:cNvPr>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5C914740-CCF8-417D-90BF-E86D43E9D316}"/>
              </a:ext>
            </a:extLst>
          </p:cNvPr>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6D11A137-6483-4170-AAAA-43FF5C3ACE2E}"/>
              </a:ext>
            </a:extLst>
          </p:cNvPr>
          <p:cNvSpPr>
            <a:spLocks noGrp="1"/>
          </p:cNvSpPr>
          <p:nvPr>
            <p:ph type="dt" sz="half" idx="10"/>
          </p:nvPr>
        </p:nvSpPr>
        <p:spPr/>
        <p:txBody>
          <a:bodyPr/>
          <a:lstStyle>
            <a:lvl1pPr>
              <a:defRPr/>
            </a:lvl1pPr>
          </a:lstStyle>
          <a:p>
            <a:pPr>
              <a:defRPr/>
            </a:pPr>
            <a:fld id="{E6B60236-0F92-4FE0-B2A1-DC740654A014}" type="datetimeFigureOut">
              <a:rPr lang="en-US"/>
              <a:pPr>
                <a:defRPr/>
              </a:pPr>
              <a:t>10/11/2019</a:t>
            </a:fld>
            <a:endParaRPr lang="en-US"/>
          </a:p>
        </p:txBody>
      </p:sp>
      <p:sp>
        <p:nvSpPr>
          <p:cNvPr id="7" name="Footer Placeholder 4">
            <a:extLst>
              <a:ext uri="{FF2B5EF4-FFF2-40B4-BE49-F238E27FC236}">
                <a16:creationId xmlns:a16="http://schemas.microsoft.com/office/drawing/2014/main" id="{8E77A2F6-AEFC-4835-B835-63C7F50D1E6C}"/>
              </a:ext>
            </a:extLst>
          </p:cNvPr>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0AD36FF-1764-446F-BE64-7DC9CD5A556F}"/>
              </a:ext>
            </a:extLst>
          </p:cNvPr>
          <p:cNvSpPr>
            <a:spLocks noGrp="1"/>
          </p:cNvSpPr>
          <p:nvPr>
            <p:ph type="sldNum" sz="quarter" idx="12"/>
          </p:nvPr>
        </p:nvSpPr>
        <p:spPr/>
        <p:txBody>
          <a:bodyPr/>
          <a:lstStyle>
            <a:lvl1pPr>
              <a:defRPr/>
            </a:lvl1pPr>
          </a:lstStyle>
          <a:p>
            <a:fld id="{125F6647-F602-4C3F-A6A2-A9A7A0302488}" type="slidenum">
              <a:rPr lang="en-US" altLang="en-US"/>
              <a:pPr/>
              <a:t>‹#›</a:t>
            </a:fld>
            <a:endParaRPr lang="en-US" altLang="en-US"/>
          </a:p>
        </p:txBody>
      </p:sp>
    </p:spTree>
    <p:extLst>
      <p:ext uri="{BB962C8B-B14F-4D97-AF65-F5344CB8AC3E}">
        <p14:creationId xmlns:p14="http://schemas.microsoft.com/office/powerpoint/2010/main" val="404608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438E7-2300-48E5-B901-254BBD63F9C1}"/>
              </a:ext>
            </a:extLst>
          </p:cNvPr>
          <p:cNvSpPr>
            <a:spLocks noGrp="1"/>
          </p:cNvSpPr>
          <p:nvPr>
            <p:ph type="dt" sz="half" idx="10"/>
          </p:nvPr>
        </p:nvSpPr>
        <p:spPr/>
        <p:txBody>
          <a:bodyPr/>
          <a:lstStyle>
            <a:lvl1pPr>
              <a:defRPr/>
            </a:lvl1pPr>
          </a:lstStyle>
          <a:p>
            <a:pPr>
              <a:defRPr/>
            </a:pPr>
            <a:fld id="{F89FC97E-5335-451B-97C9-3C00AFC971F6}" type="datetimeFigureOut">
              <a:rPr lang="en-US"/>
              <a:pPr>
                <a:defRPr/>
              </a:pPr>
              <a:t>10/11/2019</a:t>
            </a:fld>
            <a:endParaRPr lang="en-US"/>
          </a:p>
        </p:txBody>
      </p:sp>
      <p:sp>
        <p:nvSpPr>
          <p:cNvPr id="5" name="Footer Placeholder 4">
            <a:extLst>
              <a:ext uri="{FF2B5EF4-FFF2-40B4-BE49-F238E27FC236}">
                <a16:creationId xmlns:a16="http://schemas.microsoft.com/office/drawing/2014/main" id="{EB1CC85C-515D-4C98-853F-895EA703E3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8A50D46-0208-42F6-BBA0-A9DF86A7B893}"/>
              </a:ext>
            </a:extLst>
          </p:cNvPr>
          <p:cNvSpPr>
            <a:spLocks noGrp="1"/>
          </p:cNvSpPr>
          <p:nvPr>
            <p:ph type="sldNum" sz="quarter" idx="12"/>
          </p:nvPr>
        </p:nvSpPr>
        <p:spPr/>
        <p:txBody>
          <a:bodyPr/>
          <a:lstStyle>
            <a:lvl1pPr>
              <a:defRPr/>
            </a:lvl1pPr>
          </a:lstStyle>
          <a:p>
            <a:fld id="{ECB0E678-6486-461E-A67C-F83F923B85F7}" type="slidenum">
              <a:rPr lang="en-US" altLang="en-US"/>
              <a:pPr/>
              <a:t>‹#›</a:t>
            </a:fld>
            <a:endParaRPr lang="en-US" altLang="en-US"/>
          </a:p>
        </p:txBody>
      </p:sp>
    </p:spTree>
    <p:extLst>
      <p:ext uri="{BB962C8B-B14F-4D97-AF65-F5344CB8AC3E}">
        <p14:creationId xmlns:p14="http://schemas.microsoft.com/office/powerpoint/2010/main" val="53268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C65D4-E0A3-45C5-8C6D-A016F4B8B1BC}"/>
              </a:ext>
            </a:extLst>
          </p:cNvPr>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871968B7-7DA7-4F98-8C31-B680A9B367C1}"/>
              </a:ext>
            </a:extLst>
          </p:cNvPr>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9796744E-125A-44DC-B3F7-D306B737CEF0}"/>
              </a:ext>
            </a:extLst>
          </p:cNvPr>
          <p:cNvSpPr>
            <a:spLocks noGrp="1"/>
          </p:cNvSpPr>
          <p:nvPr>
            <p:ph type="dt" sz="half" idx="10"/>
          </p:nvPr>
        </p:nvSpPr>
        <p:spPr/>
        <p:txBody>
          <a:bodyPr/>
          <a:lstStyle>
            <a:lvl1pPr>
              <a:defRPr/>
            </a:lvl1pPr>
          </a:lstStyle>
          <a:p>
            <a:pPr>
              <a:defRPr/>
            </a:pPr>
            <a:fld id="{0DD7D44E-0755-44E2-AEE5-C377292F1B56}" type="datetimeFigureOut">
              <a:rPr lang="en-US"/>
              <a:pPr>
                <a:defRPr/>
              </a:pPr>
              <a:t>10/11/2019</a:t>
            </a:fld>
            <a:endParaRPr lang="en-US"/>
          </a:p>
        </p:txBody>
      </p:sp>
      <p:sp>
        <p:nvSpPr>
          <p:cNvPr id="7" name="Footer Placeholder 4">
            <a:extLst>
              <a:ext uri="{FF2B5EF4-FFF2-40B4-BE49-F238E27FC236}">
                <a16:creationId xmlns:a16="http://schemas.microsoft.com/office/drawing/2014/main" id="{BF459F56-2DFA-433C-974F-51C980D7BAA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782EE31-1CC1-481D-9385-2FC89DD714C2}"/>
              </a:ext>
            </a:extLst>
          </p:cNvPr>
          <p:cNvSpPr>
            <a:spLocks noGrp="1"/>
          </p:cNvSpPr>
          <p:nvPr>
            <p:ph type="sldNum" sz="quarter" idx="12"/>
          </p:nvPr>
        </p:nvSpPr>
        <p:spPr/>
        <p:txBody>
          <a:bodyPr/>
          <a:lstStyle>
            <a:lvl1pPr>
              <a:defRPr>
                <a:solidFill>
                  <a:srgbClr val="FFFFFF"/>
                </a:solidFill>
              </a:defRPr>
            </a:lvl1pPr>
          </a:lstStyle>
          <a:p>
            <a:fld id="{0010C497-44F0-4FAD-8160-2CB7D9FF216F}" type="slidenum">
              <a:rPr lang="en-US" altLang="en-US"/>
              <a:pPr/>
              <a:t>‹#›</a:t>
            </a:fld>
            <a:endParaRPr lang="en-US" altLang="en-US"/>
          </a:p>
        </p:txBody>
      </p:sp>
    </p:spTree>
    <p:extLst>
      <p:ext uri="{BB962C8B-B14F-4D97-AF65-F5344CB8AC3E}">
        <p14:creationId xmlns:p14="http://schemas.microsoft.com/office/powerpoint/2010/main" val="184020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A70D1B6-E91B-45B3-98DB-265952C4F869}"/>
              </a:ext>
            </a:extLst>
          </p:cNvPr>
          <p:cNvSpPr>
            <a:spLocks noGrp="1"/>
          </p:cNvSpPr>
          <p:nvPr>
            <p:ph type="dt" sz="half" idx="10"/>
          </p:nvPr>
        </p:nvSpPr>
        <p:spPr/>
        <p:txBody>
          <a:bodyPr/>
          <a:lstStyle>
            <a:lvl1pPr>
              <a:defRPr/>
            </a:lvl1pPr>
          </a:lstStyle>
          <a:p>
            <a:pPr>
              <a:defRPr/>
            </a:pPr>
            <a:fld id="{836C1A17-588A-408A-9EF4-08FA39518E2E}" type="datetimeFigureOut">
              <a:rPr lang="en-US"/>
              <a:pPr>
                <a:defRPr/>
              </a:pPr>
              <a:t>10/11/2019</a:t>
            </a:fld>
            <a:endParaRPr lang="en-US"/>
          </a:p>
        </p:txBody>
      </p:sp>
      <p:sp>
        <p:nvSpPr>
          <p:cNvPr id="6" name="Footer Placeholder 4">
            <a:extLst>
              <a:ext uri="{FF2B5EF4-FFF2-40B4-BE49-F238E27FC236}">
                <a16:creationId xmlns:a16="http://schemas.microsoft.com/office/drawing/2014/main" id="{35F3D0D4-8041-41B1-918F-344DD66AAC8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62A3164-728E-4F60-B7C7-31550F395CB3}"/>
              </a:ext>
            </a:extLst>
          </p:cNvPr>
          <p:cNvSpPr>
            <a:spLocks noGrp="1"/>
          </p:cNvSpPr>
          <p:nvPr>
            <p:ph type="sldNum" sz="quarter" idx="12"/>
          </p:nvPr>
        </p:nvSpPr>
        <p:spPr/>
        <p:txBody>
          <a:bodyPr/>
          <a:lstStyle>
            <a:lvl1pPr>
              <a:defRPr/>
            </a:lvl1pPr>
          </a:lstStyle>
          <a:p>
            <a:fld id="{F58F6654-CBFF-42B7-A14D-0F69ADF90C20}" type="slidenum">
              <a:rPr lang="en-US" altLang="en-US"/>
              <a:pPr/>
              <a:t>‹#›</a:t>
            </a:fld>
            <a:endParaRPr lang="en-US" altLang="en-US"/>
          </a:p>
        </p:txBody>
      </p:sp>
    </p:spTree>
    <p:extLst>
      <p:ext uri="{BB962C8B-B14F-4D97-AF65-F5344CB8AC3E}">
        <p14:creationId xmlns:p14="http://schemas.microsoft.com/office/powerpoint/2010/main" val="234383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0675B53-B9E5-489D-BCE6-E1893225F8C4}"/>
              </a:ext>
            </a:extLst>
          </p:cNvPr>
          <p:cNvSpPr>
            <a:spLocks noGrp="1"/>
          </p:cNvSpPr>
          <p:nvPr>
            <p:ph type="dt" sz="half" idx="10"/>
          </p:nvPr>
        </p:nvSpPr>
        <p:spPr/>
        <p:txBody>
          <a:bodyPr/>
          <a:lstStyle>
            <a:lvl1pPr>
              <a:defRPr/>
            </a:lvl1pPr>
          </a:lstStyle>
          <a:p>
            <a:pPr>
              <a:defRPr/>
            </a:pPr>
            <a:fld id="{4E7A2B96-5B58-440A-A2A1-0A1FA75E3037}" type="datetimeFigureOut">
              <a:rPr lang="en-US"/>
              <a:pPr>
                <a:defRPr/>
              </a:pPr>
              <a:t>10/11/2019</a:t>
            </a:fld>
            <a:endParaRPr lang="en-US"/>
          </a:p>
        </p:txBody>
      </p:sp>
      <p:sp>
        <p:nvSpPr>
          <p:cNvPr id="8" name="Footer Placeholder 4">
            <a:extLst>
              <a:ext uri="{FF2B5EF4-FFF2-40B4-BE49-F238E27FC236}">
                <a16:creationId xmlns:a16="http://schemas.microsoft.com/office/drawing/2014/main" id="{C78E300A-C754-4227-B384-078A4619CDD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3D666D1-9DD8-429C-9A7A-32D8D32D4358}"/>
              </a:ext>
            </a:extLst>
          </p:cNvPr>
          <p:cNvSpPr>
            <a:spLocks noGrp="1"/>
          </p:cNvSpPr>
          <p:nvPr>
            <p:ph type="sldNum" sz="quarter" idx="12"/>
          </p:nvPr>
        </p:nvSpPr>
        <p:spPr/>
        <p:txBody>
          <a:bodyPr/>
          <a:lstStyle>
            <a:lvl1pPr>
              <a:defRPr/>
            </a:lvl1pPr>
          </a:lstStyle>
          <a:p>
            <a:fld id="{9ADC7D30-B0DC-428A-9E84-D61B293669DA}" type="slidenum">
              <a:rPr lang="en-US" altLang="en-US"/>
              <a:pPr/>
              <a:t>‹#›</a:t>
            </a:fld>
            <a:endParaRPr lang="en-US" altLang="en-US"/>
          </a:p>
        </p:txBody>
      </p:sp>
    </p:spTree>
    <p:extLst>
      <p:ext uri="{BB962C8B-B14F-4D97-AF65-F5344CB8AC3E}">
        <p14:creationId xmlns:p14="http://schemas.microsoft.com/office/powerpoint/2010/main" val="34949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5399437-EC7B-47FE-B078-85763169AC01}"/>
              </a:ext>
            </a:extLst>
          </p:cNvPr>
          <p:cNvSpPr>
            <a:spLocks noGrp="1"/>
          </p:cNvSpPr>
          <p:nvPr>
            <p:ph type="dt" sz="half" idx="10"/>
          </p:nvPr>
        </p:nvSpPr>
        <p:spPr/>
        <p:txBody>
          <a:bodyPr/>
          <a:lstStyle>
            <a:lvl1pPr>
              <a:defRPr/>
            </a:lvl1pPr>
          </a:lstStyle>
          <a:p>
            <a:pPr>
              <a:defRPr/>
            </a:pPr>
            <a:fld id="{1DD706D6-BC52-4FF7-B8AF-DD0ECD7AEF73}" type="datetimeFigureOut">
              <a:rPr lang="en-US"/>
              <a:pPr>
                <a:defRPr/>
              </a:pPr>
              <a:t>10/11/2019</a:t>
            </a:fld>
            <a:endParaRPr lang="en-US"/>
          </a:p>
        </p:txBody>
      </p:sp>
      <p:sp>
        <p:nvSpPr>
          <p:cNvPr id="4" name="Footer Placeholder 4">
            <a:extLst>
              <a:ext uri="{FF2B5EF4-FFF2-40B4-BE49-F238E27FC236}">
                <a16:creationId xmlns:a16="http://schemas.microsoft.com/office/drawing/2014/main" id="{5CE16077-0CA6-4A6A-B4EF-FD43FBA1BF0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C8A478E-9084-4CF5-8CD4-624B1948470A}"/>
              </a:ext>
            </a:extLst>
          </p:cNvPr>
          <p:cNvSpPr>
            <a:spLocks noGrp="1"/>
          </p:cNvSpPr>
          <p:nvPr>
            <p:ph type="sldNum" sz="quarter" idx="12"/>
          </p:nvPr>
        </p:nvSpPr>
        <p:spPr/>
        <p:txBody>
          <a:bodyPr/>
          <a:lstStyle>
            <a:lvl1pPr>
              <a:defRPr/>
            </a:lvl1pPr>
          </a:lstStyle>
          <a:p>
            <a:fld id="{1FE368FA-2D00-496B-BA19-B25292C4856F}" type="slidenum">
              <a:rPr lang="en-US" altLang="en-US"/>
              <a:pPr/>
              <a:t>‹#›</a:t>
            </a:fld>
            <a:endParaRPr lang="en-US" altLang="en-US"/>
          </a:p>
        </p:txBody>
      </p:sp>
    </p:spTree>
    <p:extLst>
      <p:ext uri="{BB962C8B-B14F-4D97-AF65-F5344CB8AC3E}">
        <p14:creationId xmlns:p14="http://schemas.microsoft.com/office/powerpoint/2010/main" val="274544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58A1C-12E5-4E7B-BE1C-887AEB073FF0}"/>
              </a:ext>
            </a:extLst>
          </p:cNvPr>
          <p:cNvSpPr>
            <a:spLocks noGrp="1"/>
          </p:cNvSpPr>
          <p:nvPr>
            <p:ph type="dt" sz="half" idx="10"/>
          </p:nvPr>
        </p:nvSpPr>
        <p:spPr/>
        <p:txBody>
          <a:bodyPr/>
          <a:lstStyle>
            <a:lvl1pPr>
              <a:defRPr/>
            </a:lvl1pPr>
          </a:lstStyle>
          <a:p>
            <a:pPr>
              <a:defRPr/>
            </a:pPr>
            <a:fld id="{07030967-36F6-4FC8-87AA-9517A075DBE9}" type="datetimeFigureOut">
              <a:rPr lang="en-US"/>
              <a:pPr>
                <a:defRPr/>
              </a:pPr>
              <a:t>10/11/2019</a:t>
            </a:fld>
            <a:endParaRPr lang="en-US"/>
          </a:p>
        </p:txBody>
      </p:sp>
      <p:sp>
        <p:nvSpPr>
          <p:cNvPr id="3" name="Footer Placeholder 2">
            <a:extLst>
              <a:ext uri="{FF2B5EF4-FFF2-40B4-BE49-F238E27FC236}">
                <a16:creationId xmlns:a16="http://schemas.microsoft.com/office/drawing/2014/main" id="{1A756CD3-3303-457D-B949-13808F6A32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E7B72F9B-143F-471E-B903-5926934A9D4C}"/>
              </a:ext>
            </a:extLst>
          </p:cNvPr>
          <p:cNvSpPr>
            <a:spLocks noGrp="1"/>
          </p:cNvSpPr>
          <p:nvPr>
            <p:ph type="sldNum" sz="quarter" idx="12"/>
          </p:nvPr>
        </p:nvSpPr>
        <p:spPr/>
        <p:txBody>
          <a:bodyPr/>
          <a:lstStyle>
            <a:lvl1pPr>
              <a:defRPr/>
            </a:lvl1pPr>
          </a:lstStyle>
          <a:p>
            <a:fld id="{05BA5007-F9D2-4112-A987-46DFB2019B1D}" type="slidenum">
              <a:rPr lang="en-US" altLang="en-US"/>
              <a:pPr/>
              <a:t>‹#›</a:t>
            </a:fld>
            <a:endParaRPr lang="en-US" altLang="en-US"/>
          </a:p>
        </p:txBody>
      </p:sp>
    </p:spTree>
    <p:extLst>
      <p:ext uri="{BB962C8B-B14F-4D97-AF65-F5344CB8AC3E}">
        <p14:creationId xmlns:p14="http://schemas.microsoft.com/office/powerpoint/2010/main" val="203747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2AA871-69A2-46C0-86C0-B69C883A1928}"/>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605E146-1FD1-4BA4-B5FF-8BEB67AB7265}"/>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8F1708EE-B06F-4FE4-8EB3-9E00CC074A07}"/>
              </a:ext>
            </a:extLst>
          </p:cNvPr>
          <p:cNvSpPr>
            <a:spLocks noGrp="1"/>
          </p:cNvSpPr>
          <p:nvPr>
            <p:ph type="dt" sz="half" idx="10"/>
          </p:nvPr>
        </p:nvSpPr>
        <p:spPr/>
        <p:txBody>
          <a:bodyPr/>
          <a:lstStyle>
            <a:lvl1pPr>
              <a:defRPr/>
            </a:lvl1pPr>
          </a:lstStyle>
          <a:p>
            <a:pPr>
              <a:defRPr/>
            </a:pPr>
            <a:fld id="{607101E6-58F7-48CA-8C90-AB0202074E13}" type="datetimeFigureOut">
              <a:rPr lang="en-US"/>
              <a:pPr>
                <a:defRPr/>
              </a:pPr>
              <a:t>10/11/2019</a:t>
            </a:fld>
            <a:endParaRPr lang="en-US"/>
          </a:p>
        </p:txBody>
      </p:sp>
      <p:sp>
        <p:nvSpPr>
          <p:cNvPr id="8" name="Footer Placeholder 5">
            <a:extLst>
              <a:ext uri="{FF2B5EF4-FFF2-40B4-BE49-F238E27FC236}">
                <a16:creationId xmlns:a16="http://schemas.microsoft.com/office/drawing/2014/main" id="{11967C96-7730-473F-BCF5-E2290338BBC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13A69690-D1E7-44A4-990E-B39BCE0EB742}"/>
              </a:ext>
            </a:extLst>
          </p:cNvPr>
          <p:cNvSpPr>
            <a:spLocks noGrp="1"/>
          </p:cNvSpPr>
          <p:nvPr>
            <p:ph type="sldNum" sz="quarter" idx="12"/>
          </p:nvPr>
        </p:nvSpPr>
        <p:spPr/>
        <p:txBody>
          <a:bodyPr/>
          <a:lstStyle>
            <a:lvl1pPr>
              <a:defRPr/>
            </a:lvl1pPr>
          </a:lstStyle>
          <a:p>
            <a:fld id="{49686FF2-4833-45FA-A75E-F786FCF5D9B1}" type="slidenum">
              <a:rPr lang="en-US" altLang="en-US"/>
              <a:pPr/>
              <a:t>‹#›</a:t>
            </a:fld>
            <a:endParaRPr lang="en-US" altLang="en-US"/>
          </a:p>
        </p:txBody>
      </p:sp>
    </p:spTree>
    <p:extLst>
      <p:ext uri="{BB962C8B-B14F-4D97-AF65-F5344CB8AC3E}">
        <p14:creationId xmlns:p14="http://schemas.microsoft.com/office/powerpoint/2010/main" val="61032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EF8D1B-6C65-4687-AC53-A90F928F2339}"/>
              </a:ext>
            </a:extLst>
          </p:cNvPr>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33130D7-6C80-4ED5-B094-1F9C543251C0}"/>
              </a:ext>
            </a:extLst>
          </p:cNvPr>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3AC357BF-CD1C-4278-843C-0D1A28BE6883}"/>
              </a:ext>
            </a:extLst>
          </p:cNvPr>
          <p:cNvSpPr>
            <a:spLocks noGrp="1"/>
          </p:cNvSpPr>
          <p:nvPr>
            <p:ph type="dt" sz="half" idx="10"/>
          </p:nvPr>
        </p:nvSpPr>
        <p:spPr>
          <a:xfrm>
            <a:off x="165100" y="1169988"/>
            <a:ext cx="2522538" cy="201612"/>
          </a:xfrm>
        </p:spPr>
        <p:txBody>
          <a:bodyPr/>
          <a:lstStyle>
            <a:lvl1pPr>
              <a:defRPr/>
            </a:lvl1pPr>
          </a:lstStyle>
          <a:p>
            <a:pPr>
              <a:defRPr/>
            </a:pPr>
            <a:fld id="{5ABE0F9B-2AD6-4F7E-9D64-5D954AA67CC1}" type="datetimeFigureOut">
              <a:rPr lang="en-US"/>
              <a:pPr>
                <a:defRPr/>
              </a:pPr>
              <a:t>10/11/2019</a:t>
            </a:fld>
            <a:endParaRPr lang="en-US"/>
          </a:p>
        </p:txBody>
      </p:sp>
      <p:sp>
        <p:nvSpPr>
          <p:cNvPr id="8" name="Footer Placeholder 5">
            <a:extLst>
              <a:ext uri="{FF2B5EF4-FFF2-40B4-BE49-F238E27FC236}">
                <a16:creationId xmlns:a16="http://schemas.microsoft.com/office/drawing/2014/main" id="{4729265C-1044-46B6-9A97-170416B55D50}"/>
              </a:ext>
            </a:extLst>
          </p:cNvPr>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a:extLst>
              <a:ext uri="{FF2B5EF4-FFF2-40B4-BE49-F238E27FC236}">
                <a16:creationId xmlns:a16="http://schemas.microsoft.com/office/drawing/2014/main" id="{1935FDB9-0996-4AD4-9641-8ECE95B74E58}"/>
              </a:ext>
            </a:extLst>
          </p:cNvPr>
          <p:cNvSpPr>
            <a:spLocks noGrp="1"/>
          </p:cNvSpPr>
          <p:nvPr>
            <p:ph type="sldNum" sz="quarter" idx="12"/>
          </p:nvPr>
        </p:nvSpPr>
        <p:spPr>
          <a:xfrm>
            <a:off x="8339138" y="1169988"/>
            <a:ext cx="733425" cy="201612"/>
          </a:xfrm>
        </p:spPr>
        <p:txBody>
          <a:bodyPr/>
          <a:lstStyle>
            <a:lvl1pPr>
              <a:defRPr/>
            </a:lvl1pPr>
          </a:lstStyle>
          <a:p>
            <a:fld id="{3B5E12D0-94ED-4CD8-86FD-74F98DEF8313}" type="slidenum">
              <a:rPr lang="en-US" altLang="en-US"/>
              <a:pPr/>
              <a:t>‹#›</a:t>
            </a:fld>
            <a:endParaRPr lang="en-US" altLang="en-US"/>
          </a:p>
        </p:txBody>
      </p:sp>
    </p:spTree>
    <p:extLst>
      <p:ext uri="{BB962C8B-B14F-4D97-AF65-F5344CB8AC3E}">
        <p14:creationId xmlns:p14="http://schemas.microsoft.com/office/powerpoint/2010/main" val="262564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7A374E-2B88-4CD8-921F-6FA13C8736D4}"/>
              </a:ext>
            </a:extLst>
          </p:cNvPr>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D2A6FD1C-0109-4039-A455-12AAD67B2A0C}"/>
              </a:ext>
            </a:extLst>
          </p:cNvPr>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a:extLst>
              <a:ext uri="{FF2B5EF4-FFF2-40B4-BE49-F238E27FC236}">
                <a16:creationId xmlns:a16="http://schemas.microsoft.com/office/drawing/2014/main" id="{BF066674-B6DF-4BD5-9272-8F1FBFC7F1C5}"/>
              </a:ext>
            </a:extLst>
          </p:cNvPr>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17070C75-4AC4-421A-9FB3-B8B9A8D18C89}"/>
              </a:ext>
            </a:extLst>
          </p:cNvPr>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14ADD13-9FE2-4C8F-BB5C-D5B75E1165AE}"/>
              </a:ext>
            </a:extLst>
          </p:cNvPr>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a:solidFill>
                  <a:schemeClr val="tx1">
                    <a:tint val="95000"/>
                  </a:schemeClr>
                </a:solidFill>
                <a:latin typeface="+mn-lt"/>
                <a:cs typeface="+mn-cs"/>
              </a:defRPr>
            </a:lvl1pPr>
            <a:extLst/>
          </a:lstStyle>
          <a:p>
            <a:pPr>
              <a:defRPr/>
            </a:pPr>
            <a:fld id="{BAEB56E1-DEE1-4513-815E-9FA437545A21}" type="datetimeFigureOut">
              <a:rPr lang="en-US"/>
              <a:pPr>
                <a:defRPr/>
              </a:pPr>
              <a:t>10/11/2019</a:t>
            </a:fld>
            <a:endParaRPr lang="en-US"/>
          </a:p>
        </p:txBody>
      </p:sp>
      <p:sp>
        <p:nvSpPr>
          <p:cNvPr id="5" name="Footer Placeholder 4">
            <a:extLst>
              <a:ext uri="{FF2B5EF4-FFF2-40B4-BE49-F238E27FC236}">
                <a16:creationId xmlns:a16="http://schemas.microsoft.com/office/drawing/2014/main" id="{497AE95D-CD40-47DE-A7E5-D7D668E0731D}"/>
              </a:ext>
            </a:extLst>
          </p:cNvPr>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cs typeface="+mn-cs"/>
              </a:defRPr>
            </a:lvl1pPr>
            <a:extLst/>
          </a:lstStyle>
          <a:p>
            <a:pPr>
              <a:defRPr/>
            </a:pPr>
            <a:endParaRPr lang="en-US"/>
          </a:p>
        </p:txBody>
      </p:sp>
      <p:sp>
        <p:nvSpPr>
          <p:cNvPr id="6" name="Slide Number Placeholder 5">
            <a:extLst>
              <a:ext uri="{FF2B5EF4-FFF2-40B4-BE49-F238E27FC236}">
                <a16:creationId xmlns:a16="http://schemas.microsoft.com/office/drawing/2014/main" id="{0DAD23F8-FEDC-4B78-BD5C-8CF7D80B3899}"/>
              </a:ext>
            </a:extLst>
          </p:cNvPr>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a:defRPr sz="1200">
                <a:solidFill>
                  <a:srgbClr val="3F3F3F"/>
                </a:solidFill>
                <a:latin typeface="Corbel" panose="020B0503020204020204" pitchFamily="34" charset="0"/>
              </a:defRPr>
            </a:lvl1pPr>
          </a:lstStyle>
          <a:p>
            <a:fld id="{EAFB09B6-8236-46B3-954D-6D47E6136758}"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36" r:id="rId1"/>
    <p:sldLayoutId id="2147483731" r:id="rId2"/>
    <p:sldLayoutId id="2147483737" r:id="rId3"/>
    <p:sldLayoutId id="2147483732" r:id="rId4"/>
    <p:sldLayoutId id="2147483733" r:id="rId5"/>
    <p:sldLayoutId id="2147483734" r:id="rId6"/>
    <p:sldLayoutId id="2147483738" r:id="rId7"/>
    <p:sldLayoutId id="2147483739" r:id="rId8"/>
    <p:sldLayoutId id="2147483740" r:id="rId9"/>
    <p:sldLayoutId id="2147483735" r:id="rId10"/>
    <p:sldLayoutId id="2147483741" r:id="rId11"/>
  </p:sldLayoutIdLst>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9FC9-8537-49B5-B611-337FC953CE43}"/>
              </a:ext>
            </a:extLst>
          </p:cNvPr>
          <p:cNvSpPr>
            <a:spLocks noGrp="1"/>
          </p:cNvSpPr>
          <p:nvPr>
            <p:ph type="ctrTitle"/>
          </p:nvPr>
        </p:nvSpPr>
        <p:spPr>
          <a:xfrm>
            <a:off x="0" y="1066800"/>
            <a:ext cx="9144000" cy="990600"/>
          </a:xfrm>
        </p:spPr>
        <p:txBody>
          <a:bodyPr/>
          <a:lstStyle/>
          <a:p>
            <a:pPr algn="ctr" eaLnBrk="1" fontAlgn="auto" hangingPunct="1">
              <a:spcAft>
                <a:spcPts val="0"/>
              </a:spcAft>
              <a:defRPr/>
            </a:pPr>
            <a:r>
              <a:rPr lang="en-US" dirty="0">
                <a:solidFill>
                  <a:schemeClr val="accent1">
                    <a:satMod val="150000"/>
                  </a:schemeClr>
                </a:solidFill>
              </a:rPr>
              <a:t>IRIS</a:t>
            </a:r>
            <a:r>
              <a:rPr lang="ar-JO" dirty="0">
                <a:solidFill>
                  <a:schemeClr val="accent1">
                    <a:satMod val="150000"/>
                  </a:schemeClr>
                </a:solidFill>
              </a:rPr>
              <a:t> </a:t>
            </a:r>
            <a:r>
              <a:rPr lang="en-US" dirty="0">
                <a:solidFill>
                  <a:schemeClr val="accent1">
                    <a:satMod val="150000"/>
                  </a:schemeClr>
                </a:solidFill>
              </a:rPr>
              <a:t>RECOGNITION SYSTEM</a:t>
            </a:r>
          </a:p>
        </p:txBody>
      </p:sp>
      <p:pic>
        <p:nvPicPr>
          <p:cNvPr id="8195" name="Picture 6" descr="images (1).jpg">
            <a:extLst>
              <a:ext uri="{FF2B5EF4-FFF2-40B4-BE49-F238E27FC236}">
                <a16:creationId xmlns:a16="http://schemas.microsoft.com/office/drawing/2014/main" id="{EAD21ED6-D4CF-4D36-B561-2F49CE87CD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362200"/>
            <a:ext cx="5486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a:extLst>
              <a:ext uri="{FF2B5EF4-FFF2-40B4-BE49-F238E27FC236}">
                <a16:creationId xmlns:a16="http://schemas.microsoft.com/office/drawing/2014/main" id="{0B8AF837-ABFF-4419-B59A-60B935B090DA}"/>
              </a:ext>
            </a:extLst>
          </p:cNvPr>
          <p:cNvSpPr txBox="1">
            <a:spLocks noChangeArrowheads="1"/>
          </p:cNvSpPr>
          <p:nvPr/>
        </p:nvSpPr>
        <p:spPr bwMode="auto">
          <a:xfrm>
            <a:off x="1676400" y="5105400"/>
            <a:ext cx="5410200"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FFFF00"/>
                </a:solidFill>
                <a:latin typeface="Corbel" panose="020B0503020204020204" pitchFamily="34" charset="0"/>
              </a:rPr>
              <a:t>Presented by:</a:t>
            </a:r>
          </a:p>
          <a:p>
            <a:pPr algn="ctr">
              <a:lnSpc>
                <a:spcPct val="150000"/>
              </a:lnSpc>
            </a:pPr>
            <a:r>
              <a:rPr lang="en-US" b="1" dirty="0">
                <a:latin typeface="+mj-lt"/>
              </a:rPr>
              <a:t>Aditya Yaji [A20426486]</a:t>
            </a:r>
            <a:endParaRPr lang="en-US" dirty="0">
              <a:latin typeface="+mj-lt"/>
            </a:endParaRPr>
          </a:p>
          <a:p>
            <a:pPr algn="ctr">
              <a:lnSpc>
                <a:spcPct val="150000"/>
              </a:lnSpc>
            </a:pPr>
            <a:r>
              <a:rPr lang="en-US" b="1" dirty="0" err="1">
                <a:latin typeface="+mj-lt"/>
              </a:rPr>
              <a:t>Urvi</a:t>
            </a:r>
            <a:r>
              <a:rPr lang="en-US" b="1" dirty="0">
                <a:latin typeface="+mj-lt"/>
              </a:rPr>
              <a:t> </a:t>
            </a:r>
            <a:r>
              <a:rPr lang="en-US" b="1" dirty="0" err="1">
                <a:latin typeface="+mj-lt"/>
              </a:rPr>
              <a:t>Chandreshkumar</a:t>
            </a:r>
            <a:r>
              <a:rPr lang="en-US" b="1" dirty="0">
                <a:latin typeface="+mj-lt"/>
              </a:rPr>
              <a:t> </a:t>
            </a:r>
            <a:r>
              <a:rPr lang="en-US" b="1" dirty="0" err="1">
                <a:latin typeface="+mj-lt"/>
              </a:rPr>
              <a:t>Sheth</a:t>
            </a:r>
            <a:r>
              <a:rPr lang="en-US" b="1" dirty="0">
                <a:latin typeface="+mj-lt"/>
              </a:rPr>
              <a:t> [A20430232]</a:t>
            </a:r>
            <a:endParaRPr lang="en-US" dirty="0">
              <a:latin typeface="+mj-lt"/>
            </a:endParaRPr>
          </a:p>
          <a:p>
            <a:pPr algn="ctr">
              <a:lnSpc>
                <a:spcPct val="150000"/>
              </a:lnSpc>
            </a:pPr>
            <a:r>
              <a:rPr lang="en-US" b="1" dirty="0">
                <a:latin typeface="+mj-lt"/>
              </a:rPr>
              <a:t>Rakshith </a:t>
            </a:r>
            <a:r>
              <a:rPr lang="en-US" b="1" dirty="0" err="1">
                <a:latin typeface="+mj-lt"/>
              </a:rPr>
              <a:t>Churchagundi</a:t>
            </a:r>
            <a:r>
              <a:rPr lang="en-US" b="1" dirty="0">
                <a:latin typeface="+mj-lt"/>
              </a:rPr>
              <a:t> Amarnath [A20424771]</a:t>
            </a:r>
            <a:endParaRPr lang="en-US" dirty="0">
              <a:latin typeface="+mj-lt"/>
            </a:endParaRPr>
          </a:p>
          <a:p>
            <a:pPr algn="ctr" eaLnBrk="1" hangingPunct="1"/>
            <a:endParaRPr lang="en-US" altLang="en-US" b="1" dirty="0">
              <a:solidFill>
                <a:srgbClr val="FFFF00"/>
              </a:solidFill>
              <a:latin typeface="Corbel" panose="020B0503020204020204" pitchFamily="34" charset="0"/>
            </a:endParaRPr>
          </a:p>
          <a:p>
            <a:pPr algn="ctr" eaLnBrk="1" hangingPunct="1"/>
            <a:endParaRPr lang="ar-JO" altLang="en-US" b="1" dirty="0">
              <a:solidFill>
                <a:srgbClr val="FFFF00"/>
              </a:solidFill>
              <a:latin typeface="Corbel" panose="020B0503020204020204" pitchFamily="34" charset="0"/>
              <a:cs typeface="Tahoma" panose="020B0604030504040204" pitchFamily="34" charset="0"/>
            </a:endParaRPr>
          </a:p>
          <a:p>
            <a:pPr eaLnBrk="1" hangingPunct="1"/>
            <a:endParaRPr lang="en-US" altLang="en-US" dirty="0">
              <a:latin typeface="Corbel" panose="020B0503020204020204" pitchFamily="34" charset="0"/>
            </a:endParaRPr>
          </a:p>
        </p:txBody>
      </p:sp>
      <p:sp>
        <p:nvSpPr>
          <p:cNvPr id="8198" name="TextBox 5">
            <a:extLst>
              <a:ext uri="{FF2B5EF4-FFF2-40B4-BE49-F238E27FC236}">
                <a16:creationId xmlns:a16="http://schemas.microsoft.com/office/drawing/2014/main" id="{5DF56600-6DE9-4D66-B44B-2245B12190DC}"/>
              </a:ext>
            </a:extLst>
          </p:cNvPr>
          <p:cNvSpPr txBox="1">
            <a:spLocks noChangeArrowheads="1"/>
          </p:cNvSpPr>
          <p:nvPr/>
        </p:nvSpPr>
        <p:spPr bwMode="auto">
          <a:xfrm>
            <a:off x="685800" y="228600"/>
            <a:ext cx="419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Calibri" panose="020F0502020204030204" pitchFamily="34" charset="0"/>
                <a:cs typeface="Calibri" panose="020F0502020204030204" pitchFamily="34" charset="0"/>
              </a:rPr>
              <a:t>CS-559 – HW2 – FALL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EC5D-0C89-4581-BC7B-2672872AD32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ROC Curve for probe - 1 and 2</a:t>
            </a:r>
          </a:p>
        </p:txBody>
      </p:sp>
      <p:pic>
        <p:nvPicPr>
          <p:cNvPr id="6" name="Content Placeholder 5">
            <a:extLst>
              <a:ext uri="{FF2B5EF4-FFF2-40B4-BE49-F238E27FC236}">
                <a16:creationId xmlns:a16="http://schemas.microsoft.com/office/drawing/2014/main" id="{DB64D22A-EE62-4990-B859-58D96E900C53}"/>
              </a:ext>
            </a:extLst>
          </p:cNvPr>
          <p:cNvPicPr>
            <a:picLocks noGrp="1" noChangeAspect="1"/>
          </p:cNvPicPr>
          <p:nvPr>
            <p:ph sz="half" idx="1"/>
          </p:nvPr>
        </p:nvPicPr>
        <p:blipFill>
          <a:blip r:embed="rId2"/>
          <a:stretch>
            <a:fillRect/>
          </a:stretch>
        </p:blipFill>
        <p:spPr>
          <a:xfrm>
            <a:off x="304801" y="2362200"/>
            <a:ext cx="4038600" cy="2596242"/>
          </a:xfrm>
          <a:prstGeom prst="rect">
            <a:avLst/>
          </a:prstGeom>
        </p:spPr>
      </p:pic>
      <p:pic>
        <p:nvPicPr>
          <p:cNvPr id="7" name="Content Placeholder 6">
            <a:extLst>
              <a:ext uri="{FF2B5EF4-FFF2-40B4-BE49-F238E27FC236}">
                <a16:creationId xmlns:a16="http://schemas.microsoft.com/office/drawing/2014/main" id="{A01AD93E-6F74-4224-AD3A-C65E164FC0BC}"/>
              </a:ext>
            </a:extLst>
          </p:cNvPr>
          <p:cNvPicPr>
            <a:picLocks noGrp="1" noChangeAspect="1"/>
          </p:cNvPicPr>
          <p:nvPr>
            <p:ph sz="half" idx="2"/>
          </p:nvPr>
        </p:nvPicPr>
        <p:blipFill>
          <a:blip r:embed="rId3"/>
          <a:stretch>
            <a:fillRect/>
          </a:stretch>
        </p:blipFill>
        <p:spPr>
          <a:xfrm>
            <a:off x="4800601" y="2362200"/>
            <a:ext cx="4038600" cy="2596242"/>
          </a:xfrm>
          <a:prstGeom prst="rect">
            <a:avLst/>
          </a:prstGeom>
        </p:spPr>
      </p:pic>
      <p:sp>
        <p:nvSpPr>
          <p:cNvPr id="8" name="TextBox 7">
            <a:extLst>
              <a:ext uri="{FF2B5EF4-FFF2-40B4-BE49-F238E27FC236}">
                <a16:creationId xmlns:a16="http://schemas.microsoft.com/office/drawing/2014/main" id="{8F038090-CD88-4468-8C31-F7D62A515FB6}"/>
              </a:ext>
            </a:extLst>
          </p:cNvPr>
          <p:cNvSpPr txBox="1"/>
          <p:nvPr/>
        </p:nvSpPr>
        <p:spPr>
          <a:xfrm>
            <a:off x="647700" y="1812409"/>
            <a:ext cx="3352800" cy="369332"/>
          </a:xfrm>
          <a:prstGeom prst="rect">
            <a:avLst/>
          </a:prstGeom>
          <a:noFill/>
        </p:spPr>
        <p:txBody>
          <a:bodyPr wrap="square" rtlCol="0">
            <a:spAutoFit/>
          </a:bodyPr>
          <a:lstStyle/>
          <a:p>
            <a:r>
              <a:rPr lang="en-US" dirty="0"/>
              <a:t>ROC Curve for Probe 1</a:t>
            </a:r>
          </a:p>
        </p:txBody>
      </p:sp>
      <p:sp>
        <p:nvSpPr>
          <p:cNvPr id="9" name="TextBox 8">
            <a:extLst>
              <a:ext uri="{FF2B5EF4-FFF2-40B4-BE49-F238E27FC236}">
                <a16:creationId xmlns:a16="http://schemas.microsoft.com/office/drawing/2014/main" id="{F025CD24-21F4-4B3F-85E0-3EDAC305B5A8}"/>
              </a:ext>
            </a:extLst>
          </p:cNvPr>
          <p:cNvSpPr txBox="1"/>
          <p:nvPr/>
        </p:nvSpPr>
        <p:spPr>
          <a:xfrm>
            <a:off x="4991100" y="1812409"/>
            <a:ext cx="3352800" cy="369332"/>
          </a:xfrm>
          <a:prstGeom prst="rect">
            <a:avLst/>
          </a:prstGeom>
          <a:noFill/>
        </p:spPr>
        <p:txBody>
          <a:bodyPr wrap="square" rtlCol="0">
            <a:spAutoFit/>
          </a:bodyPr>
          <a:lstStyle/>
          <a:p>
            <a:r>
              <a:rPr lang="en-US" dirty="0"/>
              <a:t>ROC Curve for Probe 2</a:t>
            </a:r>
          </a:p>
        </p:txBody>
      </p:sp>
      <p:sp>
        <p:nvSpPr>
          <p:cNvPr id="10" name="TextBox 9">
            <a:extLst>
              <a:ext uri="{FF2B5EF4-FFF2-40B4-BE49-F238E27FC236}">
                <a16:creationId xmlns:a16="http://schemas.microsoft.com/office/drawing/2014/main" id="{295404AE-C3DF-46D8-B0D4-6182251C185D}"/>
              </a:ext>
            </a:extLst>
          </p:cNvPr>
          <p:cNvSpPr txBox="1"/>
          <p:nvPr/>
        </p:nvSpPr>
        <p:spPr>
          <a:xfrm>
            <a:off x="304801" y="5257800"/>
            <a:ext cx="3962399" cy="1015663"/>
          </a:xfrm>
          <a:prstGeom prst="rect">
            <a:avLst/>
          </a:prstGeom>
          <a:noFill/>
        </p:spPr>
        <p:txBody>
          <a:bodyPr wrap="square" rtlCol="0">
            <a:spAutoFit/>
          </a:bodyPr>
          <a:lstStyle/>
          <a:p>
            <a:r>
              <a:rPr lang="en-US" sz="1200" dirty="0"/>
              <a:t>In the given ROC Curve, all Gallery LG2200-20008 images are considered as gallery. For probe 1 we have taken images from each sub folder of LG2200-2010;  after that we have evaluated the threshold value and array of TMR and FMR for ROC curve-probe 1. </a:t>
            </a:r>
          </a:p>
        </p:txBody>
      </p:sp>
      <p:sp>
        <p:nvSpPr>
          <p:cNvPr id="11" name="TextBox 10">
            <a:extLst>
              <a:ext uri="{FF2B5EF4-FFF2-40B4-BE49-F238E27FC236}">
                <a16:creationId xmlns:a16="http://schemas.microsoft.com/office/drawing/2014/main" id="{DFC42827-4C80-45B8-B7C4-DDC5DFE740BD}"/>
              </a:ext>
            </a:extLst>
          </p:cNvPr>
          <p:cNvSpPr txBox="1"/>
          <p:nvPr/>
        </p:nvSpPr>
        <p:spPr>
          <a:xfrm>
            <a:off x="4876800" y="5257800"/>
            <a:ext cx="3962399" cy="1200329"/>
          </a:xfrm>
          <a:prstGeom prst="rect">
            <a:avLst/>
          </a:prstGeom>
          <a:noFill/>
        </p:spPr>
        <p:txBody>
          <a:bodyPr wrap="square" rtlCol="0">
            <a:spAutoFit/>
          </a:bodyPr>
          <a:lstStyle/>
          <a:p>
            <a:r>
              <a:rPr lang="en-US" sz="1200" dirty="0"/>
              <a:t>In the given ROC Curve, all Gallery LG4000-20008 images are considered as gallery. For probe 2 we have taken images from each sub folder of LG4000-2010;  after that we have evaluated the threshold value and array of TMR and FMR for ROC curve-probe 2. </a:t>
            </a:r>
          </a:p>
          <a:p>
            <a:endParaRPr lang="en-US" sz="1200" dirty="0"/>
          </a:p>
        </p:txBody>
      </p:sp>
    </p:spTree>
    <p:extLst>
      <p:ext uri="{BB962C8B-B14F-4D97-AF65-F5344CB8AC3E}">
        <p14:creationId xmlns:p14="http://schemas.microsoft.com/office/powerpoint/2010/main" val="98239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1978-E5DC-4363-8346-A517EBB2948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CMC Curves for probe – 1 and 2</a:t>
            </a:r>
          </a:p>
        </p:txBody>
      </p:sp>
      <p:pic>
        <p:nvPicPr>
          <p:cNvPr id="7" name="Content Placeholder 6">
            <a:extLst>
              <a:ext uri="{FF2B5EF4-FFF2-40B4-BE49-F238E27FC236}">
                <a16:creationId xmlns:a16="http://schemas.microsoft.com/office/drawing/2014/main" id="{A83F8E31-737F-43E8-B18F-920DD29468F3}"/>
              </a:ext>
            </a:extLst>
          </p:cNvPr>
          <p:cNvPicPr>
            <a:picLocks noGrp="1" noChangeAspect="1"/>
          </p:cNvPicPr>
          <p:nvPr>
            <p:ph sz="half" idx="1"/>
          </p:nvPr>
        </p:nvPicPr>
        <p:blipFill>
          <a:blip r:embed="rId3"/>
          <a:stretch>
            <a:fillRect/>
          </a:stretch>
        </p:blipFill>
        <p:spPr>
          <a:xfrm>
            <a:off x="304800" y="2286000"/>
            <a:ext cx="4038600" cy="2595614"/>
          </a:xfrm>
          <a:prstGeom prst="rect">
            <a:avLst/>
          </a:prstGeom>
        </p:spPr>
      </p:pic>
      <p:pic>
        <p:nvPicPr>
          <p:cNvPr id="9" name="Content Placeholder 8">
            <a:extLst>
              <a:ext uri="{FF2B5EF4-FFF2-40B4-BE49-F238E27FC236}">
                <a16:creationId xmlns:a16="http://schemas.microsoft.com/office/drawing/2014/main" id="{18CF41BC-64DC-4490-9D48-1E30E41773EC}"/>
              </a:ext>
            </a:extLst>
          </p:cNvPr>
          <p:cNvPicPr>
            <a:picLocks noGrp="1" noChangeAspect="1"/>
          </p:cNvPicPr>
          <p:nvPr>
            <p:ph sz="half" idx="2"/>
          </p:nvPr>
        </p:nvPicPr>
        <p:blipFill>
          <a:blip r:embed="rId4"/>
          <a:stretch>
            <a:fillRect/>
          </a:stretch>
        </p:blipFill>
        <p:spPr>
          <a:xfrm>
            <a:off x="4800600" y="2272531"/>
            <a:ext cx="4038600" cy="2599558"/>
          </a:xfrm>
          <a:prstGeom prst="rect">
            <a:avLst/>
          </a:prstGeom>
        </p:spPr>
      </p:pic>
      <p:sp>
        <p:nvSpPr>
          <p:cNvPr id="8" name="TextBox 7">
            <a:extLst>
              <a:ext uri="{FF2B5EF4-FFF2-40B4-BE49-F238E27FC236}">
                <a16:creationId xmlns:a16="http://schemas.microsoft.com/office/drawing/2014/main" id="{EBB686B8-ABDC-4AF8-AEFF-8CC84FDE7F9F}"/>
              </a:ext>
            </a:extLst>
          </p:cNvPr>
          <p:cNvSpPr txBox="1"/>
          <p:nvPr/>
        </p:nvSpPr>
        <p:spPr>
          <a:xfrm>
            <a:off x="790575" y="1736209"/>
            <a:ext cx="3352800" cy="369332"/>
          </a:xfrm>
          <a:prstGeom prst="rect">
            <a:avLst/>
          </a:prstGeom>
          <a:noFill/>
        </p:spPr>
        <p:txBody>
          <a:bodyPr wrap="square" rtlCol="0">
            <a:spAutoFit/>
          </a:bodyPr>
          <a:lstStyle/>
          <a:p>
            <a:r>
              <a:rPr lang="en-US" dirty="0"/>
              <a:t>CMC Curve for Probe 1</a:t>
            </a:r>
          </a:p>
        </p:txBody>
      </p:sp>
      <p:sp>
        <p:nvSpPr>
          <p:cNvPr id="10" name="TextBox 9">
            <a:extLst>
              <a:ext uri="{FF2B5EF4-FFF2-40B4-BE49-F238E27FC236}">
                <a16:creationId xmlns:a16="http://schemas.microsoft.com/office/drawing/2014/main" id="{B20194BF-BE49-4F80-8518-2A0A25071577}"/>
              </a:ext>
            </a:extLst>
          </p:cNvPr>
          <p:cNvSpPr txBox="1"/>
          <p:nvPr/>
        </p:nvSpPr>
        <p:spPr>
          <a:xfrm>
            <a:off x="5257800" y="1736209"/>
            <a:ext cx="3352800" cy="369332"/>
          </a:xfrm>
          <a:prstGeom prst="rect">
            <a:avLst/>
          </a:prstGeom>
          <a:noFill/>
        </p:spPr>
        <p:txBody>
          <a:bodyPr wrap="square" rtlCol="0">
            <a:spAutoFit/>
          </a:bodyPr>
          <a:lstStyle/>
          <a:p>
            <a:r>
              <a:rPr lang="en-US" dirty="0"/>
              <a:t>CMC Curve for Probe 2</a:t>
            </a:r>
          </a:p>
        </p:txBody>
      </p:sp>
      <p:sp>
        <p:nvSpPr>
          <p:cNvPr id="11" name="TextBox 10">
            <a:extLst>
              <a:ext uri="{FF2B5EF4-FFF2-40B4-BE49-F238E27FC236}">
                <a16:creationId xmlns:a16="http://schemas.microsoft.com/office/drawing/2014/main" id="{0198A9F2-B9EA-4D26-92E8-8F6E2B3661FE}"/>
              </a:ext>
            </a:extLst>
          </p:cNvPr>
          <p:cNvSpPr txBox="1"/>
          <p:nvPr/>
        </p:nvSpPr>
        <p:spPr>
          <a:xfrm>
            <a:off x="381000" y="5023068"/>
            <a:ext cx="3886200" cy="1200329"/>
          </a:xfrm>
          <a:prstGeom prst="rect">
            <a:avLst/>
          </a:prstGeom>
          <a:noFill/>
        </p:spPr>
        <p:txBody>
          <a:bodyPr wrap="square" rtlCol="0">
            <a:spAutoFit/>
          </a:bodyPr>
          <a:lstStyle/>
          <a:p>
            <a:pPr algn="just"/>
            <a:r>
              <a:rPr lang="en-US" sz="1200" dirty="0"/>
              <a:t>In the given ROC Curve, all Gallery LG2200-20008 images are considered as gallery. For probe 1 we have taken images from each sub folder of LG2200-2010;  after that we have evaluated rank and Recognition rate to create CMC Curve probe 1.</a:t>
            </a:r>
          </a:p>
          <a:p>
            <a:pPr algn="just"/>
            <a:endParaRPr lang="en-US" sz="1200" dirty="0"/>
          </a:p>
        </p:txBody>
      </p:sp>
      <p:sp>
        <p:nvSpPr>
          <p:cNvPr id="12" name="TextBox 11">
            <a:extLst>
              <a:ext uri="{FF2B5EF4-FFF2-40B4-BE49-F238E27FC236}">
                <a16:creationId xmlns:a16="http://schemas.microsoft.com/office/drawing/2014/main" id="{4C9E9D06-3EA5-49A0-98A8-49EB688AB373}"/>
              </a:ext>
            </a:extLst>
          </p:cNvPr>
          <p:cNvSpPr txBox="1"/>
          <p:nvPr/>
        </p:nvSpPr>
        <p:spPr>
          <a:xfrm>
            <a:off x="4876800" y="5051643"/>
            <a:ext cx="3886200" cy="1015663"/>
          </a:xfrm>
          <a:prstGeom prst="rect">
            <a:avLst/>
          </a:prstGeom>
          <a:noFill/>
        </p:spPr>
        <p:txBody>
          <a:bodyPr wrap="square" rtlCol="0">
            <a:spAutoFit/>
          </a:bodyPr>
          <a:lstStyle/>
          <a:p>
            <a:pPr algn="just"/>
            <a:r>
              <a:rPr lang="en-US" sz="1200" dirty="0"/>
              <a:t>In the given ROC Curve, all Gallery LG2200-20008 images are considered as gallery. For probe 1 we have taken images from each sub folder of LG4000-2010;  after that we have evaluated rank and Recognition rate to create CMC Curve probe 2.</a:t>
            </a:r>
          </a:p>
        </p:txBody>
      </p:sp>
    </p:spTree>
    <p:extLst>
      <p:ext uri="{BB962C8B-B14F-4D97-AF65-F5344CB8AC3E}">
        <p14:creationId xmlns:p14="http://schemas.microsoft.com/office/powerpoint/2010/main" val="220758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9BFF-99C5-4AB7-9EAA-BF8B722DD93C}"/>
              </a:ext>
            </a:extLst>
          </p:cNvPr>
          <p:cNvSpPr>
            <a:spLocks noGrp="1"/>
          </p:cNvSpPr>
          <p:nvPr>
            <p:ph type="title"/>
          </p:nvPr>
        </p:nvSpPr>
        <p:spPr/>
        <p:txBody>
          <a:bodyPr/>
          <a:lstStyle/>
          <a:p>
            <a:pPr eaLnBrk="1" fontAlgn="auto" hangingPunct="1">
              <a:spcAft>
                <a:spcPts val="0"/>
              </a:spcAft>
              <a:defRPr/>
            </a:pPr>
            <a:r>
              <a:rPr lang="en-US" dirty="0">
                <a:solidFill>
                  <a:srgbClr val="FFFF00"/>
                </a:solidFill>
              </a:rPr>
              <a:t>Overview:</a:t>
            </a:r>
          </a:p>
        </p:txBody>
      </p:sp>
      <p:sp>
        <p:nvSpPr>
          <p:cNvPr id="3" name="Content Placeholder 2">
            <a:extLst>
              <a:ext uri="{FF2B5EF4-FFF2-40B4-BE49-F238E27FC236}">
                <a16:creationId xmlns:a16="http://schemas.microsoft.com/office/drawing/2014/main" id="{149CFC46-6A90-4FB9-B7AD-4F49FD8D8D03}"/>
              </a:ext>
            </a:extLst>
          </p:cNvPr>
          <p:cNvSpPr>
            <a:spLocks noGrp="1"/>
          </p:cNvSpPr>
          <p:nvPr>
            <p:ph idx="1"/>
          </p:nvPr>
        </p:nvSpPr>
        <p:spPr>
          <a:xfrm>
            <a:off x="457200" y="1774825"/>
            <a:ext cx="8229600" cy="4927727"/>
          </a:xfrm>
        </p:spPr>
        <p:txBody>
          <a:bodyPr rtlCol="0">
            <a:normAutofit/>
          </a:bodyPr>
          <a:lstStyle/>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Introduction </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Iris Recognition Diagram</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Problem Statement</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Files</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Approach</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ROC Curves for probe – 1 and 2</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Histogram for probe – 1 and 2</a:t>
            </a:r>
          </a:p>
          <a:p>
            <a:pPr marL="438912" indent="-320040" eaLnBrk="1" fontAlgn="auto" hangingPunct="1">
              <a:spcBef>
                <a:spcPts val="0"/>
              </a:spcBef>
              <a:spcAft>
                <a:spcPts val="0"/>
              </a:spcAft>
              <a:buFont typeface="Wingdings" pitchFamily="2" charset="2"/>
              <a:buChar char="ü"/>
              <a:defRPr/>
            </a:pPr>
            <a:r>
              <a:rPr lang="en-US" sz="2800" dirty="0">
                <a:latin typeface="Calibri" panose="020F0502020204030204" pitchFamily="34" charset="0"/>
                <a:cs typeface="Calibri" panose="020F0502020204030204" pitchFamily="34" charset="0"/>
              </a:rPr>
              <a:t>CMC Curves for probe – 1 and 2</a:t>
            </a:r>
          </a:p>
          <a:p>
            <a:pPr marL="438912" indent="-320040" eaLnBrk="1" fontAlgn="auto" hangingPunct="1">
              <a:spcBef>
                <a:spcPts val="0"/>
              </a:spcBef>
              <a:spcAft>
                <a:spcPts val="0"/>
              </a:spcAft>
              <a:buFont typeface="Wingdings" pitchFamily="2" charset="2"/>
              <a:buChar char="ü"/>
              <a:defRPr/>
            </a:pPr>
            <a:endParaRPr lang="en-US" sz="2800" dirty="0"/>
          </a:p>
          <a:p>
            <a:pPr marL="438912" indent="-320040" eaLnBrk="1" fontAlgn="auto" hangingPunct="1">
              <a:spcBef>
                <a:spcPts val="0"/>
              </a:spcBef>
              <a:spcAft>
                <a:spcPts val="0"/>
              </a:spcAft>
              <a:buFont typeface="Wingdings 2"/>
              <a:buChar char=""/>
              <a:defRP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A9150B6-ED20-4E13-854A-83ED09F6EDD9}"/>
              </a:ext>
            </a:extLst>
          </p:cNvPr>
          <p:cNvSpPr>
            <a:spLocks noGrp="1"/>
          </p:cNvSpPr>
          <p:nvPr>
            <p:ph type="title"/>
          </p:nvPr>
        </p:nvSpPr>
        <p:spPr/>
        <p:txBody>
          <a:bodyPr/>
          <a:lstStyle/>
          <a:p>
            <a:pPr algn="ctr" eaLnBrk="1" fontAlgn="auto" hangingPunct="1">
              <a:spcAft>
                <a:spcPts val="0"/>
              </a:spcAft>
              <a:defRPr/>
            </a:pPr>
            <a:r>
              <a:rPr lang="en-US" dirty="0">
                <a:solidFill>
                  <a:schemeClr val="accent1">
                    <a:satMod val="150000"/>
                  </a:schemeClr>
                </a:solidFill>
              </a:rPr>
              <a:t>Introduction </a:t>
            </a:r>
            <a:endParaRPr lang="ar-JO" dirty="0">
              <a:solidFill>
                <a:schemeClr val="accent1">
                  <a:satMod val="150000"/>
                </a:schemeClr>
              </a:solidFill>
            </a:endParaRPr>
          </a:p>
        </p:txBody>
      </p:sp>
      <p:sp>
        <p:nvSpPr>
          <p:cNvPr id="10243" name="عنصر نائب للمحتوى 2">
            <a:extLst>
              <a:ext uri="{FF2B5EF4-FFF2-40B4-BE49-F238E27FC236}">
                <a16:creationId xmlns:a16="http://schemas.microsoft.com/office/drawing/2014/main" id="{3D8EDE81-2419-462B-B9DE-A78AF49ED982}"/>
              </a:ext>
            </a:extLst>
          </p:cNvPr>
          <p:cNvSpPr>
            <a:spLocks noGrp="1"/>
          </p:cNvSpPr>
          <p:nvPr>
            <p:ph idx="1"/>
          </p:nvPr>
        </p:nvSpPr>
        <p:spPr>
          <a:xfrm>
            <a:off x="161925" y="2743200"/>
            <a:ext cx="4419600" cy="2819400"/>
          </a:xfrm>
        </p:spPr>
        <p:txBody>
          <a:bodyPr/>
          <a:lstStyle/>
          <a:p>
            <a:pPr eaLnBrk="1" hangingPunct="1"/>
            <a:endParaRPr lang="en-US" altLang="en-US" sz="2800" dirty="0"/>
          </a:p>
          <a:p>
            <a:pPr eaLnBrk="1" hangingPunct="1"/>
            <a:endParaRPr lang="en-US" altLang="en-US" sz="2800" dirty="0"/>
          </a:p>
          <a:p>
            <a:pPr eaLnBrk="1" hangingPunct="1"/>
            <a:endParaRPr lang="en-US" altLang="en-US" sz="2800" dirty="0"/>
          </a:p>
          <a:p>
            <a:pPr eaLnBrk="1" hangingPunct="1"/>
            <a:endParaRPr lang="en-US" altLang="en-US" sz="2800" dirty="0"/>
          </a:p>
          <a:p>
            <a:pPr eaLnBrk="1" hangingPunct="1"/>
            <a:r>
              <a:rPr lang="en-US" altLang="en-US" sz="2800" dirty="0"/>
              <a:t>It is the most accurate biometric technology available today.</a:t>
            </a:r>
          </a:p>
          <a:p>
            <a:pPr eaLnBrk="1" hangingPunct="1">
              <a:buFont typeface="Wingdings 2" panose="05020102010507070707" pitchFamily="18" charset="2"/>
              <a:buNone/>
            </a:pPr>
            <a:endParaRPr lang="en-US" altLang="en-US" sz="2800" dirty="0"/>
          </a:p>
        </p:txBody>
      </p:sp>
      <p:pic>
        <p:nvPicPr>
          <p:cNvPr id="10244" name="Picture 3" descr="download (1).jpg">
            <a:extLst>
              <a:ext uri="{FF2B5EF4-FFF2-40B4-BE49-F238E27FC236}">
                <a16:creationId xmlns:a16="http://schemas.microsoft.com/office/drawing/2014/main" id="{EA262AA6-9260-4620-8CB0-96E22CAD44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00200"/>
            <a:ext cx="396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4">
            <a:extLst>
              <a:ext uri="{FF2B5EF4-FFF2-40B4-BE49-F238E27FC236}">
                <a16:creationId xmlns:a16="http://schemas.microsoft.com/office/drawing/2014/main" id="{BB572C89-064D-4C2C-8E30-3A9B35042BD7}"/>
              </a:ext>
            </a:extLst>
          </p:cNvPr>
          <p:cNvSpPr txBox="1">
            <a:spLocks noChangeArrowheads="1"/>
          </p:cNvSpPr>
          <p:nvPr/>
        </p:nvSpPr>
        <p:spPr bwMode="auto">
          <a:xfrm>
            <a:off x="228600" y="1752600"/>
            <a:ext cx="47244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FC000"/>
              </a:buClr>
              <a:buFont typeface="Wingdings" panose="05000000000000000000" pitchFamily="2" charset="2"/>
              <a:buChar char="§"/>
            </a:pPr>
            <a:r>
              <a:rPr lang="en-US" altLang="en-US" sz="2600" dirty="0">
                <a:latin typeface="Corbel" panose="020B0503020204020204" pitchFamily="34" charset="0"/>
              </a:rPr>
              <a:t> Iris recognition is a method of biometric identification and authentication that use pattern-recognition techniques based on high resolution images of the irises of an individual's eyes .</a:t>
            </a:r>
          </a:p>
          <a:p>
            <a:pPr eaLnBrk="1" hangingPunct="1"/>
            <a:endParaRPr lang="en-US" altLang="en-US" dirty="0">
              <a:latin typeface="Corbel" panose="020B05030202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79E2C1-A581-4508-9DBD-DCE1FF2EDB6F}"/>
              </a:ext>
            </a:extLst>
          </p:cNvPr>
          <p:cNvSpPr>
            <a:spLocks noGrp="1"/>
          </p:cNvSpPr>
          <p:nvPr>
            <p:ph type="title"/>
          </p:nvPr>
        </p:nvSpPr>
        <p:spPr/>
        <p:txBody>
          <a:bodyPr/>
          <a:lstStyle/>
          <a:p>
            <a:pPr eaLnBrk="1" fontAlgn="auto" hangingPunct="1">
              <a:spcAft>
                <a:spcPts val="0"/>
              </a:spcAft>
              <a:defRPr/>
            </a:pPr>
            <a:r>
              <a:rPr lang="en-US" sz="4400" dirty="0">
                <a:solidFill>
                  <a:schemeClr val="accent1">
                    <a:satMod val="150000"/>
                  </a:schemeClr>
                </a:solidFill>
              </a:rPr>
              <a:t>Iris Recognition Diagram </a:t>
            </a:r>
            <a:endParaRPr lang="ar-JO" sz="4400" dirty="0">
              <a:solidFill>
                <a:schemeClr val="accent1">
                  <a:satMod val="150000"/>
                </a:schemeClr>
              </a:solidFill>
            </a:endParaRPr>
          </a:p>
        </p:txBody>
      </p:sp>
      <p:sp>
        <p:nvSpPr>
          <p:cNvPr id="4" name="مستطيل 3">
            <a:extLst>
              <a:ext uri="{FF2B5EF4-FFF2-40B4-BE49-F238E27FC236}">
                <a16:creationId xmlns:a16="http://schemas.microsoft.com/office/drawing/2014/main" id="{15ED1835-67A6-407C-9C41-290129D22045}"/>
              </a:ext>
            </a:extLst>
          </p:cNvPr>
          <p:cNvSpPr/>
          <p:nvPr/>
        </p:nvSpPr>
        <p:spPr>
          <a:xfrm>
            <a:off x="533400" y="1828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مستطيل 9">
            <a:extLst>
              <a:ext uri="{FF2B5EF4-FFF2-40B4-BE49-F238E27FC236}">
                <a16:creationId xmlns:a16="http://schemas.microsoft.com/office/drawing/2014/main" id="{C1631923-FF74-4B4D-930D-18E375178203}"/>
              </a:ext>
            </a:extLst>
          </p:cNvPr>
          <p:cNvSpPr/>
          <p:nvPr/>
        </p:nvSpPr>
        <p:spPr>
          <a:xfrm>
            <a:off x="3733800" y="1828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سهم للأسفل 10">
            <a:extLst>
              <a:ext uri="{FF2B5EF4-FFF2-40B4-BE49-F238E27FC236}">
                <a16:creationId xmlns:a16="http://schemas.microsoft.com/office/drawing/2014/main" id="{7D4C49DE-0713-46C2-9144-029CD7653F0E}"/>
              </a:ext>
            </a:extLst>
          </p:cNvPr>
          <p:cNvSpPr/>
          <p:nvPr/>
        </p:nvSpPr>
        <p:spPr>
          <a:xfrm rot="16200000">
            <a:off x="5981700" y="1638300"/>
            <a:ext cx="533400" cy="1219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2" name="سهم للأسفل 11">
            <a:extLst>
              <a:ext uri="{FF2B5EF4-FFF2-40B4-BE49-F238E27FC236}">
                <a16:creationId xmlns:a16="http://schemas.microsoft.com/office/drawing/2014/main" id="{D09B3B50-A891-4A16-A1A3-97BDAB904A43}"/>
              </a:ext>
            </a:extLst>
          </p:cNvPr>
          <p:cNvSpPr/>
          <p:nvPr/>
        </p:nvSpPr>
        <p:spPr>
          <a:xfrm rot="16200000">
            <a:off x="2705100" y="1638300"/>
            <a:ext cx="533400" cy="1219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3" name="مستطيل 12">
            <a:extLst>
              <a:ext uri="{FF2B5EF4-FFF2-40B4-BE49-F238E27FC236}">
                <a16:creationId xmlns:a16="http://schemas.microsoft.com/office/drawing/2014/main" id="{31162568-90F2-4CCB-B229-72C95F24F885}"/>
              </a:ext>
            </a:extLst>
          </p:cNvPr>
          <p:cNvSpPr/>
          <p:nvPr/>
        </p:nvSpPr>
        <p:spPr>
          <a:xfrm>
            <a:off x="6934200" y="1828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مستطيل 13">
            <a:extLst>
              <a:ext uri="{FF2B5EF4-FFF2-40B4-BE49-F238E27FC236}">
                <a16:creationId xmlns:a16="http://schemas.microsoft.com/office/drawing/2014/main" id="{76B9507E-8175-4E39-BB6F-43477F9D7F7E}"/>
              </a:ext>
            </a:extLst>
          </p:cNvPr>
          <p:cNvSpPr/>
          <p:nvPr/>
        </p:nvSpPr>
        <p:spPr>
          <a:xfrm>
            <a:off x="3810000" y="4114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مستطيل 14">
            <a:extLst>
              <a:ext uri="{FF2B5EF4-FFF2-40B4-BE49-F238E27FC236}">
                <a16:creationId xmlns:a16="http://schemas.microsoft.com/office/drawing/2014/main" id="{A0ECC9DB-5951-4385-A2A2-4386734568ED}"/>
              </a:ext>
            </a:extLst>
          </p:cNvPr>
          <p:cNvSpPr/>
          <p:nvPr/>
        </p:nvSpPr>
        <p:spPr>
          <a:xfrm>
            <a:off x="6934200" y="4114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سهم للأسفل 16">
            <a:extLst>
              <a:ext uri="{FF2B5EF4-FFF2-40B4-BE49-F238E27FC236}">
                <a16:creationId xmlns:a16="http://schemas.microsoft.com/office/drawing/2014/main" id="{9A2E06A6-3356-437D-B417-BE714F5F2863}"/>
              </a:ext>
            </a:extLst>
          </p:cNvPr>
          <p:cNvSpPr/>
          <p:nvPr/>
        </p:nvSpPr>
        <p:spPr>
          <a:xfrm rot="5400000">
            <a:off x="5981700" y="4000500"/>
            <a:ext cx="533400" cy="1219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8" name="سهم للأسفل 17">
            <a:extLst>
              <a:ext uri="{FF2B5EF4-FFF2-40B4-BE49-F238E27FC236}">
                <a16:creationId xmlns:a16="http://schemas.microsoft.com/office/drawing/2014/main" id="{ACE96938-663C-416C-AA13-CF4D00CF99CE}"/>
              </a:ext>
            </a:extLst>
          </p:cNvPr>
          <p:cNvSpPr/>
          <p:nvPr/>
        </p:nvSpPr>
        <p:spPr>
          <a:xfrm rot="5400000">
            <a:off x="3048000" y="4191000"/>
            <a:ext cx="533400" cy="838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9" name="مخطط انسيابي: قرص ممغنط 18">
            <a:extLst>
              <a:ext uri="{FF2B5EF4-FFF2-40B4-BE49-F238E27FC236}">
                <a16:creationId xmlns:a16="http://schemas.microsoft.com/office/drawing/2014/main" id="{C34C2700-91C7-46F0-B755-C3E7DC18ADDE}"/>
              </a:ext>
            </a:extLst>
          </p:cNvPr>
          <p:cNvSpPr/>
          <p:nvPr/>
        </p:nvSpPr>
        <p:spPr>
          <a:xfrm>
            <a:off x="3733800" y="5486400"/>
            <a:ext cx="1752600" cy="1143000"/>
          </a:xfrm>
          <a:prstGeom prst="flowChartMagneticDisk">
            <a:avLst/>
          </a:prstGeom>
        </p:spPr>
        <p:style>
          <a:lnRef idx="3">
            <a:schemeClr val="lt1"/>
          </a:lnRef>
          <a:fillRef idx="1">
            <a:schemeClr val="accent2"/>
          </a:fillRef>
          <a:effectRef idx="1">
            <a:schemeClr val="accent2"/>
          </a:effectRef>
          <a:fontRef idx="minor">
            <a:schemeClr val="lt1"/>
          </a:fontRef>
        </p:style>
        <p:txBody>
          <a:bodyPr rtlCol="1" anchor="ctr"/>
          <a:lstStyle/>
          <a:p>
            <a:pPr algn="ctr" fontAlgn="auto">
              <a:spcBef>
                <a:spcPts val="0"/>
              </a:spcBef>
              <a:spcAft>
                <a:spcPts val="0"/>
              </a:spcAft>
              <a:defRPr/>
            </a:pPr>
            <a:endParaRPr lang="ar-JO"/>
          </a:p>
        </p:txBody>
      </p:sp>
      <p:sp>
        <p:nvSpPr>
          <p:cNvPr id="20" name="سهم للأسفل 19">
            <a:extLst>
              <a:ext uri="{FF2B5EF4-FFF2-40B4-BE49-F238E27FC236}">
                <a16:creationId xmlns:a16="http://schemas.microsoft.com/office/drawing/2014/main" id="{ED1B7848-346C-46DE-978E-7856015BDCF2}"/>
              </a:ext>
            </a:extLst>
          </p:cNvPr>
          <p:cNvSpPr/>
          <p:nvPr/>
        </p:nvSpPr>
        <p:spPr>
          <a:xfrm rot="10800000">
            <a:off x="4343400" y="5029200"/>
            <a:ext cx="533400" cy="6858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21528" name="مربع نص 20">
            <a:extLst>
              <a:ext uri="{FF2B5EF4-FFF2-40B4-BE49-F238E27FC236}">
                <a16:creationId xmlns:a16="http://schemas.microsoft.com/office/drawing/2014/main" id="{C107A605-1EB5-4E30-A1F2-9747CF169B80}"/>
              </a:ext>
            </a:extLst>
          </p:cNvPr>
          <p:cNvSpPr txBox="1">
            <a:spLocks noChangeArrowheads="1"/>
          </p:cNvSpPr>
          <p:nvPr/>
        </p:nvSpPr>
        <p:spPr bwMode="auto">
          <a:xfrm>
            <a:off x="685800" y="19812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latin typeface="Corbel" panose="020B0503020204020204" pitchFamily="34" charset="0"/>
              </a:rPr>
              <a:t>Image Acquisition</a:t>
            </a:r>
            <a:endParaRPr lang="ar-JO" altLang="en-US">
              <a:solidFill>
                <a:schemeClr val="bg1"/>
              </a:solidFill>
              <a:latin typeface="Corbel" panose="020B0503020204020204" pitchFamily="34" charset="0"/>
              <a:cs typeface="Tahoma" panose="020B0604030504040204" pitchFamily="34" charset="0"/>
            </a:endParaRPr>
          </a:p>
        </p:txBody>
      </p:sp>
      <p:sp>
        <p:nvSpPr>
          <p:cNvPr id="21529" name="مربع نص 22">
            <a:extLst>
              <a:ext uri="{FF2B5EF4-FFF2-40B4-BE49-F238E27FC236}">
                <a16:creationId xmlns:a16="http://schemas.microsoft.com/office/drawing/2014/main" id="{C25481C2-0546-4960-A5D6-DA0708BD1A1F}"/>
              </a:ext>
            </a:extLst>
          </p:cNvPr>
          <p:cNvSpPr txBox="1">
            <a:spLocks noChangeArrowheads="1"/>
          </p:cNvSpPr>
          <p:nvPr/>
        </p:nvSpPr>
        <p:spPr bwMode="auto">
          <a:xfrm>
            <a:off x="3886200" y="1828800"/>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latin typeface="Corbel" panose="020B0503020204020204" pitchFamily="34" charset="0"/>
              </a:rPr>
              <a:t>Iris Segmentation</a:t>
            </a:r>
          </a:p>
          <a:p>
            <a:pPr algn="ctr" eaLnBrk="1" hangingPunct="1"/>
            <a:r>
              <a:rPr lang="en-US" altLang="en-US">
                <a:solidFill>
                  <a:schemeClr val="bg1"/>
                </a:solidFill>
                <a:latin typeface="Corbel" panose="020B0503020204020204" pitchFamily="34" charset="0"/>
              </a:rPr>
              <a:t> </a:t>
            </a:r>
            <a:endParaRPr lang="ar-JO" altLang="en-US">
              <a:solidFill>
                <a:schemeClr val="bg1"/>
              </a:solidFill>
              <a:latin typeface="Corbel" panose="020B0503020204020204" pitchFamily="34" charset="0"/>
              <a:cs typeface="Tahoma" panose="020B0604030504040204" pitchFamily="34" charset="0"/>
            </a:endParaRPr>
          </a:p>
        </p:txBody>
      </p:sp>
      <p:sp>
        <p:nvSpPr>
          <p:cNvPr id="21530" name="مربع نص 23">
            <a:extLst>
              <a:ext uri="{FF2B5EF4-FFF2-40B4-BE49-F238E27FC236}">
                <a16:creationId xmlns:a16="http://schemas.microsoft.com/office/drawing/2014/main" id="{6E015BE6-FC54-43A4-B6AF-ADA1FAAAB0AD}"/>
              </a:ext>
            </a:extLst>
          </p:cNvPr>
          <p:cNvSpPr txBox="1">
            <a:spLocks noChangeArrowheads="1"/>
          </p:cNvSpPr>
          <p:nvPr/>
        </p:nvSpPr>
        <p:spPr bwMode="auto">
          <a:xfrm>
            <a:off x="7010400" y="2057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orbel" panose="020B0503020204020204" pitchFamily="34" charset="0"/>
              </a:rPr>
              <a:t>Normalization </a:t>
            </a:r>
            <a:endParaRPr lang="ar-JO" altLang="en-US">
              <a:solidFill>
                <a:schemeClr val="bg1"/>
              </a:solidFill>
              <a:latin typeface="Corbel" panose="020B0503020204020204" pitchFamily="34" charset="0"/>
              <a:cs typeface="Tahoma" panose="020B0604030504040204" pitchFamily="34" charset="0"/>
            </a:endParaRPr>
          </a:p>
        </p:txBody>
      </p:sp>
      <p:sp>
        <p:nvSpPr>
          <p:cNvPr id="21531" name="مربع نص 25">
            <a:extLst>
              <a:ext uri="{FF2B5EF4-FFF2-40B4-BE49-F238E27FC236}">
                <a16:creationId xmlns:a16="http://schemas.microsoft.com/office/drawing/2014/main" id="{1789AFE2-E5DD-4EC7-AE52-A3FB4045C5FC}"/>
              </a:ext>
            </a:extLst>
          </p:cNvPr>
          <p:cNvSpPr txBox="1">
            <a:spLocks noChangeArrowheads="1"/>
          </p:cNvSpPr>
          <p:nvPr/>
        </p:nvSpPr>
        <p:spPr bwMode="auto">
          <a:xfrm>
            <a:off x="7086600" y="41910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latin typeface="Corbel" panose="020B0503020204020204" pitchFamily="34" charset="0"/>
              </a:rPr>
              <a:t>Feature Encoding </a:t>
            </a:r>
            <a:endParaRPr lang="ar-JO" altLang="en-US">
              <a:solidFill>
                <a:schemeClr val="bg1"/>
              </a:solidFill>
              <a:latin typeface="Corbel" panose="020B0503020204020204" pitchFamily="34" charset="0"/>
              <a:cs typeface="Tahoma" panose="020B0604030504040204" pitchFamily="34" charset="0"/>
            </a:endParaRPr>
          </a:p>
        </p:txBody>
      </p:sp>
      <p:sp>
        <p:nvSpPr>
          <p:cNvPr id="21532" name="مربع نص 26">
            <a:extLst>
              <a:ext uri="{FF2B5EF4-FFF2-40B4-BE49-F238E27FC236}">
                <a16:creationId xmlns:a16="http://schemas.microsoft.com/office/drawing/2014/main" id="{8BC5C7C0-23EF-4E43-8F48-0547BDE2A723}"/>
              </a:ext>
            </a:extLst>
          </p:cNvPr>
          <p:cNvSpPr txBox="1">
            <a:spLocks noChangeArrowheads="1"/>
          </p:cNvSpPr>
          <p:nvPr/>
        </p:nvSpPr>
        <p:spPr bwMode="auto">
          <a:xfrm>
            <a:off x="3962400" y="41910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latin typeface="Corbel" panose="020B0503020204020204" pitchFamily="34" charset="0"/>
              </a:rPr>
              <a:t>Feature Matching </a:t>
            </a:r>
            <a:endParaRPr lang="ar-JO" altLang="en-US">
              <a:solidFill>
                <a:schemeClr val="bg1"/>
              </a:solidFill>
              <a:latin typeface="Corbel" panose="020B0503020204020204" pitchFamily="34" charset="0"/>
              <a:cs typeface="Tahoma" panose="020B0604030504040204" pitchFamily="34" charset="0"/>
            </a:endParaRPr>
          </a:p>
        </p:txBody>
      </p:sp>
      <p:sp>
        <p:nvSpPr>
          <p:cNvPr id="21533" name="مربع نص 27">
            <a:extLst>
              <a:ext uri="{FF2B5EF4-FFF2-40B4-BE49-F238E27FC236}">
                <a16:creationId xmlns:a16="http://schemas.microsoft.com/office/drawing/2014/main" id="{5549E126-6C9D-40DF-A2E6-96DB00064C08}"/>
              </a:ext>
            </a:extLst>
          </p:cNvPr>
          <p:cNvSpPr txBox="1">
            <a:spLocks noChangeArrowheads="1"/>
          </p:cNvSpPr>
          <p:nvPr/>
        </p:nvSpPr>
        <p:spPr bwMode="auto">
          <a:xfrm>
            <a:off x="3657600" y="5867400"/>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chemeClr val="bg1"/>
                </a:solidFill>
                <a:latin typeface="Corbel" panose="020B0503020204020204" pitchFamily="34" charset="0"/>
              </a:rPr>
              <a:t>Iris Templates Database</a:t>
            </a:r>
            <a:endParaRPr lang="ar-JO" altLang="en-US" dirty="0">
              <a:solidFill>
                <a:schemeClr val="bg1"/>
              </a:solidFill>
              <a:latin typeface="Corbel" panose="020B0503020204020204" pitchFamily="34" charset="0"/>
              <a:cs typeface="Tahoma" panose="020B0604030504040204" pitchFamily="34" charset="0"/>
            </a:endParaRPr>
          </a:p>
        </p:txBody>
      </p:sp>
      <p:sp>
        <p:nvSpPr>
          <p:cNvPr id="21534" name="مربع نص 28">
            <a:extLst>
              <a:ext uri="{FF2B5EF4-FFF2-40B4-BE49-F238E27FC236}">
                <a16:creationId xmlns:a16="http://schemas.microsoft.com/office/drawing/2014/main" id="{C93693B0-7C19-4F64-AD9B-A552946E8B43}"/>
              </a:ext>
            </a:extLst>
          </p:cNvPr>
          <p:cNvSpPr txBox="1">
            <a:spLocks noChangeArrowheads="1"/>
          </p:cNvSpPr>
          <p:nvPr/>
        </p:nvSpPr>
        <p:spPr bwMode="auto">
          <a:xfrm>
            <a:off x="2362200" y="26670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orbel" panose="020B0503020204020204" pitchFamily="34" charset="0"/>
              </a:rPr>
              <a:t>Eye Image</a:t>
            </a:r>
            <a:endParaRPr lang="ar-JO" altLang="en-US" b="1">
              <a:latin typeface="Corbel" panose="020B0503020204020204" pitchFamily="34" charset="0"/>
              <a:cs typeface="Tahoma" panose="020B0604030504040204" pitchFamily="34" charset="0"/>
            </a:endParaRPr>
          </a:p>
        </p:txBody>
      </p:sp>
      <p:sp>
        <p:nvSpPr>
          <p:cNvPr id="21535" name="مربع نص 29">
            <a:extLst>
              <a:ext uri="{FF2B5EF4-FFF2-40B4-BE49-F238E27FC236}">
                <a16:creationId xmlns:a16="http://schemas.microsoft.com/office/drawing/2014/main" id="{543C1F6F-B8D5-4854-B1D5-0D2B5793B85F}"/>
              </a:ext>
            </a:extLst>
          </p:cNvPr>
          <p:cNvSpPr txBox="1">
            <a:spLocks noChangeArrowheads="1"/>
          </p:cNvSpPr>
          <p:nvPr/>
        </p:nvSpPr>
        <p:spPr bwMode="auto">
          <a:xfrm>
            <a:off x="5562600" y="26670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orbel" panose="020B0503020204020204" pitchFamily="34" charset="0"/>
              </a:rPr>
              <a:t>Iris  Region </a:t>
            </a:r>
            <a:endParaRPr lang="ar-JO" altLang="en-US" b="1">
              <a:latin typeface="Corbel" panose="020B0503020204020204" pitchFamily="34" charset="0"/>
              <a:cs typeface="Tahoma" panose="020B0604030504040204" pitchFamily="34" charset="0"/>
            </a:endParaRPr>
          </a:p>
        </p:txBody>
      </p:sp>
      <p:sp>
        <p:nvSpPr>
          <p:cNvPr id="21536" name="مربع نص 31">
            <a:extLst>
              <a:ext uri="{FF2B5EF4-FFF2-40B4-BE49-F238E27FC236}">
                <a16:creationId xmlns:a16="http://schemas.microsoft.com/office/drawing/2014/main" id="{F6A5FC44-E3FC-4A19-BB06-9AECD8417EEA}"/>
              </a:ext>
            </a:extLst>
          </p:cNvPr>
          <p:cNvSpPr txBox="1">
            <a:spLocks noChangeArrowheads="1"/>
          </p:cNvSpPr>
          <p:nvPr/>
        </p:nvSpPr>
        <p:spPr bwMode="auto">
          <a:xfrm>
            <a:off x="6629400" y="3200400"/>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orbel" panose="020B0503020204020204" pitchFamily="34" charset="0"/>
              </a:rPr>
              <a:t>Feature points in the iris region</a:t>
            </a:r>
            <a:endParaRPr lang="ar-JO" altLang="en-US" b="1">
              <a:latin typeface="Corbel" panose="020B0503020204020204" pitchFamily="34" charset="0"/>
              <a:cs typeface="Tahoma" panose="020B0604030504040204" pitchFamily="34" charset="0"/>
            </a:endParaRPr>
          </a:p>
        </p:txBody>
      </p:sp>
      <p:sp>
        <p:nvSpPr>
          <p:cNvPr id="33" name="سهم للأسفل 32">
            <a:extLst>
              <a:ext uri="{FF2B5EF4-FFF2-40B4-BE49-F238E27FC236}">
                <a16:creationId xmlns:a16="http://schemas.microsoft.com/office/drawing/2014/main" id="{34F455C3-5970-4EB0-BAAE-8D2578E96459}"/>
              </a:ext>
            </a:extLst>
          </p:cNvPr>
          <p:cNvSpPr/>
          <p:nvPr/>
        </p:nvSpPr>
        <p:spPr>
          <a:xfrm>
            <a:off x="7467600" y="2895600"/>
            <a:ext cx="533400" cy="457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34" name="سهم للأسفل 33">
            <a:extLst>
              <a:ext uri="{FF2B5EF4-FFF2-40B4-BE49-F238E27FC236}">
                <a16:creationId xmlns:a16="http://schemas.microsoft.com/office/drawing/2014/main" id="{CE9390B0-1691-47E8-8C74-C94F7CC7E10F}"/>
              </a:ext>
            </a:extLst>
          </p:cNvPr>
          <p:cNvSpPr/>
          <p:nvPr/>
        </p:nvSpPr>
        <p:spPr>
          <a:xfrm>
            <a:off x="7467600" y="3810000"/>
            <a:ext cx="533400" cy="3048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21543" name="مربع نص 34">
            <a:extLst>
              <a:ext uri="{FF2B5EF4-FFF2-40B4-BE49-F238E27FC236}">
                <a16:creationId xmlns:a16="http://schemas.microsoft.com/office/drawing/2014/main" id="{B9AB9814-446B-46AF-971A-6D7B1B1E1FE4}"/>
              </a:ext>
            </a:extLst>
          </p:cNvPr>
          <p:cNvSpPr txBox="1">
            <a:spLocks noChangeArrowheads="1"/>
          </p:cNvSpPr>
          <p:nvPr/>
        </p:nvSpPr>
        <p:spPr bwMode="auto">
          <a:xfrm>
            <a:off x="5638800" y="49530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orbel" panose="020B0503020204020204" pitchFamily="34" charset="0"/>
              </a:rPr>
              <a:t>Iris Template </a:t>
            </a:r>
            <a:endParaRPr lang="ar-JO" altLang="en-US" b="1">
              <a:latin typeface="Corbel" panose="020B0503020204020204" pitchFamily="34" charset="0"/>
              <a:cs typeface="Tahoma" panose="020B0604030504040204" pitchFamily="34" charset="0"/>
            </a:endParaRPr>
          </a:p>
        </p:txBody>
      </p:sp>
      <p:sp>
        <p:nvSpPr>
          <p:cNvPr id="37" name="مخطط انسيابي: محطة طرفية 36">
            <a:extLst>
              <a:ext uri="{FF2B5EF4-FFF2-40B4-BE49-F238E27FC236}">
                <a16:creationId xmlns:a16="http://schemas.microsoft.com/office/drawing/2014/main" id="{A13692F3-AB0D-4C94-8B78-C2B81BC78BCA}"/>
              </a:ext>
            </a:extLst>
          </p:cNvPr>
          <p:cNvSpPr/>
          <p:nvPr/>
        </p:nvSpPr>
        <p:spPr>
          <a:xfrm>
            <a:off x="228600" y="4191000"/>
            <a:ext cx="2590800" cy="9906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ar-JO"/>
          </a:p>
        </p:txBody>
      </p:sp>
      <p:sp>
        <p:nvSpPr>
          <p:cNvPr id="21545" name="مربع نص 37">
            <a:extLst>
              <a:ext uri="{FF2B5EF4-FFF2-40B4-BE49-F238E27FC236}">
                <a16:creationId xmlns:a16="http://schemas.microsoft.com/office/drawing/2014/main" id="{9BDDA4E7-C732-4C8B-9AE7-829771320CF5}"/>
              </a:ext>
            </a:extLst>
          </p:cNvPr>
          <p:cNvSpPr txBox="1">
            <a:spLocks noChangeArrowheads="1"/>
          </p:cNvSpPr>
          <p:nvPr/>
        </p:nvSpPr>
        <p:spPr bwMode="auto">
          <a:xfrm>
            <a:off x="609600" y="4343400"/>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chemeClr val="bg1"/>
                </a:solidFill>
                <a:latin typeface="Corbel" panose="020B0503020204020204" pitchFamily="34" charset="0"/>
              </a:rPr>
              <a:t>Identify or Reject Subject </a:t>
            </a:r>
            <a:endParaRPr lang="ar-JO" altLang="en-US" b="1" dirty="0">
              <a:solidFill>
                <a:schemeClr val="bg1"/>
              </a:solidFill>
              <a:latin typeface="Corbel" panose="020B050302020402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AAC5-BDB0-4D27-80E5-24EFECD501D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F4F0BB8-0E95-4FE8-B85E-E5C0E1063E59}"/>
              </a:ext>
            </a:extLst>
          </p:cNvPr>
          <p:cNvSpPr>
            <a:spLocks noGrp="1"/>
          </p:cNvSpPr>
          <p:nvPr>
            <p:ph idx="1"/>
          </p:nvPr>
        </p:nvSpPr>
        <p:spPr/>
        <p:txBody>
          <a:bodyPr/>
          <a:lstStyle/>
          <a:p>
            <a:pPr algn="just"/>
            <a:r>
              <a:rPr lang="en-IN" sz="2400" dirty="0">
                <a:latin typeface="Calibri" panose="020F0502020204030204" pitchFamily="34" charset="0"/>
                <a:cs typeface="Calibri" panose="020F0502020204030204" pitchFamily="34" charset="0"/>
              </a:rPr>
              <a:t>The project is designed to develop an iris biometrics system that evaluates performance for verification based on ROC curve and recognition based on CMC curve. </a:t>
            </a:r>
          </a:p>
          <a:p>
            <a:pPr marL="119062" indent="0" algn="just">
              <a:buNone/>
            </a:pPr>
            <a:endParaRPr lang="en-IN" sz="2400" dirty="0">
              <a:latin typeface="Calibri" panose="020F0502020204030204" pitchFamily="34" charset="0"/>
              <a:cs typeface="Calibri" panose="020F0502020204030204" pitchFamily="34" charset="0"/>
            </a:endParaRPr>
          </a:p>
          <a:p>
            <a:pPr algn="just"/>
            <a:r>
              <a:rPr lang="en-IN" sz="2400" dirty="0">
                <a:latin typeface="Calibri" panose="020F0502020204030204" pitchFamily="34" charset="0"/>
                <a:cs typeface="Calibri" panose="020F0502020204030204" pitchFamily="34" charset="0"/>
              </a:rPr>
              <a:t>To train the system and evaluate the performance iris datasets collected by LG2200 and LG4000 is being used. </a:t>
            </a:r>
          </a:p>
          <a:p>
            <a:pPr marL="119062" indent="0" algn="just">
              <a:buNone/>
            </a:pPr>
            <a:endParaRPr lang="en-IN" sz="2400" dirty="0">
              <a:latin typeface="Calibri" panose="020F0502020204030204" pitchFamily="34" charset="0"/>
              <a:cs typeface="Calibri" panose="020F0502020204030204" pitchFamily="34" charset="0"/>
            </a:endParaRPr>
          </a:p>
          <a:p>
            <a:pPr algn="just"/>
            <a:r>
              <a:rPr lang="en-IN" sz="2400" dirty="0">
                <a:latin typeface="Calibri" panose="020F0502020204030204" pitchFamily="34" charset="0"/>
                <a:cs typeface="Calibri" panose="020F0502020204030204" pitchFamily="34" charset="0"/>
              </a:rPr>
              <a:t>The input to the system will be an eye image, and the output will be an iris template, which will provide a mathematical representation of the iris region.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956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6AC8-35B9-4A47-B756-B7524B0E9801}"/>
              </a:ext>
            </a:extLst>
          </p:cNvPr>
          <p:cNvSpPr>
            <a:spLocks noGrp="1"/>
          </p:cNvSpPr>
          <p:nvPr>
            <p:ph type="title"/>
          </p:nvPr>
        </p:nvSpPr>
        <p:spPr/>
        <p:txBody>
          <a:bodyPr/>
          <a:lstStyle/>
          <a:p>
            <a:r>
              <a:rPr lang="en-US" dirty="0"/>
              <a:t>Files </a:t>
            </a:r>
          </a:p>
        </p:txBody>
      </p:sp>
      <p:sp>
        <p:nvSpPr>
          <p:cNvPr id="3" name="Content Placeholder 2">
            <a:extLst>
              <a:ext uri="{FF2B5EF4-FFF2-40B4-BE49-F238E27FC236}">
                <a16:creationId xmlns:a16="http://schemas.microsoft.com/office/drawing/2014/main" id="{C5AA668A-54CC-42C8-B968-4B1F606A9831}"/>
              </a:ext>
            </a:extLst>
          </p:cNvPr>
          <p:cNvSpPr>
            <a:spLocks noGrp="1"/>
          </p:cNvSpPr>
          <p:nvPr>
            <p:ph idx="1"/>
          </p:nvPr>
        </p:nvSpPr>
        <p:spPr>
          <a:xfrm>
            <a:off x="304800" y="1774825"/>
            <a:ext cx="8382000" cy="4625975"/>
          </a:xfrm>
        </p:spPr>
        <p:txBody>
          <a:bodyPr/>
          <a:lstStyle/>
          <a:p>
            <a:pPr>
              <a:lnSpc>
                <a:spcPct val="150000"/>
              </a:lnSpc>
            </a:pPr>
            <a:r>
              <a:rPr lang="en-IN" sz="2400" dirty="0">
                <a:latin typeface="Calibri" panose="020F0502020204030204" pitchFamily="34" charset="0"/>
                <a:cs typeface="Calibri" panose="020F0502020204030204" pitchFamily="34" charset="0"/>
              </a:rPr>
              <a:t>trial_4000.m </a:t>
            </a:r>
            <a:r>
              <a:rPr lang="en-IN" sz="1400" dirty="0">
                <a:latin typeface="Calibri" panose="020F0502020204030204" pitchFamily="34" charset="0"/>
                <a:cs typeface="Calibri" panose="020F0502020204030204" pitchFamily="34" charset="0"/>
              </a:rPr>
              <a:t>(Code to create iris template and find hamming distance for LG4000 Probe)</a:t>
            </a:r>
            <a:endParaRPr lang="en-US" sz="1400"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trial_2200.</a:t>
            </a:r>
            <a:r>
              <a:rPr lang="en-IN" sz="2000" dirty="0">
                <a:latin typeface="Calibri" panose="020F0502020204030204" pitchFamily="34" charset="0"/>
                <a:cs typeface="Calibri" panose="020F0502020204030204" pitchFamily="34" charset="0"/>
              </a:rPr>
              <a:t>m </a:t>
            </a:r>
            <a:r>
              <a:rPr lang="en-IN" sz="1400" dirty="0">
                <a:latin typeface="Calibri" panose="020F0502020204030204" pitchFamily="34" charset="0"/>
                <a:cs typeface="Calibri" panose="020F0502020204030204" pitchFamily="34" charset="0"/>
              </a:rPr>
              <a:t>(Code to create iris template and find hamming distance for LG2200 Probe)</a:t>
            </a:r>
            <a:endParaRPr lang="en-US" sz="2400"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Report.pptx </a:t>
            </a:r>
            <a:r>
              <a:rPr lang="en-IN" sz="1400" dirty="0">
                <a:latin typeface="Calibri" panose="020F0502020204030204" pitchFamily="34" charset="0"/>
                <a:cs typeface="Calibri" panose="020F0502020204030204" pitchFamily="34" charset="0"/>
              </a:rPr>
              <a:t>(The file containing findings and graphs)</a:t>
            </a:r>
          </a:p>
          <a:p>
            <a:pPr>
              <a:lnSpc>
                <a:spcPct val="150000"/>
              </a:lnSpc>
            </a:pPr>
            <a:r>
              <a:rPr lang="en-IN" sz="2400" dirty="0">
                <a:latin typeface="Calibri" panose="020F0502020204030204" pitchFamily="34" charset="0"/>
                <a:cs typeface="Calibri" panose="020F0502020204030204" pitchFamily="34" charset="0"/>
              </a:rPr>
              <a:t>Graph_2200.ipynb </a:t>
            </a:r>
            <a:r>
              <a:rPr lang="en-IN" sz="1400" dirty="0">
                <a:latin typeface="Calibri" panose="020F0502020204030204" pitchFamily="34" charset="0"/>
                <a:cs typeface="Calibri" panose="020F0502020204030204" pitchFamily="34" charset="0"/>
              </a:rPr>
              <a:t>(Code to generate ROC,CMC and Histogram for LG2200 probe)</a:t>
            </a:r>
            <a:endParaRPr lang="en-IN" sz="2400"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Graph_4000.ipynb </a:t>
            </a:r>
            <a:r>
              <a:rPr lang="en-IN" sz="1600" dirty="0">
                <a:latin typeface="Calibri" panose="020F0502020204030204" pitchFamily="34" charset="0"/>
                <a:cs typeface="Calibri" panose="020F0502020204030204" pitchFamily="34" charset="0"/>
              </a:rPr>
              <a:t>(Code to generate ROC,CMC and Histogram for LG4000 probe)</a:t>
            </a:r>
            <a:endParaRPr lang="en-IN" sz="2400"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Values_2200.xlsx </a:t>
            </a:r>
            <a:r>
              <a:rPr lang="en-IN" sz="1600" dirty="0">
                <a:latin typeface="Calibri" panose="020F0502020204030204" pitchFamily="34" charset="0"/>
                <a:cs typeface="Calibri" panose="020F0502020204030204" pitchFamily="34" charset="0"/>
              </a:rPr>
              <a:t>(All Hamming distances for LG2200 probe to Gallery)(Folder-wise)</a:t>
            </a:r>
            <a:endParaRPr lang="en-IN" sz="2400"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Values_4000.xlsx </a:t>
            </a:r>
            <a:r>
              <a:rPr lang="en-IN" sz="1600" dirty="0">
                <a:latin typeface="Calibri" panose="020F0502020204030204" pitchFamily="34" charset="0"/>
                <a:cs typeface="Calibri" panose="020F0502020204030204" pitchFamily="34" charset="0"/>
              </a:rPr>
              <a:t>(Hamming distance for LG4000 probe to Gallery)</a:t>
            </a:r>
            <a:r>
              <a:rPr lang="en-IN" sz="2400" dirty="0">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(Folder-wise)</a:t>
            </a:r>
            <a:endParaRPr lang="en-US" sz="1600"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Open Source code </a:t>
            </a:r>
            <a:r>
              <a:rPr lang="en-IN" sz="1600" dirty="0">
                <a:latin typeface="Calibri" panose="020F0502020204030204" pitchFamily="34" charset="0"/>
                <a:cs typeface="Calibri" panose="020F0502020204030204" pitchFamily="34" charset="0"/>
              </a:rPr>
              <a:t>(</a:t>
            </a:r>
            <a:r>
              <a:rPr lang="en-US" sz="1600" dirty="0"/>
              <a:t>Libor </a:t>
            </a:r>
            <a:r>
              <a:rPr lang="en-US" sz="1600" dirty="0" err="1"/>
              <a:t>Masek's</a:t>
            </a:r>
            <a:r>
              <a:rPr lang="en-US" sz="1600" dirty="0"/>
              <a:t> open source iris matching code)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362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3CF-47ED-4917-B9FD-ED6CB75BE4A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168C5AB-3205-4E83-ABCB-9887DCF2CB60}"/>
              </a:ext>
            </a:extLst>
          </p:cNvPr>
          <p:cNvSpPr>
            <a:spLocks noGrp="1"/>
          </p:cNvSpPr>
          <p:nvPr>
            <p:ph idx="1"/>
          </p:nvPr>
        </p:nvSpPr>
        <p:spPr>
          <a:xfrm>
            <a:off x="457200" y="1774825"/>
            <a:ext cx="8229600" cy="4854575"/>
          </a:xfrm>
        </p:spPr>
        <p:txBody>
          <a:bodyPr/>
          <a:lstStyle/>
          <a:p>
            <a:pPr algn="just"/>
            <a:r>
              <a:rPr lang="en-US" sz="1600" dirty="0">
                <a:latin typeface="Calibri" panose="020F0502020204030204" pitchFamily="34" charset="0"/>
                <a:cs typeface="Calibri" panose="020F0502020204030204" pitchFamily="34" charset="0"/>
              </a:rPr>
              <a:t>Iris Recognition system, we evaluate and design the Iris Recognition by using given databases.</a:t>
            </a:r>
          </a:p>
          <a:p>
            <a:pPr algn="just"/>
            <a:r>
              <a:rPr lang="en-US" sz="1600" dirty="0">
                <a:latin typeface="Calibri" panose="020F0502020204030204" pitchFamily="34" charset="0"/>
                <a:cs typeface="Calibri" panose="020F0502020204030204" pitchFamily="34" charset="0"/>
              </a:rPr>
              <a:t>From Database, we have used LG2200-2008 folder's images from all subjects as </a:t>
            </a:r>
            <a:r>
              <a:rPr lang="en-US" sz="1600" b="1" u="sng" dirty="0">
                <a:latin typeface="Calibri" panose="020F0502020204030204" pitchFamily="34" charset="0"/>
                <a:cs typeface="Calibri" panose="020F0502020204030204" pitchFamily="34" charset="0"/>
              </a:rPr>
              <a:t>gallery</a:t>
            </a:r>
            <a:r>
              <a:rPr lang="en-US" sz="1600" dirty="0">
                <a:latin typeface="Calibri" panose="020F0502020204030204" pitchFamily="34" charset="0"/>
                <a:cs typeface="Calibri" panose="020F0502020204030204" pitchFamily="34" charset="0"/>
              </a:rPr>
              <a:t>, LG2200-2010 folder's  images as probes and LG4000-2010 folder's images as </a:t>
            </a:r>
            <a:r>
              <a:rPr lang="en-US" sz="1600" b="1" u="sng" dirty="0">
                <a:latin typeface="Calibri" panose="020F0502020204030204" pitchFamily="34" charset="0"/>
                <a:cs typeface="Calibri" panose="020F0502020204030204" pitchFamily="34" charset="0"/>
              </a:rPr>
              <a:t>probes</a:t>
            </a:r>
            <a:r>
              <a:rPr lang="en-US" sz="1600" dirty="0">
                <a:latin typeface="Calibri" panose="020F0502020204030204" pitchFamily="34" charset="0"/>
                <a:cs typeface="Calibri" panose="020F0502020204030204" pitchFamily="34" charset="0"/>
              </a:rPr>
              <a:t> (we took 1-1 images from all sub folders). </a:t>
            </a:r>
          </a:p>
          <a:p>
            <a:pPr algn="just"/>
            <a:r>
              <a:rPr lang="en-US" sz="1600" dirty="0">
                <a:latin typeface="Calibri" panose="020F0502020204030204" pitchFamily="34" charset="0"/>
                <a:cs typeface="Calibri" panose="020F0502020204030204" pitchFamily="34" charset="0"/>
              </a:rPr>
              <a:t>From Open Source Iris matching code, we have made one source code which is using functions from open source iris matching code. From that we can calculate Hamming Distance and we can do 1-n matching for iris system for all image set at a time. From Hamming distance result set, which is stored in a xlsx file. </a:t>
            </a:r>
          </a:p>
          <a:p>
            <a:pPr algn="just"/>
            <a:r>
              <a:rPr lang="en-US" sz="1600" dirty="0">
                <a:latin typeface="Calibri" panose="020F0502020204030204" pitchFamily="34" charset="0"/>
                <a:cs typeface="Calibri" panose="020F0502020204030204" pitchFamily="34" charset="0"/>
              </a:rPr>
              <a:t>After that we derive Histogram in </a:t>
            </a:r>
            <a:r>
              <a:rPr lang="en-US" sz="1600" dirty="0" err="1">
                <a:latin typeface="Calibri" panose="020F0502020204030204" pitchFamily="34" charset="0"/>
                <a:cs typeface="Calibri" panose="020F0502020204030204" pitchFamily="34" charset="0"/>
              </a:rPr>
              <a:t>ipynb</a:t>
            </a:r>
            <a:r>
              <a:rPr lang="en-US" sz="1600" dirty="0">
                <a:latin typeface="Calibri" panose="020F0502020204030204" pitchFamily="34" charset="0"/>
                <a:cs typeface="Calibri" panose="020F0502020204030204" pitchFamily="34" charset="0"/>
              </a:rPr>
              <a:t> file only. In that, we do code to derive threshold values, TMR and FMR by using array function so that we can derive ROC curve and CMC Curve.</a:t>
            </a:r>
          </a:p>
          <a:p>
            <a:pPr algn="just"/>
            <a:r>
              <a:rPr lang="en-US" sz="1600" b="1" u="sng" dirty="0">
                <a:latin typeface="Calibri" panose="020F0502020204030204" pitchFamily="34" charset="0"/>
                <a:cs typeface="Calibri" panose="020F0502020204030204" pitchFamily="34" charset="0"/>
              </a:rPr>
              <a:t>Process:</a:t>
            </a:r>
          </a:p>
          <a:p>
            <a:pPr marL="868362" lvl="1" indent="-457200" algn="just">
              <a:buFont typeface="+mj-lt"/>
              <a:buAutoNum type="arabicPeriod"/>
            </a:pPr>
            <a:r>
              <a:rPr lang="en-US" sz="1600" dirty="0">
                <a:latin typeface="Calibri" panose="020F0502020204030204" pitchFamily="34" charset="0"/>
                <a:cs typeface="Calibri" panose="020F0502020204030204" pitchFamily="34" charset="0"/>
              </a:rPr>
              <a:t>Image Acquisition – capturing eye image </a:t>
            </a:r>
          </a:p>
          <a:p>
            <a:pPr marL="868362" lvl="1" indent="-457200" algn="just">
              <a:buFont typeface="+mj-lt"/>
              <a:buAutoNum type="arabicPeriod"/>
            </a:pPr>
            <a:r>
              <a:rPr lang="en-US" sz="1600" dirty="0">
                <a:latin typeface="Calibri" panose="020F0502020204030204" pitchFamily="34" charset="0"/>
                <a:cs typeface="Calibri" panose="020F0502020204030204" pitchFamily="34" charset="0"/>
              </a:rPr>
              <a:t>Segmentation – locating the iris region in an eye image</a:t>
            </a:r>
          </a:p>
          <a:p>
            <a:pPr marL="868362" lvl="1" indent="-457200" algn="just">
              <a:buFont typeface="+mj-lt"/>
              <a:buAutoNum type="arabicPeriod"/>
            </a:pPr>
            <a:r>
              <a:rPr lang="en-US" sz="1600" dirty="0">
                <a:latin typeface="Calibri" panose="020F0502020204030204" pitchFamily="34" charset="0"/>
                <a:cs typeface="Calibri" panose="020F0502020204030204" pitchFamily="34" charset="0"/>
              </a:rPr>
              <a:t>Normalization – creating a dimensionally consistent representation of the iris region </a:t>
            </a:r>
          </a:p>
          <a:p>
            <a:pPr marL="868362" lvl="1" indent="-457200" algn="just">
              <a:buFont typeface="+mj-lt"/>
              <a:buAutoNum type="arabicPeriod"/>
            </a:pPr>
            <a:r>
              <a:rPr lang="en-US" sz="1600" dirty="0">
                <a:latin typeface="Calibri" panose="020F0502020204030204" pitchFamily="34" charset="0"/>
                <a:cs typeface="Calibri" panose="020F0502020204030204" pitchFamily="34" charset="0"/>
              </a:rPr>
              <a:t>Feature Encoding – creating a template containing only the most discriminating features of the iris</a:t>
            </a:r>
          </a:p>
          <a:p>
            <a:pPr algn="just"/>
            <a:endParaRPr lang="en-US" sz="1600" dirty="0">
              <a:latin typeface="Calibri" panose="020F0502020204030204" pitchFamily="34" charset="0"/>
              <a:cs typeface="Calibri" panose="020F0502020204030204" pitchFamily="34" charset="0"/>
            </a:endParaRPr>
          </a:p>
          <a:p>
            <a:pPr marL="576262" indent="-457200" algn="just">
              <a:buFont typeface="+mj-lt"/>
              <a:buAutoNum type="arabicPeriod"/>
            </a:pPr>
            <a:endParaRPr lang="en-US" sz="1600" dirty="0">
              <a:latin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131948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45E2-B31B-43F2-A57A-B29729F8B29C}"/>
              </a:ext>
            </a:extLst>
          </p:cNvPr>
          <p:cNvSpPr>
            <a:spLocks noGrp="1"/>
          </p:cNvSpPr>
          <p:nvPr>
            <p:ph type="title"/>
          </p:nvPr>
        </p:nvSpPr>
        <p:spPr/>
        <p:txBody>
          <a:bodyPr/>
          <a:lstStyle/>
          <a:p>
            <a:r>
              <a:rPr lang="en-US" dirty="0"/>
              <a:t>Approach</a:t>
            </a:r>
            <a:r>
              <a:rPr lang="en-US" sz="2000" b="0" i="1" dirty="0"/>
              <a:t>(Contd..)</a:t>
            </a:r>
            <a:endParaRPr lang="en-US" b="0" i="1" dirty="0"/>
          </a:p>
        </p:txBody>
      </p:sp>
      <p:sp>
        <p:nvSpPr>
          <p:cNvPr id="3" name="Content Placeholder 2">
            <a:extLst>
              <a:ext uri="{FF2B5EF4-FFF2-40B4-BE49-F238E27FC236}">
                <a16:creationId xmlns:a16="http://schemas.microsoft.com/office/drawing/2014/main" id="{1C8E30F1-0916-45E7-B529-80C438B192E2}"/>
              </a:ext>
            </a:extLst>
          </p:cNvPr>
          <p:cNvSpPr>
            <a:spLocks noGrp="1"/>
          </p:cNvSpPr>
          <p:nvPr>
            <p:ph idx="1"/>
          </p:nvPr>
        </p:nvSpPr>
        <p:spPr>
          <a:xfrm>
            <a:off x="304800" y="1600200"/>
            <a:ext cx="8229600" cy="4625975"/>
          </a:xfrm>
        </p:spPr>
        <p:txBody>
          <a:bodyPr/>
          <a:lstStyle/>
          <a:p>
            <a:pPr algn="just"/>
            <a:r>
              <a:rPr lang="en-IN" sz="1600" dirty="0">
                <a:latin typeface="Calibri" panose="020F0502020204030204" pitchFamily="34" charset="0"/>
                <a:cs typeface="Calibri" panose="020F0502020204030204" pitchFamily="34" charset="0"/>
              </a:rPr>
              <a:t>In the initial phase, multiple distinct images from LG2200-2008 named Gallery2000 dataset are fetched to create the </a:t>
            </a:r>
            <a:r>
              <a:rPr lang="en-IN" sz="1600" b="1" dirty="0">
                <a:solidFill>
                  <a:srgbClr val="FFC000"/>
                </a:solidFill>
                <a:latin typeface="Calibri" panose="020F0502020204030204" pitchFamily="34" charset="0"/>
                <a:cs typeface="Calibri" panose="020F0502020204030204" pitchFamily="34" charset="0"/>
              </a:rPr>
              <a:t>gallery (a collection of biometric templates that form search dataset)</a:t>
            </a:r>
            <a:r>
              <a:rPr lang="en-IN" sz="1600" b="1" dirty="0">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for the system. Once the database is ready</a:t>
            </a:r>
            <a:r>
              <a:rPr lang="en-IN" sz="1600" dirty="0">
                <a:solidFill>
                  <a:srgbClr val="FFC000"/>
                </a:solidFill>
                <a:latin typeface="Calibri" panose="020F0502020204030204" pitchFamily="34" charset="0"/>
                <a:cs typeface="Calibri" panose="020F0502020204030204" pitchFamily="34" charset="0"/>
              </a:rPr>
              <a:t>, </a:t>
            </a:r>
            <a:r>
              <a:rPr lang="en-IN" sz="1600" b="1" dirty="0">
                <a:solidFill>
                  <a:srgbClr val="FFC000"/>
                </a:solidFill>
                <a:latin typeface="Calibri" panose="020F0502020204030204" pitchFamily="34" charset="0"/>
                <a:cs typeface="Calibri" panose="020F0502020204030204" pitchFamily="34" charset="0"/>
              </a:rPr>
              <a:t>probe (collection of biometric templates that needs to be recognized or identified by matching against the gallery) </a:t>
            </a:r>
            <a:r>
              <a:rPr lang="en-IN" sz="1600" dirty="0">
                <a:latin typeface="Calibri" panose="020F0502020204030204" pitchFamily="34" charset="0"/>
                <a:cs typeface="Calibri" panose="020F0502020204030204" pitchFamily="34" charset="0"/>
              </a:rPr>
              <a:t>is compared with the gallery to determine whether it is a true match or a false match. One image from each subfolder of LG2200-2010 (probe1) and LG4000-2010 (probe2) dataset is considered as probe while evaluating the performance of the system.</a:t>
            </a:r>
          </a:p>
          <a:p>
            <a:pPr marL="119062" indent="0" algn="just">
              <a:buNone/>
            </a:pPr>
            <a:endParaRPr lang="en-US" sz="1600" dirty="0">
              <a:latin typeface="Calibri" panose="020F0502020204030204" pitchFamily="34" charset="0"/>
              <a:cs typeface="Calibri" panose="020F0502020204030204" pitchFamily="34" charset="0"/>
            </a:endParaRPr>
          </a:p>
          <a:p>
            <a:pPr algn="just"/>
            <a:r>
              <a:rPr lang="en-IN" sz="1600" dirty="0">
                <a:latin typeface="Calibri" panose="020F0502020204030204" pitchFamily="34" charset="0"/>
                <a:cs typeface="Calibri" panose="020F0502020204030204" pitchFamily="34" charset="0"/>
              </a:rPr>
              <a:t>The functions of </a:t>
            </a:r>
            <a:r>
              <a:rPr lang="en-IN" sz="1600" dirty="0" err="1">
                <a:latin typeface="Calibri" panose="020F0502020204030204" pitchFamily="34" charset="0"/>
                <a:cs typeface="Calibri" panose="020F0502020204030204" pitchFamily="34" charset="0"/>
              </a:rPr>
              <a:t>createiristemplate.m</a:t>
            </a:r>
            <a:r>
              <a:rPr lang="en-IN" sz="1600" dirty="0">
                <a:latin typeface="Calibri" panose="020F0502020204030204" pitchFamily="34" charset="0"/>
                <a:cs typeface="Calibri" panose="020F0502020204030204" pitchFamily="34" charset="0"/>
              </a:rPr>
              <a:t> creates template (which creates a binary data) for each image fetched from existing dataset (LG2200-2008) and stores the template for matching. </a:t>
            </a:r>
          </a:p>
          <a:p>
            <a:pPr marL="119062" indent="0" algn="just">
              <a:buNone/>
            </a:pPr>
            <a:endParaRPr lang="en-US" sz="1600" dirty="0">
              <a:latin typeface="Calibri" panose="020F0502020204030204" pitchFamily="34" charset="0"/>
              <a:cs typeface="Calibri" panose="020F0502020204030204" pitchFamily="34" charset="0"/>
            </a:endParaRPr>
          </a:p>
          <a:p>
            <a:pPr algn="just"/>
            <a:r>
              <a:rPr lang="en-IN" sz="1600" dirty="0">
                <a:latin typeface="Calibri" panose="020F0502020204030204" pitchFamily="34" charset="0"/>
                <a:cs typeface="Calibri" panose="020F0502020204030204" pitchFamily="34" charset="0"/>
              </a:rPr>
              <a:t>When the probe image is given as input, using the </a:t>
            </a:r>
            <a:r>
              <a:rPr lang="en-IN" sz="1600" dirty="0" err="1">
                <a:latin typeface="Calibri" panose="020F0502020204030204" pitchFamily="34" charset="0"/>
                <a:cs typeface="Calibri" panose="020F0502020204030204" pitchFamily="34" charset="0"/>
              </a:rPr>
              <a:t>createiristemplate.m</a:t>
            </a:r>
            <a:r>
              <a:rPr lang="en-IN" sz="1600" dirty="0">
                <a:latin typeface="Calibri" panose="020F0502020204030204" pitchFamily="34" charset="0"/>
                <a:cs typeface="Calibri" panose="020F0502020204030204" pitchFamily="34" charset="0"/>
              </a:rPr>
              <a:t> a template is created and compared with the N templates from gallery that are already stored in the database. In this case, gallery comprises of 88 images, probe1 and probe2 comprises of number of images around 220 each.</a:t>
            </a:r>
          </a:p>
          <a:p>
            <a:pPr algn="just"/>
            <a:endParaRPr lang="en-IN" sz="1600" dirty="0">
              <a:latin typeface="Calibri" panose="020F0502020204030204" pitchFamily="34" charset="0"/>
              <a:cs typeface="Calibri" panose="020F0502020204030204" pitchFamily="34" charset="0"/>
            </a:endParaRPr>
          </a:p>
          <a:p>
            <a:pPr algn="just"/>
            <a:r>
              <a:rPr lang="en-IN" sz="1600" dirty="0">
                <a:latin typeface="Calibri" panose="020F0502020204030204" pitchFamily="34" charset="0"/>
                <a:cs typeface="Calibri" panose="020F0502020204030204" pitchFamily="34" charset="0"/>
              </a:rPr>
              <a:t>After creating template for both gallery and probes, we try to find hamming distance for each probe against all the gallery values. After all the values are generated, we store it into a xlsx format to generate ROC, Histogram and CMC</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44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FD32-3FD5-467C-87A6-EF7D73018E35}"/>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Histogram for Probe – 1 and 2</a:t>
            </a:r>
          </a:p>
        </p:txBody>
      </p:sp>
      <p:pic>
        <p:nvPicPr>
          <p:cNvPr id="6" name="Content Placeholder 5">
            <a:extLst>
              <a:ext uri="{FF2B5EF4-FFF2-40B4-BE49-F238E27FC236}">
                <a16:creationId xmlns:a16="http://schemas.microsoft.com/office/drawing/2014/main" id="{6C88B13A-4A58-48E0-A925-18E74B230FF9}"/>
              </a:ext>
            </a:extLst>
          </p:cNvPr>
          <p:cNvPicPr>
            <a:picLocks noGrp="1" noChangeAspect="1"/>
          </p:cNvPicPr>
          <p:nvPr>
            <p:ph sz="half" idx="1"/>
          </p:nvPr>
        </p:nvPicPr>
        <p:blipFill>
          <a:blip r:embed="rId2"/>
          <a:stretch>
            <a:fillRect/>
          </a:stretch>
        </p:blipFill>
        <p:spPr>
          <a:xfrm>
            <a:off x="304800" y="2344340"/>
            <a:ext cx="4038600" cy="2604330"/>
          </a:xfrm>
          <a:prstGeom prst="rect">
            <a:avLst/>
          </a:prstGeom>
        </p:spPr>
      </p:pic>
      <p:pic>
        <p:nvPicPr>
          <p:cNvPr id="8" name="Content Placeholder 7">
            <a:extLst>
              <a:ext uri="{FF2B5EF4-FFF2-40B4-BE49-F238E27FC236}">
                <a16:creationId xmlns:a16="http://schemas.microsoft.com/office/drawing/2014/main" id="{719B22DF-8199-4F52-9F01-36BDAE51829A}"/>
              </a:ext>
            </a:extLst>
          </p:cNvPr>
          <p:cNvPicPr>
            <a:picLocks noGrp="1" noChangeAspect="1"/>
          </p:cNvPicPr>
          <p:nvPr>
            <p:ph sz="half" idx="2"/>
          </p:nvPr>
        </p:nvPicPr>
        <p:blipFill>
          <a:blip r:embed="rId3"/>
          <a:stretch>
            <a:fillRect/>
          </a:stretch>
        </p:blipFill>
        <p:spPr>
          <a:xfrm>
            <a:off x="4648200" y="2353865"/>
            <a:ext cx="4038600" cy="2644998"/>
          </a:xfrm>
          <a:prstGeom prst="rect">
            <a:avLst/>
          </a:prstGeom>
        </p:spPr>
      </p:pic>
      <p:sp>
        <p:nvSpPr>
          <p:cNvPr id="7" name="TextBox 6">
            <a:extLst>
              <a:ext uri="{FF2B5EF4-FFF2-40B4-BE49-F238E27FC236}">
                <a16:creationId xmlns:a16="http://schemas.microsoft.com/office/drawing/2014/main" id="{498DCE73-2821-42E1-BBFF-C39202408BB3}"/>
              </a:ext>
            </a:extLst>
          </p:cNvPr>
          <p:cNvSpPr txBox="1"/>
          <p:nvPr/>
        </p:nvSpPr>
        <p:spPr>
          <a:xfrm>
            <a:off x="990600" y="1800490"/>
            <a:ext cx="3352800" cy="369332"/>
          </a:xfrm>
          <a:prstGeom prst="rect">
            <a:avLst/>
          </a:prstGeom>
          <a:noFill/>
        </p:spPr>
        <p:txBody>
          <a:bodyPr wrap="square" rtlCol="0">
            <a:spAutoFit/>
          </a:bodyPr>
          <a:lstStyle/>
          <a:p>
            <a:r>
              <a:rPr lang="en-US" dirty="0"/>
              <a:t>Histogram for Probe 1</a:t>
            </a:r>
          </a:p>
        </p:txBody>
      </p:sp>
      <p:sp>
        <p:nvSpPr>
          <p:cNvPr id="9" name="TextBox 8">
            <a:extLst>
              <a:ext uri="{FF2B5EF4-FFF2-40B4-BE49-F238E27FC236}">
                <a16:creationId xmlns:a16="http://schemas.microsoft.com/office/drawing/2014/main" id="{2C54E333-B3D0-4257-9A85-9A901EB86362}"/>
              </a:ext>
            </a:extLst>
          </p:cNvPr>
          <p:cNvSpPr txBox="1"/>
          <p:nvPr/>
        </p:nvSpPr>
        <p:spPr>
          <a:xfrm>
            <a:off x="5067302" y="1764410"/>
            <a:ext cx="3352800" cy="369332"/>
          </a:xfrm>
          <a:prstGeom prst="rect">
            <a:avLst/>
          </a:prstGeom>
          <a:noFill/>
        </p:spPr>
        <p:txBody>
          <a:bodyPr wrap="square" rtlCol="0">
            <a:spAutoFit/>
          </a:bodyPr>
          <a:lstStyle/>
          <a:p>
            <a:r>
              <a:rPr lang="en-US" dirty="0"/>
              <a:t>Histogram for Probe 2</a:t>
            </a:r>
          </a:p>
        </p:txBody>
      </p:sp>
      <p:sp>
        <p:nvSpPr>
          <p:cNvPr id="11" name="TextBox 10">
            <a:extLst>
              <a:ext uri="{FF2B5EF4-FFF2-40B4-BE49-F238E27FC236}">
                <a16:creationId xmlns:a16="http://schemas.microsoft.com/office/drawing/2014/main" id="{EFB9AD89-81C1-407E-94D1-FABA7BE94D86}"/>
              </a:ext>
            </a:extLst>
          </p:cNvPr>
          <p:cNvSpPr txBox="1"/>
          <p:nvPr/>
        </p:nvSpPr>
        <p:spPr>
          <a:xfrm>
            <a:off x="457200" y="5228272"/>
            <a:ext cx="3590927" cy="830997"/>
          </a:xfrm>
          <a:prstGeom prst="rect">
            <a:avLst/>
          </a:prstGeom>
          <a:noFill/>
        </p:spPr>
        <p:txBody>
          <a:bodyPr wrap="square" rtlCol="0">
            <a:spAutoFit/>
          </a:bodyPr>
          <a:lstStyle/>
          <a:p>
            <a:pPr algn="just"/>
            <a:r>
              <a:rPr lang="en-US" sz="1200" dirty="0"/>
              <a:t>For the threshold value 0.5 we can see the clear distribution of Genuine by Blue color and  Imposters as orange. </a:t>
            </a:r>
          </a:p>
          <a:p>
            <a:endParaRPr lang="en-US" sz="1200" dirty="0"/>
          </a:p>
        </p:txBody>
      </p:sp>
      <p:sp>
        <p:nvSpPr>
          <p:cNvPr id="12" name="TextBox 11">
            <a:extLst>
              <a:ext uri="{FF2B5EF4-FFF2-40B4-BE49-F238E27FC236}">
                <a16:creationId xmlns:a16="http://schemas.microsoft.com/office/drawing/2014/main" id="{B516A9A4-BEA5-4761-AF41-20D7DC55FA62}"/>
              </a:ext>
            </a:extLst>
          </p:cNvPr>
          <p:cNvSpPr txBox="1"/>
          <p:nvPr/>
        </p:nvSpPr>
        <p:spPr>
          <a:xfrm>
            <a:off x="4872036" y="5228272"/>
            <a:ext cx="3590927" cy="923330"/>
          </a:xfrm>
          <a:prstGeom prst="rect">
            <a:avLst/>
          </a:prstGeom>
          <a:noFill/>
        </p:spPr>
        <p:txBody>
          <a:bodyPr wrap="square" rtlCol="0">
            <a:spAutoFit/>
          </a:bodyPr>
          <a:lstStyle/>
          <a:p>
            <a:pPr algn="just"/>
            <a:r>
              <a:rPr lang="en-US" sz="1200" dirty="0"/>
              <a:t>For the threshold value 0.5 we can see the clear distribution of Genuine by Blue color and Imposters as orange. </a:t>
            </a:r>
          </a:p>
          <a:p>
            <a:endParaRPr lang="en-US" dirty="0"/>
          </a:p>
        </p:txBody>
      </p:sp>
    </p:spTree>
    <p:extLst>
      <p:ext uri="{BB962C8B-B14F-4D97-AF65-F5344CB8AC3E}">
        <p14:creationId xmlns:p14="http://schemas.microsoft.com/office/powerpoint/2010/main" val="1019638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6482</TotalTime>
  <Words>1064</Words>
  <Application>Microsoft Office PowerPoint</Application>
  <PresentationFormat>On-screen Show (4:3)</PresentationFormat>
  <Paragraphs>87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Wingdings</vt:lpstr>
      <vt:lpstr>Wingdings 2</vt:lpstr>
      <vt:lpstr>Wingdings 3</vt:lpstr>
      <vt:lpstr>Module</vt:lpstr>
      <vt:lpstr>IRIS RECOGNITION SYSTEM</vt:lpstr>
      <vt:lpstr>Overview:</vt:lpstr>
      <vt:lpstr>Introduction </vt:lpstr>
      <vt:lpstr>Iris Recognition Diagram </vt:lpstr>
      <vt:lpstr>Problem Statement</vt:lpstr>
      <vt:lpstr>Files </vt:lpstr>
      <vt:lpstr>Approach</vt:lpstr>
      <vt:lpstr>Approach(Contd..)</vt:lpstr>
      <vt:lpstr>Histogram for Probe – 1 and 2</vt:lpstr>
      <vt:lpstr>ROC Curve for probe - 1 and 2</vt:lpstr>
      <vt:lpstr>CMC Curves for probe – 1 and 2</vt:lpstr>
    </vt:vector>
  </TitlesOfParts>
  <Company>فراس الصعيو</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RECOGNITION  SYSTEM</dc:title>
  <dc:creator>Rasha Tarawneh, Omamah Thunibat, Ahmad Alhassanat,</dc:creator>
  <cp:lastModifiedBy>rakshith ca</cp:lastModifiedBy>
  <cp:revision>143</cp:revision>
  <dcterms:created xsi:type="dcterms:W3CDTF">2016-03-07T08:20:16Z</dcterms:created>
  <dcterms:modified xsi:type="dcterms:W3CDTF">2019-10-12T06:23:25Z</dcterms:modified>
</cp:coreProperties>
</file>