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F204EC7-CCC3-4097-B5C4-C91155FBAE6F}">
  <a:tblStyle styleId="{4F204EC7-CCC3-4097-B5C4-C91155FBAE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Oswald-regular.fntdata"/><Relationship Id="rId10" Type="http://schemas.openxmlformats.org/officeDocument/2006/relationships/slide" Target="slides/slide4.xml"/><Relationship Id="rId21" Type="http://schemas.openxmlformats.org/officeDocument/2006/relationships/font" Target="fonts/Average-regular.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a682b45d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a682b45d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a682b45d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a682b45d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a690eee8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a690eee8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a682b45d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a682b45d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a682b45de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a682b45de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a690eee8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a690eee8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a690eee8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a690eee8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a682b45d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a682b45d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a690eee8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a690eee8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a690eee8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a690eee8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a682b45d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a682b45d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a682b45d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a682b45d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a682b45d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a682b45d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cs.cmu.edu/~keystroke/KillourhyMaxion09.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KeyStroke Dynamics for User Authentication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Presented By:</a:t>
            </a:r>
            <a:endParaRPr u="sng"/>
          </a:p>
          <a:p>
            <a:pPr indent="0" lvl="0" marL="0" rtl="0" algn="ctr">
              <a:spcBef>
                <a:spcPts val="0"/>
              </a:spcBef>
              <a:spcAft>
                <a:spcPts val="0"/>
              </a:spcAft>
              <a:buNone/>
            </a:pPr>
            <a:r>
              <a:rPr lang="en"/>
              <a:t>Rakshith Churchagundi Amarnath - A20424771</a:t>
            </a:r>
            <a:endParaRPr/>
          </a:p>
          <a:p>
            <a:pPr indent="0" lvl="0" marL="0" rtl="0" algn="ctr">
              <a:spcBef>
                <a:spcPts val="0"/>
              </a:spcBef>
              <a:spcAft>
                <a:spcPts val="0"/>
              </a:spcAft>
              <a:buNone/>
            </a:pPr>
            <a:r>
              <a:rPr lang="en"/>
              <a:t>Aditya Prakash Yaji - A20426486</a:t>
            </a:r>
            <a:endParaRPr/>
          </a:p>
          <a:p>
            <a:pPr indent="0" lvl="0" marL="0" rtl="0" algn="ctr">
              <a:spcBef>
                <a:spcPts val="0"/>
              </a:spcBef>
              <a:spcAft>
                <a:spcPts val="0"/>
              </a:spcAft>
              <a:buNone/>
            </a:pPr>
            <a:r>
              <a:rPr lang="en"/>
              <a:t>Urvi Chandreshkumar Sheth - A20430232</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and Implementation (Contd.)</a:t>
            </a:r>
            <a:endParaRPr/>
          </a:p>
        </p:txBody>
      </p:sp>
      <p:sp>
        <p:nvSpPr>
          <p:cNvPr id="119" name="Google Shape;119;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that, the feature extraction is done from the keystroke data to calculate values like H, DD and UD. </a:t>
            </a:r>
            <a:endParaRPr/>
          </a:p>
          <a:p>
            <a:pPr indent="0" lvl="0" marL="0" rtl="0" algn="l">
              <a:spcBef>
                <a:spcPts val="1600"/>
              </a:spcBef>
              <a:spcAft>
                <a:spcPts val="0"/>
              </a:spcAft>
              <a:buNone/>
            </a:pPr>
            <a:r>
              <a:rPr lang="en"/>
              <a:t>We are taking each user information and finding difference between keyUp - keyDown timestamps grouped by each keystroke and each type of user</a:t>
            </a:r>
            <a:endParaRPr/>
          </a:p>
          <a:p>
            <a:pPr indent="0" lvl="0" marL="0" rtl="0" algn="l">
              <a:spcBef>
                <a:spcPts val="1600"/>
              </a:spcBef>
              <a:spcAft>
                <a:spcPts val="0"/>
              </a:spcAft>
              <a:buNone/>
            </a:pPr>
            <a:r>
              <a:rPr lang="en"/>
              <a:t>As shown in screenshot for user “rakshith” different instances of different alphabets is shown </a:t>
            </a:r>
            <a:endParaRPr/>
          </a:p>
          <a:p>
            <a:pPr indent="0" lvl="0" marL="0" rtl="0" algn="l">
              <a:spcBef>
                <a:spcPts val="1600"/>
              </a:spcBef>
              <a:spcAft>
                <a:spcPts val="1600"/>
              </a:spcAft>
              <a:buNone/>
            </a:pPr>
            <a:r>
              <a:rPr lang="en"/>
              <a:t>Stored in keystrokedistance.csv</a:t>
            </a:r>
            <a:endParaRPr/>
          </a:p>
        </p:txBody>
      </p:sp>
      <p:pic>
        <p:nvPicPr>
          <p:cNvPr id="120" name="Google Shape;120;p22"/>
          <p:cNvPicPr preferRelativeResize="0"/>
          <p:nvPr/>
        </p:nvPicPr>
        <p:blipFill>
          <a:blip r:embed="rId3">
            <a:alphaModFix/>
          </a:blip>
          <a:stretch>
            <a:fillRect/>
          </a:stretch>
        </p:blipFill>
        <p:spPr>
          <a:xfrm>
            <a:off x="5994600" y="1063675"/>
            <a:ext cx="2375625" cy="368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and Implementation (Contd.)</a:t>
            </a:r>
            <a:endParaRPr/>
          </a:p>
          <a:p>
            <a:pPr indent="0" lvl="0" marL="0" rtl="0" algn="l">
              <a:spcBef>
                <a:spcPts val="0"/>
              </a:spcBef>
              <a:spcAft>
                <a:spcPts val="0"/>
              </a:spcAft>
              <a:buNone/>
            </a:pPr>
            <a:r>
              <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the feature extraction, we are training 3 algorithms to the both datasets which can be used for prediction/authentication </a:t>
            </a:r>
            <a:endParaRPr/>
          </a:p>
          <a:p>
            <a:pPr indent="0" lvl="0" marL="0" rtl="0" algn="l">
              <a:spcBef>
                <a:spcPts val="1600"/>
              </a:spcBef>
              <a:spcAft>
                <a:spcPts val="0"/>
              </a:spcAft>
              <a:buNone/>
            </a:pPr>
            <a:r>
              <a:rPr lang="en" u="sng"/>
              <a:t>The Algorithms</a:t>
            </a:r>
            <a:endParaRPr u="sng"/>
          </a:p>
          <a:p>
            <a:pPr indent="0" lvl="0" marL="0" rtl="0" algn="l">
              <a:spcBef>
                <a:spcPts val="1600"/>
              </a:spcBef>
              <a:spcAft>
                <a:spcPts val="0"/>
              </a:spcAft>
              <a:buNone/>
            </a:pPr>
            <a:r>
              <a:rPr lang="en"/>
              <a:t>Manhattan - The distance between 2 points measured along axes at right angles</a:t>
            </a:r>
            <a:endParaRPr/>
          </a:p>
          <a:p>
            <a:pPr indent="0" lvl="0" marL="0" rtl="0" algn="l">
              <a:spcBef>
                <a:spcPts val="1600"/>
              </a:spcBef>
              <a:spcAft>
                <a:spcPts val="0"/>
              </a:spcAft>
              <a:buNone/>
            </a:pPr>
            <a:r>
              <a:rPr lang="en"/>
              <a:t>Euclidean - The</a:t>
            </a:r>
            <a:r>
              <a:rPr lang="en"/>
              <a:t> straight line distance between 2 points</a:t>
            </a:r>
            <a:endParaRPr/>
          </a:p>
          <a:p>
            <a:pPr indent="0" lvl="0" marL="0" rtl="0" algn="l">
              <a:spcBef>
                <a:spcPts val="1600"/>
              </a:spcBef>
              <a:spcAft>
                <a:spcPts val="0"/>
              </a:spcAft>
              <a:buNone/>
            </a:pPr>
            <a:r>
              <a:rPr lang="en"/>
              <a:t>K-means - Distance Functions</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0" name="Shape 130"/>
        <p:cNvGrpSpPr/>
        <p:nvPr/>
      </p:nvGrpSpPr>
      <p:grpSpPr>
        <a:xfrm>
          <a:off x="0" y="0"/>
          <a:ext cx="0" cy="0"/>
          <a:chOff x="0" y="0"/>
          <a:chExt cx="0" cy="0"/>
        </a:xfrm>
      </p:grpSpPr>
      <p:sp>
        <p:nvSpPr>
          <p:cNvPr id="131" name="Google Shape;131;p24"/>
          <p:cNvSpPr txBox="1"/>
          <p:nvPr>
            <p:ph type="title"/>
          </p:nvPr>
        </p:nvSpPr>
        <p:spPr>
          <a:xfrm>
            <a:off x="0" y="90825"/>
            <a:ext cx="9015300" cy="15783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lang="en"/>
              <a:t> </a:t>
            </a:r>
            <a:r>
              <a:rPr lang="en" sz="4500"/>
              <a:t>Testing Results</a:t>
            </a:r>
            <a:endParaRPr sz="4500"/>
          </a:p>
          <a:p>
            <a:pPr indent="0" lvl="0" marL="0" rtl="0" algn="l">
              <a:spcBef>
                <a:spcPts val="0"/>
              </a:spcBef>
              <a:spcAft>
                <a:spcPts val="0"/>
              </a:spcAft>
              <a:buNone/>
            </a:pPr>
            <a:r>
              <a:t/>
            </a:r>
            <a:endParaRPr/>
          </a:p>
        </p:txBody>
      </p:sp>
      <p:pic>
        <p:nvPicPr>
          <p:cNvPr id="132" name="Google Shape;132;p24"/>
          <p:cNvPicPr preferRelativeResize="0"/>
          <p:nvPr/>
        </p:nvPicPr>
        <p:blipFill rotWithShape="1">
          <a:blip r:embed="rId3">
            <a:alphaModFix/>
          </a:blip>
          <a:srcRect b="0" l="0" r="9966" t="0"/>
          <a:stretch/>
        </p:blipFill>
        <p:spPr>
          <a:xfrm>
            <a:off x="622150" y="967600"/>
            <a:ext cx="7899701" cy="4175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Testing Results</a:t>
            </a:r>
            <a:endParaRPr/>
          </a:p>
        </p:txBody>
      </p:sp>
      <p:pic>
        <p:nvPicPr>
          <p:cNvPr id="138" name="Google Shape;138;p25"/>
          <p:cNvPicPr preferRelativeResize="0"/>
          <p:nvPr/>
        </p:nvPicPr>
        <p:blipFill rotWithShape="1">
          <a:blip r:embed="rId3">
            <a:alphaModFix/>
          </a:blip>
          <a:srcRect b="0" l="0" r="5276" t="0"/>
          <a:stretch/>
        </p:blipFill>
        <p:spPr>
          <a:xfrm>
            <a:off x="175450" y="1436338"/>
            <a:ext cx="4229625" cy="2270825"/>
          </a:xfrm>
          <a:prstGeom prst="rect">
            <a:avLst/>
          </a:prstGeom>
          <a:noFill/>
          <a:ln>
            <a:noFill/>
          </a:ln>
        </p:spPr>
      </p:pic>
      <p:pic>
        <p:nvPicPr>
          <p:cNvPr id="139" name="Google Shape;139;p25"/>
          <p:cNvPicPr preferRelativeResize="0"/>
          <p:nvPr/>
        </p:nvPicPr>
        <p:blipFill>
          <a:blip r:embed="rId4">
            <a:alphaModFix/>
          </a:blip>
          <a:stretch>
            <a:fillRect/>
          </a:stretch>
        </p:blipFill>
        <p:spPr>
          <a:xfrm>
            <a:off x="4572000" y="1416813"/>
            <a:ext cx="4434125" cy="23098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onclusions</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graphicFrame>
        <p:nvGraphicFramePr>
          <p:cNvPr id="146" name="Google Shape;146;p26"/>
          <p:cNvGraphicFramePr/>
          <p:nvPr/>
        </p:nvGraphicFramePr>
        <p:xfrm>
          <a:off x="759475" y="1491850"/>
          <a:ext cx="3000000" cy="3000000"/>
        </p:xfrm>
        <a:graphic>
          <a:graphicData uri="http://schemas.openxmlformats.org/drawingml/2006/table">
            <a:tbl>
              <a:tblPr>
                <a:noFill/>
                <a:tableStyleId>{4F204EC7-CCC3-4097-B5C4-C91155FBAE6F}</a:tableStyleId>
              </a:tblPr>
              <a:tblGrid>
                <a:gridCol w="2403450"/>
                <a:gridCol w="2403450"/>
                <a:gridCol w="2403450"/>
              </a:tblGrid>
              <a:tr h="500275">
                <a:tc rowSpan="2">
                  <a:txBody>
                    <a:bodyPr/>
                    <a:lstStyle/>
                    <a:p>
                      <a:pPr indent="0" lvl="0" marL="0" rtl="0" algn="l">
                        <a:spcBef>
                          <a:spcPts val="0"/>
                        </a:spcBef>
                        <a:spcAft>
                          <a:spcPts val="0"/>
                        </a:spcAft>
                        <a:buNone/>
                      </a:pPr>
                      <a:r>
                        <a:rPr lang="en"/>
                        <a:t>Methods</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FEFEF"/>
                    </a:solidFill>
                  </a:tcPr>
                </a:tc>
                <a:tc gridSpan="2">
                  <a:txBody>
                    <a:bodyPr/>
                    <a:lstStyle/>
                    <a:p>
                      <a:pPr indent="0" lvl="0" marL="0" rtl="0" algn="l">
                        <a:spcBef>
                          <a:spcPts val="0"/>
                        </a:spcBef>
                        <a:spcAft>
                          <a:spcPts val="0"/>
                        </a:spcAft>
                        <a:buNone/>
                      </a:pPr>
                      <a:r>
                        <a:rPr lang="en"/>
                        <a:t>Error rate from different dataset</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FEFEF"/>
                    </a:solidFill>
                  </a:tcPr>
                </a:tc>
                <a:tc hMerge="1"/>
              </a:tr>
              <a:tr h="500275">
                <a:tc vMerge="1"/>
                <a:tc>
                  <a:txBody>
                    <a:bodyPr/>
                    <a:lstStyle/>
                    <a:p>
                      <a:pPr indent="0" lvl="0" marL="0" rtl="0" algn="l">
                        <a:spcBef>
                          <a:spcPts val="0"/>
                        </a:spcBef>
                        <a:spcAft>
                          <a:spcPts val="0"/>
                        </a:spcAft>
                        <a:buNone/>
                      </a:pPr>
                      <a:r>
                        <a:rPr lang="en"/>
                        <a:t>Dataset 1</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Dataset 2</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FEFEF"/>
                    </a:solidFill>
                  </a:tcPr>
                </a:tc>
              </a:tr>
              <a:tr h="500275">
                <a:tc>
                  <a:txBody>
                    <a:bodyPr/>
                    <a:lstStyle/>
                    <a:p>
                      <a:pPr indent="0" lvl="0" marL="0" rtl="0" algn="l">
                        <a:spcBef>
                          <a:spcPts val="0"/>
                        </a:spcBef>
                        <a:spcAft>
                          <a:spcPts val="0"/>
                        </a:spcAft>
                        <a:buNone/>
                      </a:pPr>
                      <a:r>
                        <a:rPr lang="en"/>
                        <a:t>Manhattan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0.383</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0.195</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FEFEF"/>
                    </a:solidFill>
                  </a:tcPr>
                </a:tc>
              </a:tr>
              <a:tr h="500275">
                <a:tc>
                  <a:txBody>
                    <a:bodyPr/>
                    <a:lstStyle/>
                    <a:p>
                      <a:pPr indent="0" lvl="0" marL="0" rtl="0" algn="l">
                        <a:spcBef>
                          <a:spcPts val="0"/>
                        </a:spcBef>
                        <a:spcAft>
                          <a:spcPts val="0"/>
                        </a:spcAft>
                        <a:buNone/>
                      </a:pPr>
                      <a:r>
                        <a:rPr lang="en"/>
                        <a:t>Euclidean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0.444</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0.218</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FEFEF"/>
                    </a:solidFill>
                  </a:tcPr>
                </a:tc>
              </a:tr>
              <a:tr h="500275">
                <a:tc>
                  <a:txBody>
                    <a:bodyPr/>
                    <a:lstStyle/>
                    <a:p>
                      <a:pPr indent="0" lvl="0" marL="0" rtl="0" algn="l">
                        <a:spcBef>
                          <a:spcPts val="0"/>
                        </a:spcBef>
                        <a:spcAft>
                          <a:spcPts val="0"/>
                        </a:spcAft>
                        <a:buNone/>
                      </a:pPr>
                      <a:r>
                        <a:rPr lang="en"/>
                        <a:t>K-Means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a:t>0.306</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a:t>0.155</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What is KeyStroke Dynamics?</a:t>
            </a:r>
            <a:endParaRPr>
              <a:solidFill>
                <a:srgbClr val="FFFFFF"/>
              </a:solidFill>
            </a:endParaRPr>
          </a:p>
        </p:txBody>
      </p:sp>
      <p:sp>
        <p:nvSpPr>
          <p:cNvPr id="66" name="Google Shape;66;p14"/>
          <p:cNvSpPr txBox="1"/>
          <p:nvPr>
            <p:ph idx="1" type="body"/>
          </p:nvPr>
        </p:nvSpPr>
        <p:spPr>
          <a:xfrm>
            <a:off x="311700" y="1561800"/>
            <a:ext cx="8520600" cy="3007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a:t>Keystroke dynamics are a powerful behavioral biometric measurement capable of determining user identity and for continuous authentication.</a:t>
            </a:r>
            <a:endParaRPr/>
          </a:p>
          <a:p>
            <a:pPr indent="-342900" lvl="0" marL="457200" rtl="0" algn="l">
              <a:lnSpc>
                <a:spcPct val="150000"/>
              </a:lnSpc>
              <a:spcBef>
                <a:spcPts val="0"/>
              </a:spcBef>
              <a:spcAft>
                <a:spcPts val="0"/>
              </a:spcAft>
              <a:buSzPts val="1800"/>
              <a:buAutoNum type="arabicPeriod"/>
            </a:pPr>
            <a:r>
              <a:rPr lang="en"/>
              <a:t>It utilizes the manner and rhythm in which each individual types.</a:t>
            </a:r>
            <a:endParaRPr/>
          </a:p>
          <a:p>
            <a:pPr indent="-342900" lvl="0" marL="457200" rtl="0" algn="l">
              <a:lnSpc>
                <a:spcPct val="150000"/>
              </a:lnSpc>
              <a:spcBef>
                <a:spcPts val="0"/>
              </a:spcBef>
              <a:spcAft>
                <a:spcPts val="0"/>
              </a:spcAft>
              <a:buSzPts val="1800"/>
              <a:buAutoNum type="arabicPeriod"/>
            </a:pPr>
            <a:r>
              <a:rPr lang="en"/>
              <a:t>It is an unobtrusive method that can complement an existing security system such as  password scheme.</a:t>
            </a:r>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Why KeyStroke Dynamics?</a:t>
            </a:r>
            <a:endParaRPr>
              <a:solidFill>
                <a:srgbClr val="FFFFFF"/>
              </a:solidFill>
            </a:endParaRPr>
          </a:p>
        </p:txBody>
      </p:sp>
      <p:sp>
        <p:nvSpPr>
          <p:cNvPr id="72" name="Google Shape;72;p15"/>
          <p:cNvSpPr txBox="1"/>
          <p:nvPr>
            <p:ph idx="1" type="body"/>
          </p:nvPr>
        </p:nvSpPr>
        <p:spPr>
          <a:xfrm>
            <a:off x="311700" y="1152475"/>
            <a:ext cx="4929600" cy="34164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Char char="●"/>
            </a:pPr>
            <a:r>
              <a:rPr lang="en" sz="1800"/>
              <a:t>One-time authentication like passwords can be </a:t>
            </a:r>
            <a:r>
              <a:rPr lang="en" sz="1800" u="sng">
                <a:solidFill>
                  <a:srgbClr val="FFFFFF"/>
                </a:solidFill>
              </a:rPr>
              <a:t>breached or hacked.</a:t>
            </a:r>
            <a:endParaRPr sz="1800" u="sng">
              <a:solidFill>
                <a:srgbClr val="FFFFFF"/>
              </a:solidFill>
            </a:endParaRPr>
          </a:p>
          <a:p>
            <a:pPr indent="-342900" lvl="0" marL="457200" rtl="0" algn="just">
              <a:lnSpc>
                <a:spcPct val="150000"/>
              </a:lnSpc>
              <a:spcBef>
                <a:spcPts val="0"/>
              </a:spcBef>
              <a:spcAft>
                <a:spcPts val="0"/>
              </a:spcAft>
              <a:buSzPts val="1800"/>
              <a:buChar char="●"/>
            </a:pPr>
            <a:r>
              <a:rPr lang="en" sz="1800"/>
              <a:t>An extra layer of security for the user to confirm that the user is an authorized user, on an ongoing basis like Keystroke dynamics.</a:t>
            </a:r>
            <a:endParaRPr sz="1800"/>
          </a:p>
          <a:p>
            <a:pPr indent="-342900" lvl="0" marL="457200" rtl="0" algn="just">
              <a:lnSpc>
                <a:spcPct val="150000"/>
              </a:lnSpc>
              <a:spcBef>
                <a:spcPts val="0"/>
              </a:spcBef>
              <a:spcAft>
                <a:spcPts val="0"/>
              </a:spcAft>
              <a:buSzPts val="1800"/>
              <a:buChar char="●"/>
            </a:pPr>
            <a:r>
              <a:rPr lang="en" sz="1800"/>
              <a:t>Its unobtrusive.</a:t>
            </a:r>
            <a:endParaRPr sz="1800"/>
          </a:p>
          <a:p>
            <a:pPr indent="-342900" lvl="0" marL="457200" rtl="0" algn="just">
              <a:lnSpc>
                <a:spcPct val="150000"/>
              </a:lnSpc>
              <a:spcBef>
                <a:spcPts val="0"/>
              </a:spcBef>
              <a:spcAft>
                <a:spcPts val="0"/>
              </a:spcAft>
              <a:buSzPts val="1800"/>
              <a:buChar char="●"/>
            </a:pPr>
            <a:r>
              <a:rPr lang="en" sz="1800"/>
              <a:t>There is no requirement for additional hardware, which makes it economical.</a:t>
            </a:r>
            <a:endParaRPr sz="1800"/>
          </a:p>
          <a:p>
            <a:pPr indent="0" lvl="0" marL="457200" rtl="0" algn="l">
              <a:lnSpc>
                <a:spcPct val="150000"/>
              </a:lnSpc>
              <a:spcBef>
                <a:spcPts val="0"/>
              </a:spcBef>
              <a:spcAft>
                <a:spcPts val="0"/>
              </a:spcAft>
              <a:buNone/>
            </a:pPr>
            <a:r>
              <a:t/>
            </a:r>
            <a:endParaRPr/>
          </a:p>
          <a:p>
            <a:pPr indent="0" lvl="0" marL="0" rtl="0" algn="l">
              <a:spcBef>
                <a:spcPts val="0"/>
              </a:spcBef>
              <a:spcAft>
                <a:spcPts val="1600"/>
              </a:spcAft>
              <a:buNone/>
            </a:pPr>
            <a:r>
              <a:t/>
            </a:r>
            <a:endParaRPr/>
          </a:p>
        </p:txBody>
      </p:sp>
      <p:pic>
        <p:nvPicPr>
          <p:cNvPr id="73" name="Google Shape;73;p15"/>
          <p:cNvPicPr preferRelativeResize="0"/>
          <p:nvPr/>
        </p:nvPicPr>
        <p:blipFill>
          <a:blip r:embed="rId3">
            <a:alphaModFix/>
          </a:blip>
          <a:stretch>
            <a:fillRect/>
          </a:stretch>
        </p:blipFill>
        <p:spPr>
          <a:xfrm>
            <a:off x="5610888" y="1313275"/>
            <a:ext cx="3171825" cy="3486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181700"/>
            <a:ext cx="8520600" cy="6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Proposal</a:t>
            </a:r>
            <a:endParaRPr/>
          </a:p>
        </p:txBody>
      </p:sp>
      <p:sp>
        <p:nvSpPr>
          <p:cNvPr id="79" name="Google Shape;79;p16"/>
          <p:cNvSpPr txBox="1"/>
          <p:nvPr>
            <p:ph idx="1" type="body"/>
          </p:nvPr>
        </p:nvSpPr>
        <p:spPr>
          <a:xfrm>
            <a:off x="311700" y="880400"/>
            <a:ext cx="8520600" cy="40875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1200"/>
              </a:spcBef>
              <a:spcAft>
                <a:spcPts val="0"/>
              </a:spcAft>
              <a:buSzPts val="1600"/>
              <a:buChar char="●"/>
            </a:pPr>
            <a:r>
              <a:rPr lang="en" sz="1600"/>
              <a:t>In the project, we will verify the identity of users on the basis of the keystroke information. </a:t>
            </a:r>
            <a:endParaRPr sz="1600"/>
          </a:p>
          <a:p>
            <a:pPr indent="-330200" lvl="0" marL="457200" rtl="0" algn="just">
              <a:lnSpc>
                <a:spcPct val="150000"/>
              </a:lnSpc>
              <a:spcBef>
                <a:spcPts val="0"/>
              </a:spcBef>
              <a:spcAft>
                <a:spcPts val="0"/>
              </a:spcAft>
              <a:buSzPts val="1600"/>
              <a:buChar char="●"/>
            </a:pPr>
            <a:r>
              <a:rPr lang="en" sz="1600"/>
              <a:t>A model will be first trained by providing it with the typing patterns of the users to be enrolled, multiple patterns per user. </a:t>
            </a:r>
            <a:endParaRPr sz="1600"/>
          </a:p>
          <a:p>
            <a:pPr indent="-330200" lvl="0" marL="457200" rtl="0" algn="just">
              <a:lnSpc>
                <a:spcPct val="150000"/>
              </a:lnSpc>
              <a:spcBef>
                <a:spcPts val="0"/>
              </a:spcBef>
              <a:spcAft>
                <a:spcPts val="0"/>
              </a:spcAft>
              <a:buSzPts val="1600"/>
              <a:buChar char="●"/>
            </a:pPr>
            <a:r>
              <a:rPr lang="en" sz="1600"/>
              <a:t>The model is then provided with test patterns from the user as well as others posing as that user.  The model should be able to reject the imposters while accept the genuine user based on the test </a:t>
            </a:r>
            <a:r>
              <a:rPr lang="en" sz="1600"/>
              <a:t>pattern</a:t>
            </a:r>
            <a:r>
              <a:rPr lang="en" sz="1600"/>
              <a:t> similarity to the trained model for the user. </a:t>
            </a:r>
            <a:endParaRPr sz="1600"/>
          </a:p>
          <a:p>
            <a:pPr indent="-330200" lvl="0" marL="457200" rtl="0" algn="just">
              <a:lnSpc>
                <a:spcPct val="150000"/>
              </a:lnSpc>
              <a:spcBef>
                <a:spcPts val="0"/>
              </a:spcBef>
              <a:spcAft>
                <a:spcPts val="0"/>
              </a:spcAft>
              <a:buSzPts val="1600"/>
              <a:buChar char="●"/>
            </a:pPr>
            <a:r>
              <a:rPr lang="en" sz="1600"/>
              <a:t>We will test various detectors which provide different ways of measuring this similarity.</a:t>
            </a:r>
            <a:endParaRPr sz="1600"/>
          </a:p>
          <a:p>
            <a:pPr indent="-330200" lvl="1" marL="914400" rtl="0" algn="just">
              <a:lnSpc>
                <a:spcPct val="150000"/>
              </a:lnSpc>
              <a:spcBef>
                <a:spcPts val="0"/>
              </a:spcBef>
              <a:spcAft>
                <a:spcPts val="0"/>
              </a:spcAft>
              <a:buSzPts val="1600"/>
              <a:buChar char="➢"/>
            </a:pPr>
            <a:r>
              <a:rPr lang="en" sz="1600"/>
              <a:t>Manhattan Distance</a:t>
            </a:r>
            <a:endParaRPr sz="1600"/>
          </a:p>
          <a:p>
            <a:pPr indent="-330200" lvl="1" marL="914400" rtl="0" algn="just">
              <a:lnSpc>
                <a:spcPct val="150000"/>
              </a:lnSpc>
              <a:spcBef>
                <a:spcPts val="0"/>
              </a:spcBef>
              <a:spcAft>
                <a:spcPts val="0"/>
              </a:spcAft>
              <a:buSzPts val="1600"/>
              <a:buChar char="➢"/>
            </a:pPr>
            <a:r>
              <a:rPr lang="en" sz="1600"/>
              <a:t>Euclidean Distance</a:t>
            </a:r>
            <a:endParaRPr sz="1600"/>
          </a:p>
          <a:p>
            <a:pPr indent="-330200" lvl="1" marL="914400" rtl="0" algn="just">
              <a:lnSpc>
                <a:spcPct val="150000"/>
              </a:lnSpc>
              <a:spcBef>
                <a:spcPts val="0"/>
              </a:spcBef>
              <a:spcAft>
                <a:spcPts val="0"/>
              </a:spcAft>
              <a:buSzPts val="1600"/>
              <a:buChar char="➢"/>
            </a:pPr>
            <a:r>
              <a:rPr lang="en" sz="1600"/>
              <a:t>K-Nearest Neighbours</a:t>
            </a:r>
            <a:endParaRPr sz="1600"/>
          </a:p>
          <a:p>
            <a:pPr indent="0" lvl="0" marL="0" rtl="0" algn="just">
              <a:spcBef>
                <a:spcPts val="12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125800"/>
            <a:ext cx="8745300" cy="5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85" name="Google Shape;85;p17"/>
          <p:cNvSpPr txBox="1"/>
          <p:nvPr>
            <p:ph idx="1" type="body"/>
          </p:nvPr>
        </p:nvSpPr>
        <p:spPr>
          <a:xfrm>
            <a:off x="311700" y="712900"/>
            <a:ext cx="8832300" cy="43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Dataset-1:</a:t>
            </a:r>
            <a:endParaRPr b="1">
              <a:solidFill>
                <a:srgbClr val="FFFFFF"/>
              </a:solidFill>
            </a:endParaRPr>
          </a:p>
          <a:p>
            <a:pPr indent="-342900" lvl="0" marL="457200" rtl="0" algn="just">
              <a:spcBef>
                <a:spcPts val="1600"/>
              </a:spcBef>
              <a:spcAft>
                <a:spcPts val="0"/>
              </a:spcAft>
              <a:buSzPts val="1800"/>
              <a:buChar char="●"/>
            </a:pPr>
            <a:r>
              <a:rPr lang="en"/>
              <a:t>We are collecting user keystroke information w.r.t the name of the user.</a:t>
            </a:r>
            <a:endParaRPr/>
          </a:p>
          <a:p>
            <a:pPr indent="-342900" lvl="0" marL="457200" rtl="0" algn="just">
              <a:spcBef>
                <a:spcPts val="0"/>
              </a:spcBef>
              <a:spcAft>
                <a:spcPts val="0"/>
              </a:spcAft>
              <a:buSzPts val="1800"/>
              <a:buChar char="●"/>
            </a:pPr>
            <a:r>
              <a:rPr lang="en"/>
              <a:t>We have developed a python code to collect the data using pyHook library. </a:t>
            </a:r>
            <a:endParaRPr/>
          </a:p>
          <a:p>
            <a:pPr indent="0" lvl="0" marL="0" rtl="0" algn="just">
              <a:spcBef>
                <a:spcPts val="1600"/>
              </a:spcBef>
              <a:spcAft>
                <a:spcPts val="0"/>
              </a:spcAft>
              <a:buNone/>
            </a:pPr>
            <a:r>
              <a:rPr b="1" lang="en">
                <a:solidFill>
                  <a:srgbClr val="FFFFFF"/>
                </a:solidFill>
              </a:rPr>
              <a:t>Steps to collect data:</a:t>
            </a:r>
            <a:endParaRPr b="1">
              <a:solidFill>
                <a:srgbClr val="FFFFFF"/>
              </a:solidFill>
            </a:endParaRPr>
          </a:p>
          <a:p>
            <a:pPr indent="-342900" lvl="0" marL="457200" rtl="0" algn="just">
              <a:spcBef>
                <a:spcPts val="1600"/>
              </a:spcBef>
              <a:spcAft>
                <a:spcPts val="0"/>
              </a:spcAft>
              <a:buSzPts val="1800"/>
              <a:buAutoNum type="arabicPeriod"/>
            </a:pPr>
            <a:r>
              <a:rPr lang="en"/>
              <a:t>The python code first ask for the name of the user and then will ask to enter the data. It takes input from A-Z a-z 0-9 and some special char (Ascii values from 33 to 122).</a:t>
            </a:r>
            <a:endParaRPr/>
          </a:p>
          <a:p>
            <a:pPr indent="-342900" lvl="0" marL="457200" rtl="0" algn="just">
              <a:spcBef>
                <a:spcPts val="0"/>
              </a:spcBef>
              <a:spcAft>
                <a:spcPts val="0"/>
              </a:spcAft>
              <a:buSzPts val="1800"/>
              <a:buAutoNum type="arabicPeriod"/>
            </a:pPr>
            <a:r>
              <a:rPr lang="en"/>
              <a:t>After data collection, it is stored for calculating H, DD and UD values for each user input and using that for the anomaly detection.</a:t>
            </a:r>
            <a:endParaRPr/>
          </a:p>
          <a:p>
            <a:pPr indent="-342900" lvl="0" marL="457200" rtl="0" algn="just">
              <a:spcBef>
                <a:spcPts val="0"/>
              </a:spcBef>
              <a:spcAft>
                <a:spcPts val="0"/>
              </a:spcAft>
              <a:buSzPts val="1800"/>
              <a:buAutoNum type="arabicPeriod"/>
            </a:pPr>
            <a:r>
              <a:rPr lang="en"/>
              <a:t>Example: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86" name="Google Shape;86;p17"/>
          <p:cNvGraphicFramePr/>
          <p:nvPr/>
        </p:nvGraphicFramePr>
        <p:xfrm>
          <a:off x="952500" y="4278200"/>
          <a:ext cx="3000000" cy="3000000"/>
        </p:xfrm>
        <a:graphic>
          <a:graphicData uri="http://schemas.openxmlformats.org/drawingml/2006/table">
            <a:tbl>
              <a:tblPr>
                <a:noFill/>
                <a:tableStyleId>{4F204EC7-CCC3-4097-B5C4-C91155FBAE6F}</a:tableStyleId>
              </a:tblPr>
              <a:tblGrid>
                <a:gridCol w="1809750"/>
                <a:gridCol w="1809750"/>
                <a:gridCol w="1809750"/>
                <a:gridCol w="1809750"/>
              </a:tblGrid>
              <a:tr h="393850">
                <a:tc>
                  <a:txBody>
                    <a:bodyPr/>
                    <a:lstStyle/>
                    <a:p>
                      <a:pPr indent="0" lvl="0" marL="0" rtl="0" algn="l">
                        <a:spcBef>
                          <a:spcPts val="0"/>
                        </a:spcBef>
                        <a:spcAft>
                          <a:spcPts val="0"/>
                        </a:spcAft>
                        <a:buNone/>
                      </a:pPr>
                      <a:r>
                        <a:rPr lang="en">
                          <a:solidFill>
                            <a:schemeClr val="accent3"/>
                          </a:solidFill>
                        </a:rPr>
                        <a:t>user</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key</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keyEvent</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Time</a:t>
                      </a:r>
                      <a:endParaRPr>
                        <a:solidFill>
                          <a:schemeClr val="accent3"/>
                        </a:solidFill>
                      </a:endParaRPr>
                    </a:p>
                  </a:txBody>
                  <a:tcPr marT="91425" marB="91425" marR="91425" marL="91425"/>
                </a:tc>
              </a:tr>
              <a:tr h="393850">
                <a:tc>
                  <a:txBody>
                    <a:bodyPr/>
                    <a:lstStyle/>
                    <a:p>
                      <a:pPr indent="0" lvl="0" marL="0" rtl="0" algn="l">
                        <a:spcBef>
                          <a:spcPts val="0"/>
                        </a:spcBef>
                        <a:spcAft>
                          <a:spcPts val="0"/>
                        </a:spcAft>
                        <a:buNone/>
                      </a:pPr>
                      <a:r>
                        <a:rPr lang="en">
                          <a:solidFill>
                            <a:schemeClr val="dk1"/>
                          </a:solidFill>
                        </a:rPr>
                        <a:t>raks</a:t>
                      </a:r>
                      <a:r>
                        <a:rPr lang="en">
                          <a:solidFill>
                            <a:schemeClr val="dk1"/>
                          </a:solidFill>
                        </a:rPr>
                        <a:t>hit</a:t>
                      </a:r>
                      <a:r>
                        <a:rPr lang="en">
                          <a:solidFill>
                            <a:schemeClr val="dk1"/>
                          </a:solidFill>
                        </a:rPr>
                        <a:t>h</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Up</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126960187</a:t>
                      </a:r>
                      <a:endParaRPr>
                        <a:solidFill>
                          <a:schemeClr val="dk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125800"/>
            <a:ext cx="8745300" cy="74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 (contd.)</a:t>
            </a:r>
            <a:endParaRPr/>
          </a:p>
        </p:txBody>
      </p:sp>
      <p:sp>
        <p:nvSpPr>
          <p:cNvPr id="92" name="Google Shape;92;p18"/>
          <p:cNvSpPr txBox="1"/>
          <p:nvPr>
            <p:ph idx="1" type="body"/>
          </p:nvPr>
        </p:nvSpPr>
        <p:spPr>
          <a:xfrm>
            <a:off x="311700" y="712900"/>
            <a:ext cx="8832300" cy="43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Dataset-2:</a:t>
            </a:r>
            <a:endParaRPr b="1">
              <a:solidFill>
                <a:srgbClr val="FFFFFF"/>
              </a:solidFill>
            </a:endParaRPr>
          </a:p>
          <a:p>
            <a:pPr indent="-342900" lvl="0" marL="457200" rtl="0" algn="just">
              <a:spcBef>
                <a:spcPts val="1600"/>
              </a:spcBef>
              <a:spcAft>
                <a:spcPts val="0"/>
              </a:spcAft>
              <a:buSzPts val="1800"/>
              <a:buChar char="●"/>
            </a:pPr>
            <a:r>
              <a:rPr lang="en"/>
              <a:t>The dataset-2 for this project is the CMU Keystroke Dynamics Benchmark Data-set. </a:t>
            </a:r>
            <a:endParaRPr/>
          </a:p>
          <a:p>
            <a:pPr indent="-342900" lvl="0" marL="457200" rtl="0" algn="just">
              <a:spcBef>
                <a:spcPts val="0"/>
              </a:spcBef>
              <a:spcAft>
                <a:spcPts val="0"/>
              </a:spcAft>
              <a:buSzPts val="1800"/>
              <a:buChar char="●"/>
            </a:pPr>
            <a:r>
              <a:rPr lang="en"/>
              <a:t>It contains the keystroke information for 51 users, each user typing the password “.tie5Roanl” 400 times. </a:t>
            </a:r>
            <a:endParaRPr/>
          </a:p>
          <a:p>
            <a:pPr indent="-342900" lvl="0" marL="457200" rtl="0" algn="just">
              <a:spcBef>
                <a:spcPts val="0"/>
              </a:spcBef>
              <a:spcAft>
                <a:spcPts val="0"/>
              </a:spcAft>
              <a:buSzPts val="1800"/>
              <a:buChar char="●"/>
            </a:pPr>
            <a:r>
              <a:rPr lang="en"/>
              <a:t>The data has been collected over several variations between the user’s typing can be captured.</a:t>
            </a:r>
            <a:endParaRPr/>
          </a:p>
          <a:p>
            <a:pPr indent="-342900" lvl="0" marL="457200" rtl="0" algn="just">
              <a:spcBef>
                <a:spcPts val="0"/>
              </a:spcBef>
              <a:spcAft>
                <a:spcPts val="0"/>
              </a:spcAft>
              <a:buSzPts val="1800"/>
              <a:buChar char="●"/>
            </a:pPr>
            <a:r>
              <a:rPr lang="en"/>
              <a:t>Example:</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graphicFrame>
        <p:nvGraphicFramePr>
          <p:cNvPr id="93" name="Google Shape;93;p18"/>
          <p:cNvGraphicFramePr/>
          <p:nvPr/>
        </p:nvGraphicFramePr>
        <p:xfrm>
          <a:off x="972075" y="3462650"/>
          <a:ext cx="3000000" cy="3000000"/>
        </p:xfrm>
        <a:graphic>
          <a:graphicData uri="http://schemas.openxmlformats.org/drawingml/2006/table">
            <a:tbl>
              <a:tblPr>
                <a:noFill/>
                <a:tableStyleId>{4F204EC7-CCC3-4097-B5C4-C91155FBAE6F}</a:tableStyleId>
              </a:tblPr>
              <a:tblGrid>
                <a:gridCol w="1283375"/>
                <a:gridCol w="1283375"/>
                <a:gridCol w="1283375"/>
                <a:gridCol w="1283375"/>
                <a:gridCol w="1283375"/>
                <a:gridCol w="1283375"/>
              </a:tblGrid>
              <a:tr h="309100">
                <a:tc>
                  <a:txBody>
                    <a:bodyPr/>
                    <a:lstStyle/>
                    <a:p>
                      <a:pPr indent="0" lvl="0" marL="0" rtl="0" algn="l">
                        <a:spcBef>
                          <a:spcPts val="0"/>
                        </a:spcBef>
                        <a:spcAft>
                          <a:spcPts val="0"/>
                        </a:spcAft>
                        <a:buNone/>
                      </a:pPr>
                      <a:r>
                        <a:rPr lang="en">
                          <a:solidFill>
                            <a:schemeClr val="dk1"/>
                          </a:solidFill>
                        </a:rPr>
                        <a:t>subject</a:t>
                      </a:r>
                      <a:endParaRPr>
                        <a:solidFill>
                          <a:schemeClr val="dk1"/>
                        </a:solidFill>
                      </a:endParaRPr>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sessionIndex  </a:t>
                      </a:r>
                      <a:endParaRPr>
                        <a:solidFill>
                          <a:schemeClr val="dk1"/>
                        </a:solidFill>
                      </a:endParaRPr>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rep  </a:t>
                      </a:r>
                      <a:endParaRPr>
                        <a:solidFill>
                          <a:schemeClr val="dk1"/>
                        </a:solidFill>
                      </a:endParaRPr>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H.period   </a:t>
                      </a:r>
                      <a:endParaRPr>
                        <a:solidFill>
                          <a:schemeClr val="dk1"/>
                        </a:solidFill>
                      </a:endParaRPr>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DD.period.t</a:t>
                      </a:r>
                      <a:endParaRPr>
                        <a:solidFill>
                          <a:schemeClr val="dk1"/>
                        </a:solidFill>
                      </a:endParaRPr>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DD.period.t</a:t>
                      </a:r>
                      <a:endParaRPr>
                        <a:solidFill>
                          <a:schemeClr val="dk1"/>
                        </a:solidFill>
                      </a:endParaRPr>
                    </a:p>
                  </a:txBody>
                  <a:tcPr marT="91425" marB="91425" marR="91425" marL="91425">
                    <a:lnB cap="flat" cmpd="sng" w="9525">
                      <a:solidFill>
                        <a:schemeClr val="dk1"/>
                      </a:solidFill>
                      <a:prstDash val="solid"/>
                      <a:round/>
                      <a:headEnd len="sm" w="sm" type="none"/>
                      <a:tailEnd len="sm" w="sm" type="none"/>
                    </a:lnB>
                  </a:tcPr>
                </a:tc>
              </a:tr>
              <a:tr h="474150">
                <a:tc>
                  <a:txBody>
                    <a:bodyPr/>
                    <a:lstStyle/>
                    <a:p>
                      <a:pPr indent="0" lvl="0" marL="0" rtl="0" algn="l">
                        <a:spcBef>
                          <a:spcPts val="0"/>
                        </a:spcBef>
                        <a:spcAft>
                          <a:spcPts val="0"/>
                        </a:spcAft>
                        <a:buNone/>
                      </a:pPr>
                      <a:r>
                        <a:rPr lang="en">
                          <a:solidFill>
                            <a:schemeClr val="accent3"/>
                          </a:solidFill>
                        </a:rPr>
                        <a:t>s002 </a:t>
                      </a:r>
                      <a:r>
                        <a:rPr lang="en"/>
                        <a:t>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3"/>
                          </a:solidFill>
                        </a:rPr>
                        <a:t>1</a:t>
                      </a:r>
                      <a:endParaRPr>
                        <a:solidFill>
                          <a:schemeClr val="accent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3"/>
                          </a:solidFill>
                        </a:rPr>
                        <a:t>1</a:t>
                      </a:r>
                      <a:endParaRPr>
                        <a:solidFill>
                          <a:schemeClr val="accent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 </a:t>
                      </a:r>
                      <a:r>
                        <a:rPr lang="en">
                          <a:solidFill>
                            <a:schemeClr val="accent3"/>
                          </a:solidFill>
                        </a:rPr>
                        <a:t>0.1491  </a:t>
                      </a:r>
                      <a:r>
                        <a:rPr lang="en"/>
                        <a:t>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 </a:t>
                      </a:r>
                      <a:r>
                        <a:rPr lang="en">
                          <a:solidFill>
                            <a:schemeClr val="accent3"/>
                          </a:solidFill>
                        </a:rPr>
                        <a:t>0.3979 </a:t>
                      </a:r>
                      <a:endParaRPr>
                        <a:solidFill>
                          <a:schemeClr val="accent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3"/>
                          </a:solidFill>
                        </a:rPr>
                        <a:t> 0.2488  </a:t>
                      </a:r>
                      <a:endParaRPr>
                        <a:solidFill>
                          <a:schemeClr val="accent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urvey of Relevant Work</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which is gathered by CMU Keystroke Dynamics Benchmark Data[1] set labeled as dataset 2 is used for the reference as explained above.</a:t>
            </a:r>
            <a:endParaRPr/>
          </a:p>
          <a:p>
            <a:pPr indent="0" lvl="0" marL="0" rtl="0" algn="l">
              <a:spcBef>
                <a:spcPts val="1600"/>
              </a:spcBef>
              <a:spcAft>
                <a:spcPts val="0"/>
              </a:spcAft>
              <a:buNone/>
            </a:pPr>
            <a:r>
              <a:rPr lang="en"/>
              <a:t>As the dataset was controlled for the factores like the pattern and the length of the data the model was not highly accurate when it comes to real time gibberish data</a:t>
            </a:r>
            <a:endParaRPr/>
          </a:p>
          <a:p>
            <a:pPr indent="0" lvl="0" marL="0" rtl="0" algn="l">
              <a:spcBef>
                <a:spcPts val="1600"/>
              </a:spcBef>
              <a:spcAft>
                <a:spcPts val="0"/>
              </a:spcAft>
              <a:buNone/>
            </a:pPr>
            <a:r>
              <a:rPr lang="en"/>
              <a:t>So we tried to identify how the data was collected and </a:t>
            </a:r>
            <a:r>
              <a:rPr lang="en"/>
              <a:t>successfully</a:t>
            </a:r>
            <a:r>
              <a:rPr lang="en"/>
              <a:t> implemented the gibberish data collector which is explained above as dataset 1. </a:t>
            </a:r>
            <a:endParaRPr/>
          </a:p>
          <a:p>
            <a:pPr indent="0" lvl="0" marL="0" rtl="0" algn="l">
              <a:spcBef>
                <a:spcPts val="1600"/>
              </a:spcBef>
              <a:spcAft>
                <a:spcPts val="0"/>
              </a:spcAft>
              <a:buNone/>
            </a:pPr>
            <a:r>
              <a:rPr lang="en"/>
              <a:t>After collecting our own dataset we applied 3 </a:t>
            </a:r>
            <a:r>
              <a:rPr lang="en"/>
              <a:t>anomaly</a:t>
            </a:r>
            <a:r>
              <a:rPr lang="en"/>
              <a:t> detection methods to compare the results.</a:t>
            </a:r>
            <a:endParaRPr/>
          </a:p>
          <a:p>
            <a:pPr indent="0" lvl="0" marL="0" rtl="0" algn="l">
              <a:spcBef>
                <a:spcPts val="1600"/>
              </a:spcBef>
              <a:spcAft>
                <a:spcPts val="1600"/>
              </a:spcAft>
              <a:buNone/>
            </a:pPr>
            <a:r>
              <a:rPr lang="en"/>
              <a:t>[1] </a:t>
            </a:r>
            <a:r>
              <a:rPr lang="en" sz="1100" u="sng">
                <a:solidFill>
                  <a:schemeClr val="hlink"/>
                </a:solidFill>
                <a:latin typeface="Arial"/>
                <a:ea typeface="Arial"/>
                <a:cs typeface="Arial"/>
                <a:sym typeface="Arial"/>
                <a:hlinkClick r:id="rId3"/>
              </a:rPr>
              <a:t>http://www.cs.cmu.edu/~keystroke/KillourhyMaxion09.pdf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xperimental Design</a:t>
            </a:r>
            <a:endParaRPr/>
          </a:p>
        </p:txBody>
      </p:sp>
      <p:sp>
        <p:nvSpPr>
          <p:cNvPr id="105" name="Google Shape;105;p20"/>
          <p:cNvSpPr txBox="1"/>
          <p:nvPr>
            <p:ph idx="1" type="body"/>
          </p:nvPr>
        </p:nvSpPr>
        <p:spPr>
          <a:xfrm>
            <a:off x="311700" y="1152475"/>
            <a:ext cx="4446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Keystroke data is </a:t>
            </a:r>
            <a:r>
              <a:rPr lang="en" sz="1200"/>
              <a:t>collection of timing data for the typing events. </a:t>
            </a:r>
            <a:endParaRPr sz="1200"/>
          </a:p>
          <a:p>
            <a:pPr indent="-304800" lvl="0" marL="457200" rtl="0" algn="l">
              <a:spcBef>
                <a:spcPts val="1600"/>
              </a:spcBef>
              <a:spcAft>
                <a:spcPts val="0"/>
              </a:spcAft>
              <a:buSzPts val="1200"/>
              <a:buChar char="❖"/>
            </a:pPr>
            <a:r>
              <a:rPr lang="en" sz="1200"/>
              <a:t>Data Acquisition: </a:t>
            </a:r>
            <a:endParaRPr sz="1200"/>
          </a:p>
          <a:p>
            <a:pPr indent="0" lvl="0" marL="0" rtl="0" algn="l">
              <a:spcBef>
                <a:spcPts val="1600"/>
              </a:spcBef>
              <a:spcAft>
                <a:spcPts val="0"/>
              </a:spcAft>
              <a:buNone/>
            </a:pPr>
            <a:r>
              <a:rPr lang="en" sz="1200"/>
              <a:t>For both the datasets, the users were supposed to type some alphanumeric string for which keyUp and KeyDown event with time stamps are acquired</a:t>
            </a:r>
            <a:endParaRPr sz="1200"/>
          </a:p>
          <a:p>
            <a:pPr indent="-304800" lvl="0" marL="457200" rtl="0" algn="l">
              <a:spcBef>
                <a:spcPts val="1600"/>
              </a:spcBef>
              <a:spcAft>
                <a:spcPts val="0"/>
              </a:spcAft>
              <a:buSzPts val="1200"/>
              <a:buChar char="❖"/>
            </a:pPr>
            <a:r>
              <a:rPr lang="en" sz="1200"/>
              <a:t>Feature Extraction</a:t>
            </a:r>
            <a:endParaRPr sz="1200"/>
          </a:p>
          <a:p>
            <a:pPr indent="0" lvl="0" marL="0" rtl="0" algn="l">
              <a:spcBef>
                <a:spcPts val="1600"/>
              </a:spcBef>
              <a:spcAft>
                <a:spcPts val="0"/>
              </a:spcAft>
              <a:buNone/>
            </a:pPr>
            <a:r>
              <a:rPr lang="en" sz="1200"/>
              <a:t>As shown in figure, using </a:t>
            </a:r>
            <a:r>
              <a:rPr lang="en" sz="1200"/>
              <a:t>keyup</a:t>
            </a:r>
            <a:r>
              <a:rPr lang="en" sz="1200"/>
              <a:t> and </a:t>
            </a:r>
            <a:r>
              <a:rPr lang="en" sz="1200"/>
              <a:t>keydown</a:t>
            </a:r>
            <a:r>
              <a:rPr lang="en" sz="1200"/>
              <a:t> timing for a single key, Hold(H), Up-Down(UD) and Down-Down(DD) timings are extracted</a:t>
            </a:r>
            <a:endParaRPr sz="1200"/>
          </a:p>
          <a:p>
            <a:pPr indent="-304800" lvl="0" marL="457200" rtl="0" algn="l">
              <a:spcBef>
                <a:spcPts val="1600"/>
              </a:spcBef>
              <a:spcAft>
                <a:spcPts val="0"/>
              </a:spcAft>
              <a:buSzPts val="1200"/>
              <a:buChar char="❖"/>
            </a:pPr>
            <a:r>
              <a:rPr lang="en" sz="1200"/>
              <a:t> Feature Engineering</a:t>
            </a:r>
            <a:endParaRPr sz="1200"/>
          </a:p>
          <a:p>
            <a:pPr indent="0" lvl="0" marL="0" rtl="0" algn="l">
              <a:spcBef>
                <a:spcPts val="1600"/>
              </a:spcBef>
              <a:spcAft>
                <a:spcPts val="0"/>
              </a:spcAft>
              <a:buNone/>
            </a:pPr>
            <a:r>
              <a:rPr lang="en" sz="1200"/>
              <a:t>After the features has been extracted, different algorithmic model has been trained on the data </a:t>
            </a:r>
            <a:r>
              <a:rPr lang="en" sz="1200"/>
              <a:t>acquainted</a:t>
            </a:r>
            <a:endParaRPr sz="1200"/>
          </a:p>
          <a:p>
            <a:pPr indent="0" lvl="0" marL="0" rtl="0" algn="l">
              <a:spcBef>
                <a:spcPts val="1600"/>
              </a:spcBef>
              <a:spcAft>
                <a:spcPts val="1600"/>
              </a:spcAft>
              <a:buNone/>
            </a:pPr>
            <a:r>
              <a:t/>
            </a:r>
            <a:endParaRPr sz="1200"/>
          </a:p>
        </p:txBody>
      </p:sp>
      <p:pic>
        <p:nvPicPr>
          <p:cNvPr id="106" name="Google Shape;106;p20"/>
          <p:cNvPicPr preferRelativeResize="0"/>
          <p:nvPr/>
        </p:nvPicPr>
        <p:blipFill>
          <a:blip r:embed="rId3">
            <a:alphaModFix/>
          </a:blip>
          <a:stretch>
            <a:fillRect/>
          </a:stretch>
        </p:blipFill>
        <p:spPr>
          <a:xfrm>
            <a:off x="4869400" y="2056831"/>
            <a:ext cx="3979900" cy="16624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ethod and Implementation</a:t>
            </a:r>
            <a:endParaRPr/>
          </a:p>
        </p:txBody>
      </p:sp>
      <p:sp>
        <p:nvSpPr>
          <p:cNvPr id="112" name="Google Shape;112;p21"/>
          <p:cNvSpPr txBox="1"/>
          <p:nvPr>
            <p:ph idx="1" type="body"/>
          </p:nvPr>
        </p:nvSpPr>
        <p:spPr>
          <a:xfrm>
            <a:off x="311700" y="1152475"/>
            <a:ext cx="8590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 Collecting </a:t>
            </a:r>
            <a:r>
              <a:rPr lang="en" sz="1800"/>
              <a:t>keystroke</a:t>
            </a:r>
            <a:r>
              <a:rPr lang="en" sz="1800"/>
              <a:t> file, we wrote a program in python to get user name and user input data in alphanumeric format. We used a python library named pyHook which allowed us to record keystroke events and their timestamps.  We stored the basic keystroke information in </a:t>
            </a:r>
            <a:r>
              <a:rPr lang="en" sz="1800"/>
              <a:t>Collecting_keyStroke.csv</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pic>
        <p:nvPicPr>
          <p:cNvPr id="113" name="Google Shape;113;p21"/>
          <p:cNvPicPr preferRelativeResize="0"/>
          <p:nvPr/>
        </p:nvPicPr>
        <p:blipFill>
          <a:blip r:embed="rId3">
            <a:alphaModFix/>
          </a:blip>
          <a:stretch>
            <a:fillRect/>
          </a:stretch>
        </p:blipFill>
        <p:spPr>
          <a:xfrm>
            <a:off x="415775" y="2534750"/>
            <a:ext cx="7828651" cy="2472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