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4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1474" y="62"/>
      </p:cViewPr>
      <p:guideLst>
        <p:guide orient="horz" pos="284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10/26/2023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028950" y="857250"/>
            <a:ext cx="3086100" cy="231457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6695573"/>
            <a:ext cx="9139301" cy="157663"/>
          </a:xfrm>
          <a:prstGeom prst="rect">
            <a:avLst/>
          </a:prstGeom>
        </p:spPr>
      </p:pic>
      <p:pic>
        <p:nvPicPr>
          <p:cNvPr id="18" name="bg object 18"/>
          <p:cNvPicPr/>
          <p:nvPr/>
        </p:nvPicPr>
        <p:blipFill>
          <a:blip r:embed="rId3" cstate="print"/>
          <a:stretch>
            <a:fillRect/>
          </a:stretch>
        </p:blipFill>
        <p:spPr>
          <a:xfrm>
            <a:off x="6553200" y="228600"/>
            <a:ext cx="2057400" cy="638175"/>
          </a:xfrm>
          <a:prstGeom prst="rect">
            <a:avLst/>
          </a:prstGeom>
        </p:spPr>
      </p:pic>
      <p:sp>
        <p:nvSpPr>
          <p:cNvPr id="19" name="bg object 19"/>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6553200" y="228600"/>
            <a:ext cx="2057400" cy="638175"/>
          </a:xfrm>
          <a:prstGeom prst="rect">
            <a:avLst/>
          </a:prstGeom>
        </p:spPr>
      </p:pic>
      <p:sp>
        <p:nvSpPr>
          <p:cNvPr id="21" name="bg object 21"/>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5" cstate="print"/>
          <a:stretch>
            <a:fillRect/>
          </a:stretch>
        </p:blipFill>
        <p:spPr>
          <a:xfrm>
            <a:off x="6553200" y="228600"/>
            <a:ext cx="1924050" cy="609600"/>
          </a:xfrm>
          <a:prstGeom prst="rect">
            <a:avLst/>
          </a:prstGeom>
        </p:spPr>
      </p:pic>
      <p:pic>
        <p:nvPicPr>
          <p:cNvPr id="23" name="bg object 23"/>
          <p:cNvPicPr/>
          <p:nvPr/>
        </p:nvPicPr>
        <p:blipFill>
          <a:blip r:embed="rId4" cstate="print"/>
          <a:stretch>
            <a:fillRect/>
          </a:stretch>
        </p:blipFill>
        <p:spPr>
          <a:xfrm>
            <a:off x="6553200" y="228600"/>
            <a:ext cx="2057400" cy="638175"/>
          </a:xfrm>
          <a:prstGeom prst="rect">
            <a:avLst/>
          </a:prstGeom>
        </p:spPr>
      </p:pic>
      <p:sp>
        <p:nvSpPr>
          <p:cNvPr id="24" name="bg object 2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a:endParaRPr/>
          </a:p>
        </p:txBody>
      </p:sp>
      <p:pic>
        <p:nvPicPr>
          <p:cNvPr id="25" name="bg object 25"/>
          <p:cNvPicPr/>
          <p:nvPr/>
        </p:nvPicPr>
        <p:blipFill>
          <a:blip r:embed="rId4" cstate="print"/>
          <a:stretch>
            <a:fillRect/>
          </a:stretch>
        </p:blipFill>
        <p:spPr>
          <a:xfrm>
            <a:off x="6553200" y="228600"/>
            <a:ext cx="2057400" cy="638175"/>
          </a:xfrm>
          <a:prstGeom prst="rect">
            <a:avLst/>
          </a:prstGeom>
        </p:spPr>
      </p:pic>
      <p:sp>
        <p:nvSpPr>
          <p:cNvPr id="26" name="bg object 2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7" name="bg object 27"/>
          <p:cNvPicPr/>
          <p:nvPr/>
        </p:nvPicPr>
        <p:blipFill>
          <a:blip r:embed="rId5" cstate="print"/>
          <a:stretch>
            <a:fillRect/>
          </a:stretch>
        </p:blipFill>
        <p:spPr>
          <a:xfrm>
            <a:off x="6553200" y="228600"/>
            <a:ext cx="1924050" cy="609600"/>
          </a:xfrm>
          <a:prstGeom prst="rect">
            <a:avLst/>
          </a:prstGeom>
        </p:spPr>
      </p:pic>
      <p:sp>
        <p:nvSpPr>
          <p:cNvPr id="2" name="Holder 2"/>
          <p:cNvSpPr>
            <a:spLocks noGrp="1"/>
          </p:cNvSpPr>
          <p:nvPr>
            <p:ph type="ctrTitle"/>
          </p:nvPr>
        </p:nvSpPr>
        <p:spPr>
          <a:xfrm>
            <a:off x="1805304" y="1196327"/>
            <a:ext cx="5340350" cy="2219960"/>
          </a:xfrm>
          <a:prstGeom prst="rect">
            <a:avLst/>
          </a:prstGeom>
        </p:spPr>
        <p:txBody>
          <a:bodyPr wrap="square" lIns="0" tIns="0" rIns="0" bIns="0">
            <a:spAutoFit/>
          </a:bodyPr>
          <a:lstStyle>
            <a:lvl1pPr>
              <a:defRPr sz="395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735012" y="3581463"/>
            <a:ext cx="7673975" cy="941070"/>
          </a:xfrm>
          <a:prstGeom prst="rect">
            <a:avLst/>
          </a:prstGeom>
        </p:spPr>
        <p:txBody>
          <a:bodyPr wrap="square" lIns="0" tIns="0" rIns="0" bIns="0">
            <a:spAutoFit/>
          </a:bodyPr>
          <a:lstStyle>
            <a:lvl1pPr>
              <a:defRPr sz="27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695573"/>
            <a:ext cx="9139301" cy="157663"/>
          </a:xfrm>
          <a:prstGeom prst="rect">
            <a:avLst/>
          </a:prstGeom>
        </p:spPr>
      </p:pic>
      <p:pic>
        <p:nvPicPr>
          <p:cNvPr id="18" name="bg object 18"/>
          <p:cNvPicPr/>
          <p:nvPr/>
        </p:nvPicPr>
        <p:blipFill>
          <a:blip r:embed="rId8" cstate="print"/>
          <a:stretch>
            <a:fillRect/>
          </a:stretch>
        </p:blipFill>
        <p:spPr>
          <a:xfrm>
            <a:off x="6553200" y="228600"/>
            <a:ext cx="2057400" cy="638175"/>
          </a:xfrm>
          <a:prstGeom prst="rect">
            <a:avLst/>
          </a:prstGeom>
        </p:spPr>
      </p:pic>
      <p:sp>
        <p:nvSpPr>
          <p:cNvPr id="19" name="bg object 19"/>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6553200" y="228600"/>
            <a:ext cx="2057400" cy="638175"/>
          </a:xfrm>
          <a:prstGeom prst="rect">
            <a:avLst/>
          </a:prstGeom>
        </p:spPr>
      </p:pic>
      <p:sp>
        <p:nvSpPr>
          <p:cNvPr id="21" name="bg object 21"/>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553200" y="228600"/>
            <a:ext cx="1924050" cy="609600"/>
          </a:xfrm>
          <a:prstGeom prst="rect">
            <a:avLst/>
          </a:prstGeom>
        </p:spPr>
      </p:pic>
      <p:sp>
        <p:nvSpPr>
          <p:cNvPr id="2" name="Holder 2"/>
          <p:cNvSpPr>
            <a:spLocks noGrp="1"/>
          </p:cNvSpPr>
          <p:nvPr>
            <p:ph type="title"/>
          </p:nvPr>
        </p:nvSpPr>
        <p:spPr>
          <a:xfrm>
            <a:off x="374332" y="92455"/>
            <a:ext cx="4435538" cy="824166"/>
          </a:xfrm>
          <a:prstGeom prst="rect">
            <a:avLst/>
          </a:prstGeom>
        </p:spPr>
        <p:txBody>
          <a:bodyPr wrap="square" lIns="0" tIns="0" rIns="0" bIns="0">
            <a:spAutoFit/>
          </a:bodyPr>
          <a:lstStyle>
            <a:lvl1pPr>
              <a:defRPr sz="395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046797" y="1176921"/>
            <a:ext cx="7414895" cy="3201035"/>
          </a:xfrm>
          <a:prstGeom prst="rect">
            <a:avLst/>
          </a:prstGeom>
        </p:spPr>
        <p:txBody>
          <a:bodyPr wrap="square" lIns="0" tIns="0" rIns="0" bIns="0">
            <a:spAutoFit/>
          </a:bodyPr>
          <a:lstStyle>
            <a:lvl1pPr>
              <a:defRPr sz="27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7794">
              <a:srgbClr val="BFD1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712833"/>
            <a:ext cx="5019040" cy="1233170"/>
          </a:xfrm>
          <a:prstGeom prst="rect">
            <a:avLst/>
          </a:prstGeom>
        </p:spPr>
        <p:txBody>
          <a:bodyPr vert="horz" wrap="square" lIns="0" tIns="16510" rIns="0" bIns="0" rtlCol="0">
            <a:spAutoFit/>
          </a:bodyPr>
          <a:lstStyle/>
          <a:p>
            <a:pPr algn="ctr">
              <a:lnSpc>
                <a:spcPts val="4735"/>
              </a:lnSpc>
              <a:spcBef>
                <a:spcPts val="130"/>
              </a:spcBef>
            </a:pPr>
            <a:r>
              <a:rPr dirty="0"/>
              <a:t>Front</a:t>
            </a:r>
            <a:r>
              <a:rPr spc="70" dirty="0"/>
              <a:t> </a:t>
            </a:r>
            <a:r>
              <a:rPr dirty="0"/>
              <a:t>End</a:t>
            </a:r>
            <a:r>
              <a:rPr spc="85" dirty="0"/>
              <a:t> </a:t>
            </a:r>
            <a:r>
              <a:rPr dirty="0"/>
              <a:t>Engineering-</a:t>
            </a:r>
            <a:r>
              <a:rPr spc="-50" dirty="0"/>
              <a:t>I</a:t>
            </a:r>
          </a:p>
          <a:p>
            <a:pPr marR="119380" algn="ctr">
              <a:lnSpc>
                <a:spcPts val="4735"/>
              </a:lnSpc>
            </a:pPr>
            <a:r>
              <a:rPr spc="-10" dirty="0"/>
              <a:t>Project</a:t>
            </a:r>
          </a:p>
        </p:txBody>
      </p:sp>
      <p:sp>
        <p:nvSpPr>
          <p:cNvPr id="3" name="object 3"/>
          <p:cNvSpPr txBox="1"/>
          <p:nvPr/>
        </p:nvSpPr>
        <p:spPr>
          <a:xfrm>
            <a:off x="3370834" y="4723925"/>
            <a:ext cx="71755" cy="285750"/>
          </a:xfrm>
          <a:prstGeom prst="rect">
            <a:avLst/>
          </a:prstGeom>
        </p:spPr>
        <p:txBody>
          <a:bodyPr vert="horz" wrap="square" lIns="0" tIns="0" rIns="0" bIns="0" rtlCol="0">
            <a:spAutoFit/>
          </a:bodyPr>
          <a:lstStyle/>
          <a:p>
            <a:pPr>
              <a:lnSpc>
                <a:spcPts val="2205"/>
              </a:lnSpc>
            </a:pP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4" name="object 4"/>
          <p:cNvSpPr txBox="1"/>
          <p:nvPr/>
        </p:nvSpPr>
        <p:spPr>
          <a:xfrm>
            <a:off x="1762125" y="3200400"/>
            <a:ext cx="5400675" cy="1014730"/>
          </a:xfrm>
          <a:prstGeom prst="rect">
            <a:avLst/>
          </a:prstGeom>
          <a:solidFill>
            <a:srgbClr val="F9C090"/>
          </a:solidFill>
        </p:spPr>
        <p:txBody>
          <a:bodyPr vert="horz" wrap="square" lIns="0" tIns="33020" rIns="0" bIns="0" rtlCol="0">
            <a:spAutoFit/>
          </a:bodyPr>
          <a:lstStyle/>
          <a:p>
            <a:pPr marL="94615">
              <a:lnSpc>
                <a:spcPct val="100000"/>
              </a:lnSpc>
              <a:spcBef>
                <a:spcPts val="260"/>
              </a:spcBef>
            </a:pPr>
            <a:r>
              <a:rPr lang="en-IN" altLang="" sz="2000" dirty="0">
                <a:latin typeface="Calibri" panose="020F0502020204030204"/>
                <a:cs typeface="Calibri" panose="020F0502020204030204"/>
              </a:rPr>
              <a:t>        </a:t>
            </a:r>
            <a:r>
              <a:rPr lang="en-IN" altLang="" sz="2400" dirty="0">
                <a:latin typeface="Calibri" panose="020F0502020204030204"/>
                <a:cs typeface="Calibri" panose="020F0502020204030204"/>
              </a:rPr>
              <a:t>Name : </a:t>
            </a:r>
            <a:r>
              <a:rPr lang="en-IN" altLang="" sz="2400" dirty="0" err="1" smtClean="0">
                <a:latin typeface="Calibri" panose="020F0502020204030204"/>
                <a:cs typeface="Calibri" panose="020F0502020204030204"/>
              </a:rPr>
              <a:t>Rakshit</a:t>
            </a:r>
            <a:r>
              <a:rPr lang="en-IN" altLang="" sz="2400" dirty="0" smtClean="0">
                <a:latin typeface="Calibri" panose="020F0502020204030204"/>
                <a:cs typeface="Calibri" panose="020F0502020204030204"/>
              </a:rPr>
              <a:t> </a:t>
            </a:r>
            <a:r>
              <a:rPr lang="en-IN" altLang="" sz="2400" dirty="0" err="1" smtClean="0">
                <a:latin typeface="Calibri" panose="020F0502020204030204"/>
                <a:cs typeface="Calibri" panose="020F0502020204030204"/>
              </a:rPr>
              <a:t>Kaushal</a:t>
            </a:r>
            <a:r>
              <a:rPr lang="en-IN" altLang="" sz="2400" dirty="0" smtClean="0">
                <a:latin typeface="Calibri" panose="020F0502020204030204"/>
                <a:cs typeface="Calibri" panose="020F0502020204030204"/>
              </a:rPr>
              <a:t>(2110991941)</a:t>
            </a:r>
            <a:endParaRPr sz="2000" dirty="0">
              <a:latin typeface="Calibri" panose="020F0502020204030204"/>
              <a:cs typeface="Calibri" panose="020F0502020204030204"/>
            </a:endParaRPr>
          </a:p>
          <a:p>
            <a:pPr>
              <a:lnSpc>
                <a:spcPct val="100000"/>
              </a:lnSpc>
              <a:spcBef>
                <a:spcPts val="35"/>
              </a:spcBef>
            </a:pPr>
            <a:endParaRPr sz="1950" dirty="0">
              <a:latin typeface="Calibri" panose="020F0502020204030204"/>
              <a:cs typeface="Calibri" panose="020F0502020204030204"/>
            </a:endParaRPr>
          </a:p>
          <a:p>
            <a:pPr marL="94615">
              <a:lnSpc>
                <a:spcPct val="100000"/>
              </a:lnSpc>
            </a:pPr>
            <a:r>
              <a:rPr lang="en-IN" altLang="" sz="2000" dirty="0">
                <a:latin typeface="+mj-ea"/>
                <a:cs typeface="+mj-ea"/>
              </a:rPr>
              <a:t>        </a:t>
            </a:r>
            <a:r>
              <a:rPr sz="2000" dirty="0">
                <a:latin typeface="+mj-ea"/>
                <a:cs typeface="+mj-ea"/>
              </a:rPr>
              <a:t>Faculty</a:t>
            </a:r>
            <a:r>
              <a:rPr sz="2000" spc="-215" dirty="0">
                <a:latin typeface="+mj-ea"/>
                <a:cs typeface="+mj-ea"/>
              </a:rPr>
              <a:t> </a:t>
            </a:r>
            <a:r>
              <a:rPr sz="2000" dirty="0">
                <a:latin typeface="+mj-ea"/>
                <a:cs typeface="+mj-ea"/>
              </a:rPr>
              <a:t>Coordinator:</a:t>
            </a:r>
            <a:r>
              <a:rPr sz="2000" spc="-210" dirty="0">
                <a:latin typeface="+mj-ea"/>
                <a:cs typeface="+mj-ea"/>
              </a:rPr>
              <a:t> </a:t>
            </a:r>
            <a:r>
              <a:rPr lang="en-IN" altLang="" sz="2000" spc="-210" dirty="0">
                <a:latin typeface="+mj-ea"/>
                <a:cs typeface="+mj-ea"/>
              </a:rPr>
              <a:t>MR.  </a:t>
            </a:r>
            <a:r>
              <a:rPr lang="en-IN" altLang="" sz="2000" spc="-210" dirty="0" smtClean="0">
                <a:latin typeface="+mj-ea"/>
                <a:cs typeface="+mj-ea"/>
              </a:rPr>
              <a:t>L a v </a:t>
            </a:r>
            <a:r>
              <a:rPr lang="en-IN" altLang="" sz="2000" spc="-210" dirty="0" err="1" smtClean="0">
                <a:latin typeface="+mj-ea"/>
                <a:cs typeface="+mj-ea"/>
              </a:rPr>
              <a:t>i</a:t>
            </a:r>
            <a:r>
              <a:rPr lang="en-IN" altLang="" sz="2000" spc="-210" dirty="0" smtClean="0">
                <a:latin typeface="+mj-ea"/>
                <a:cs typeface="+mj-ea"/>
              </a:rPr>
              <a:t> s h   A r o r a</a:t>
            </a:r>
            <a:endParaRPr lang="en-IN" altLang="" sz="2000" spc="-210" dirty="0">
              <a:latin typeface="+mj-ea"/>
              <a:cs typeface="+mj-ea"/>
            </a:endParaRPr>
          </a:p>
        </p:txBody>
      </p:sp>
      <p:sp>
        <p:nvSpPr>
          <p:cNvPr id="5" name="object 5"/>
          <p:cNvSpPr txBox="1"/>
          <p:nvPr/>
        </p:nvSpPr>
        <p:spPr>
          <a:xfrm>
            <a:off x="1267713" y="5692775"/>
            <a:ext cx="6698615" cy="640080"/>
          </a:xfrm>
          <a:prstGeom prst="rect">
            <a:avLst/>
          </a:prstGeom>
        </p:spPr>
        <p:txBody>
          <a:bodyPr vert="horz" wrap="square" lIns="0" tIns="15875" rIns="0" bIns="0" rtlCol="0">
            <a:spAutoFit/>
          </a:bodyPr>
          <a:lstStyle/>
          <a:p>
            <a:pPr marL="1843405" marR="5080" indent="-1831340">
              <a:lnSpc>
                <a:spcPct val="100000"/>
              </a:lnSpc>
              <a:spcBef>
                <a:spcPts val="125"/>
              </a:spcBef>
            </a:pPr>
            <a:r>
              <a:rPr sz="2000" b="1" dirty="0">
                <a:solidFill>
                  <a:srgbClr val="FF0000"/>
                </a:solidFill>
                <a:latin typeface="Times New Roman" panose="02020603050405020304"/>
                <a:cs typeface="Times New Roman" panose="02020603050405020304"/>
              </a:rPr>
              <a:t>Chitkara</a:t>
            </a:r>
            <a:r>
              <a:rPr sz="2000" b="1" spc="-5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University</a:t>
            </a:r>
            <a:r>
              <a:rPr sz="2000" b="1" spc="-16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Institute</a:t>
            </a:r>
            <a:r>
              <a:rPr sz="2000" b="1" spc="-1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of</a:t>
            </a:r>
            <a:r>
              <a:rPr sz="2000" b="1" spc="8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Engineering</a:t>
            </a:r>
            <a:r>
              <a:rPr sz="2000" b="1" spc="-7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and</a:t>
            </a:r>
            <a:r>
              <a:rPr sz="2000" b="1" spc="-15" dirty="0">
                <a:solidFill>
                  <a:srgbClr val="FF0000"/>
                </a:solidFill>
                <a:latin typeface="Times New Roman" panose="02020603050405020304"/>
                <a:cs typeface="Times New Roman" panose="02020603050405020304"/>
              </a:rPr>
              <a:t> </a:t>
            </a:r>
            <a:r>
              <a:rPr sz="2000" b="1" spc="-10" dirty="0">
                <a:solidFill>
                  <a:srgbClr val="FF0000"/>
                </a:solidFill>
                <a:latin typeface="Times New Roman" panose="02020603050405020304"/>
                <a:cs typeface="Times New Roman" panose="02020603050405020304"/>
              </a:rPr>
              <a:t>Technology, </a:t>
            </a:r>
            <a:r>
              <a:rPr sz="2000" b="1" dirty="0">
                <a:solidFill>
                  <a:srgbClr val="FF0000"/>
                </a:solidFill>
                <a:latin typeface="Times New Roman" panose="02020603050405020304"/>
                <a:cs typeface="Times New Roman" panose="02020603050405020304"/>
              </a:rPr>
              <a:t>Chitkara</a:t>
            </a:r>
            <a:r>
              <a:rPr sz="2000" b="1" spc="-7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University,</a:t>
            </a:r>
            <a:r>
              <a:rPr sz="2000" b="1" spc="-100" dirty="0">
                <a:solidFill>
                  <a:srgbClr val="FF0000"/>
                </a:solidFill>
                <a:latin typeface="Times New Roman" panose="02020603050405020304"/>
                <a:cs typeface="Times New Roman" panose="02020603050405020304"/>
              </a:rPr>
              <a:t> </a:t>
            </a:r>
            <a:r>
              <a:rPr sz="2000" b="1" spc="-10" dirty="0">
                <a:solidFill>
                  <a:srgbClr val="FF0000"/>
                </a:solidFill>
                <a:latin typeface="Times New Roman" panose="02020603050405020304"/>
                <a:cs typeface="Times New Roman" panose="02020603050405020304"/>
              </a:rPr>
              <a:t>Punjab</a:t>
            </a:r>
            <a:endParaRPr sz="20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482" y="153606"/>
            <a:ext cx="8194040" cy="5156835"/>
          </a:xfrm>
          <a:prstGeom prst="rect">
            <a:avLst/>
          </a:prstGeom>
        </p:spPr>
        <p:txBody>
          <a:bodyPr vert="horz" wrap="square" lIns="0" tIns="15875" rIns="0" bIns="0" rtlCol="0">
            <a:spAutoFit/>
          </a:bodyPr>
          <a:lstStyle/>
          <a:p>
            <a:pPr marL="12700">
              <a:lnSpc>
                <a:spcPct val="100000"/>
              </a:lnSpc>
              <a:spcBef>
                <a:spcPts val="125"/>
              </a:spcBef>
              <a:tabLst>
                <a:tab pos="2969260" algn="l"/>
              </a:tabLst>
            </a:pPr>
            <a:r>
              <a:rPr sz="3200" spc="-10" dirty="0">
                <a:latin typeface="Times New Roman" panose="02020603050405020304"/>
                <a:cs typeface="Times New Roman" panose="02020603050405020304"/>
              </a:rPr>
              <a:t>References/Links</a:t>
            </a:r>
            <a:r>
              <a:rPr sz="3200" dirty="0">
                <a:latin typeface="Times New Roman" panose="02020603050405020304"/>
                <a:cs typeface="Times New Roman" panose="02020603050405020304"/>
              </a:rPr>
              <a:t>	</a:t>
            </a:r>
            <a:r>
              <a:rPr sz="3200" spc="-25" dirty="0">
                <a:latin typeface="Times New Roman" panose="02020603050405020304"/>
                <a:cs typeface="Times New Roman" panose="02020603050405020304"/>
              </a:rPr>
              <a:t>use</a:t>
            </a:r>
            <a:endParaRPr sz="3200">
              <a:latin typeface="Times New Roman" panose="02020603050405020304"/>
              <a:cs typeface="Times New Roman" panose="02020603050405020304"/>
            </a:endParaRPr>
          </a:p>
          <a:p>
            <a:pPr>
              <a:lnSpc>
                <a:spcPct val="100000"/>
              </a:lnSpc>
              <a:spcBef>
                <a:spcPts val="55"/>
              </a:spcBef>
            </a:pPr>
            <a:endParaRPr sz="5000">
              <a:latin typeface="Times New Roman" panose="02020603050405020304"/>
              <a:cs typeface="Times New Roman" panose="02020603050405020304"/>
            </a:endParaRPr>
          </a:p>
          <a:p>
            <a:pPr marL="193675">
              <a:lnSpc>
                <a:spcPct val="100000"/>
              </a:lnSpc>
            </a:pPr>
            <a:r>
              <a:rPr sz="3200" dirty="0">
                <a:latin typeface="Times New Roman" panose="02020603050405020304"/>
                <a:cs typeface="Times New Roman" panose="02020603050405020304"/>
              </a:rPr>
              <a:t>The</a:t>
            </a:r>
            <a:r>
              <a:rPr sz="3200" spc="-55" dirty="0">
                <a:latin typeface="Times New Roman" panose="02020603050405020304"/>
                <a:cs typeface="Times New Roman" panose="02020603050405020304"/>
              </a:rPr>
              <a:t> </a:t>
            </a:r>
            <a:r>
              <a:rPr sz="3200" dirty="0">
                <a:latin typeface="Times New Roman" panose="02020603050405020304"/>
                <a:cs typeface="Times New Roman" panose="02020603050405020304"/>
              </a:rPr>
              <a:t>link</a:t>
            </a:r>
            <a:r>
              <a:rPr sz="3200" spc="-80" dirty="0">
                <a:latin typeface="Times New Roman" panose="02020603050405020304"/>
                <a:cs typeface="Times New Roman" panose="02020603050405020304"/>
              </a:rPr>
              <a:t> </a:t>
            </a:r>
            <a:r>
              <a:rPr sz="3200" dirty="0">
                <a:latin typeface="Times New Roman" panose="02020603050405020304"/>
                <a:cs typeface="Times New Roman" panose="02020603050405020304"/>
              </a:rPr>
              <a:t>used</a:t>
            </a:r>
            <a:r>
              <a:rPr sz="3200" spc="-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is:-</a:t>
            </a:r>
            <a:endParaRPr sz="3200">
              <a:latin typeface="Times New Roman" panose="02020603050405020304"/>
              <a:cs typeface="Times New Roman" panose="02020603050405020304"/>
            </a:endParaRPr>
          </a:p>
          <a:p>
            <a:pPr marL="594360" indent="-400685">
              <a:lnSpc>
                <a:spcPct val="100000"/>
              </a:lnSpc>
              <a:spcBef>
                <a:spcPts val="740"/>
              </a:spcBef>
              <a:buAutoNum type="arabicPeriod"/>
              <a:tabLst>
                <a:tab pos="594360" algn="l"/>
              </a:tabLst>
            </a:pPr>
            <a:r>
              <a:rPr sz="3200" spc="-10" dirty="0">
                <a:solidFill>
                  <a:srgbClr val="0D0D0D"/>
                </a:solidFill>
                <a:latin typeface="Calibri" panose="020F0502020204030204"/>
                <a:cs typeface="Calibri" panose="020F0502020204030204"/>
              </a:rPr>
              <a:t>https://</a:t>
            </a:r>
            <a:r>
              <a:rPr sz="3200" spc="-10" dirty="0">
                <a:solidFill>
                  <a:srgbClr val="0D0D0D"/>
                </a:solidFill>
                <a:latin typeface="Calibri" panose="020F0502020204030204"/>
                <a:cs typeface="Calibri" panose="020F0502020204030204"/>
                <a:hlinkClick r:id="rId2"/>
              </a:rPr>
              <a:t>www.w3schools.com/</a:t>
            </a:r>
            <a:endParaRPr sz="3200">
              <a:latin typeface="Calibri" panose="020F0502020204030204"/>
              <a:cs typeface="Calibri" panose="020F0502020204030204"/>
            </a:endParaRPr>
          </a:p>
          <a:p>
            <a:pPr marL="689610" indent="-401320">
              <a:lnSpc>
                <a:spcPct val="100000"/>
              </a:lnSpc>
              <a:spcBef>
                <a:spcPts val="815"/>
              </a:spcBef>
              <a:buAutoNum type="arabicPeriod"/>
              <a:tabLst>
                <a:tab pos="690245" algn="l"/>
              </a:tabLst>
            </a:pPr>
            <a:r>
              <a:rPr sz="3200" spc="-10" dirty="0">
                <a:solidFill>
                  <a:srgbClr val="0D0D0D"/>
                </a:solidFill>
                <a:latin typeface="Calibri" panose="020F0502020204030204"/>
                <a:cs typeface="Calibri" panose="020F0502020204030204"/>
              </a:rPr>
              <a:t>https://stackoverflow.com/</a:t>
            </a:r>
            <a:endParaRPr sz="3200">
              <a:latin typeface="Calibri" panose="020F0502020204030204"/>
              <a:cs typeface="Calibri" panose="020F0502020204030204"/>
            </a:endParaRPr>
          </a:p>
          <a:p>
            <a:pPr marL="594360" indent="-400685">
              <a:lnSpc>
                <a:spcPct val="100000"/>
              </a:lnSpc>
              <a:spcBef>
                <a:spcPts val="740"/>
              </a:spcBef>
              <a:buAutoNum type="arabicPeriod"/>
              <a:tabLst>
                <a:tab pos="594360" algn="l"/>
              </a:tabLst>
            </a:pPr>
            <a:r>
              <a:rPr sz="3200" spc="-10" dirty="0">
                <a:solidFill>
                  <a:srgbClr val="0D0D0D"/>
                </a:solidFill>
                <a:latin typeface="Calibri" panose="020F0502020204030204"/>
                <a:cs typeface="Calibri" panose="020F0502020204030204"/>
              </a:rPr>
              <a:t>https://</a:t>
            </a:r>
            <a:r>
              <a:rPr sz="3200" spc="-10" dirty="0">
                <a:solidFill>
                  <a:srgbClr val="0D0D0D"/>
                </a:solidFill>
                <a:latin typeface="Calibri" panose="020F0502020204030204"/>
                <a:cs typeface="Calibri" panose="020F0502020204030204"/>
                <a:hlinkClick r:id="rId3"/>
              </a:rPr>
              <a:t>www.geeksforgeeks.org</a:t>
            </a:r>
            <a:r>
              <a:rPr sz="3200" spc="-10" dirty="0">
                <a:solidFill>
                  <a:srgbClr val="0D0D0D"/>
                </a:solidFill>
                <a:latin typeface="Calibri" panose="020F0502020204030204"/>
                <a:cs typeface="Calibri" panose="020F0502020204030204"/>
              </a:rPr>
              <a:t>/</a:t>
            </a:r>
            <a:endParaRPr sz="3200">
              <a:latin typeface="Calibri" panose="020F0502020204030204"/>
              <a:cs typeface="Calibri" panose="020F0502020204030204"/>
            </a:endParaRPr>
          </a:p>
          <a:p>
            <a:pPr marL="594360" indent="-400685">
              <a:lnSpc>
                <a:spcPct val="100000"/>
              </a:lnSpc>
              <a:spcBef>
                <a:spcPts val="820"/>
              </a:spcBef>
              <a:buAutoNum type="arabicPeriod"/>
              <a:tabLst>
                <a:tab pos="594360" algn="l"/>
              </a:tabLst>
            </a:pPr>
            <a:r>
              <a:rPr sz="3200" dirty="0">
                <a:solidFill>
                  <a:srgbClr val="0D0D0D"/>
                </a:solidFill>
                <a:latin typeface="Calibri" panose="020F0502020204030204"/>
                <a:cs typeface="Calibri" panose="020F0502020204030204"/>
              </a:rPr>
              <a:t>HTML</a:t>
            </a:r>
            <a:r>
              <a:rPr sz="3200" spc="-5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8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CSS:</a:t>
            </a:r>
            <a:r>
              <a:rPr sz="3200" spc="-8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Design</a:t>
            </a:r>
            <a:r>
              <a:rPr sz="3200" spc="7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7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Build</a:t>
            </a:r>
            <a:r>
              <a:rPr sz="3200" spc="-7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Websites</a:t>
            </a:r>
            <a:endParaRPr sz="3200">
              <a:latin typeface="Calibri" panose="020F0502020204030204"/>
              <a:cs typeface="Calibri" panose="020F0502020204030204"/>
            </a:endParaRPr>
          </a:p>
          <a:p>
            <a:pPr marL="193675" marR="5080" indent="457835">
              <a:lnSpc>
                <a:spcPct val="100000"/>
              </a:lnSpc>
              <a:spcBef>
                <a:spcPts val="740"/>
              </a:spcBef>
              <a:buAutoNum type="arabicPeriod"/>
              <a:tabLst>
                <a:tab pos="651510" algn="l"/>
                <a:tab pos="652145" algn="l"/>
                <a:tab pos="2214880" algn="l"/>
                <a:tab pos="3111500" algn="l"/>
                <a:tab pos="4474845" algn="l"/>
                <a:tab pos="6715125" algn="l"/>
              </a:tabLst>
            </a:pPr>
            <a:r>
              <a:rPr sz="3200" spc="-10" dirty="0">
                <a:solidFill>
                  <a:srgbClr val="0D0D0D"/>
                </a:solidFill>
                <a:latin typeface="Calibri" panose="020F0502020204030204"/>
                <a:cs typeface="Calibri" panose="020F0502020204030204"/>
              </a:rPr>
              <a:t>Learning</a:t>
            </a:r>
            <a:r>
              <a:rPr sz="3200" dirty="0">
                <a:solidFill>
                  <a:srgbClr val="0D0D0D"/>
                </a:solidFill>
                <a:latin typeface="Calibri" panose="020F0502020204030204"/>
                <a:cs typeface="Calibri" panose="020F0502020204030204"/>
              </a:rPr>
              <a:t>	</a:t>
            </a:r>
            <a:r>
              <a:rPr sz="3200" spc="-25" dirty="0">
                <a:solidFill>
                  <a:srgbClr val="0D0D0D"/>
                </a:solidFill>
                <a:latin typeface="Calibri" panose="020F0502020204030204"/>
                <a:cs typeface="Calibri" panose="020F0502020204030204"/>
              </a:rPr>
              <a:t>Web</a:t>
            </a:r>
            <a:r>
              <a:rPr sz="3200"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Design:</a:t>
            </a:r>
            <a:r>
              <a:rPr sz="3200" dirty="0">
                <a:solidFill>
                  <a:srgbClr val="0D0D0D"/>
                </a:solidFill>
                <a:latin typeface="Calibri" panose="020F0502020204030204"/>
                <a:cs typeface="Calibri" panose="020F0502020204030204"/>
              </a:rPr>
              <a:t>	A</a:t>
            </a:r>
            <a:r>
              <a:rPr sz="3200" spc="3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Beginner's</a:t>
            </a:r>
            <a:r>
              <a:rPr sz="3200" dirty="0">
                <a:solidFill>
                  <a:srgbClr val="0D0D0D"/>
                </a:solidFill>
                <a:latin typeface="Calibri" panose="020F0502020204030204"/>
                <a:cs typeface="Calibri" panose="020F0502020204030204"/>
              </a:rPr>
              <a:t>	Guide</a:t>
            </a:r>
            <a:r>
              <a:rPr sz="3200" spc="265" dirty="0">
                <a:solidFill>
                  <a:srgbClr val="0D0D0D"/>
                </a:solidFill>
                <a:latin typeface="Calibri" panose="020F0502020204030204"/>
                <a:cs typeface="Calibri" panose="020F0502020204030204"/>
              </a:rPr>
              <a:t> </a:t>
            </a:r>
            <a:r>
              <a:rPr sz="3200" spc="-25" dirty="0">
                <a:solidFill>
                  <a:srgbClr val="0D0D0D"/>
                </a:solidFill>
                <a:latin typeface="Calibri" panose="020F0502020204030204"/>
                <a:cs typeface="Calibri" panose="020F0502020204030204"/>
              </a:rPr>
              <a:t>to </a:t>
            </a:r>
            <a:r>
              <a:rPr sz="3200" dirty="0">
                <a:solidFill>
                  <a:srgbClr val="0D0D0D"/>
                </a:solidFill>
                <a:latin typeface="Calibri" panose="020F0502020204030204"/>
                <a:cs typeface="Calibri" panose="020F0502020204030204"/>
              </a:rPr>
              <a:t>HTML,</a:t>
            </a:r>
            <a:r>
              <a:rPr sz="3200" spc="-7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CSS,</a:t>
            </a:r>
            <a:r>
              <a:rPr sz="3200" spc="-1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JavaScript,</a:t>
            </a:r>
            <a:r>
              <a:rPr sz="3200" spc="-12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114"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Web</a:t>
            </a:r>
            <a:r>
              <a:rPr sz="3200" spc="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Graphics</a:t>
            </a:r>
            <a:endParaRPr sz="3200">
              <a:latin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7250"/>
            <a:ext cx="9143999" cy="579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805304" y="2528570"/>
            <a:ext cx="6510655" cy="1212850"/>
          </a:xfrm>
          <a:prstGeom prst="rect">
            <a:avLst/>
          </a:prstGeom>
        </p:spPr>
        <p:txBody>
          <a:bodyPr vert="horz" wrap="square" lIns="0" tIns="12065" rIns="0" bIns="0" rtlCol="0">
            <a:noAutofit/>
          </a:bodyPr>
          <a:lstStyle/>
          <a:p>
            <a:pPr marL="2119630" marR="5080" indent="-2107565">
              <a:lnSpc>
                <a:spcPct val="120000"/>
              </a:lnSpc>
              <a:spcBef>
                <a:spcPts val="95"/>
              </a:spcBef>
            </a:pPr>
            <a:r>
              <a:rPr lang="en-IN" sz="6000" dirty="0" smtClean="0"/>
              <a:t>Wordplay </a:t>
            </a:r>
            <a:r>
              <a:rPr lang="en-IN" sz="6000" dirty="0">
                <a:latin typeface="Arial" panose="020B0604020202020204" pitchFamily="34" charset="0"/>
                <a:cs typeface="Arial" panose="020B0604020202020204" pitchFamily="34" charset="0"/>
              </a:rPr>
              <a:t>Books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3625" y="0"/>
            <a:ext cx="3000375" cy="876300"/>
            <a:chOff x="6143625" y="0"/>
            <a:chExt cx="3000375" cy="876300"/>
          </a:xfrm>
        </p:grpSpPr>
        <p:pic>
          <p:nvPicPr>
            <p:cNvPr id="3" name="object 3"/>
            <p:cNvPicPr/>
            <p:nvPr/>
          </p:nvPicPr>
          <p:blipFill>
            <a:blip r:embed="rId2" cstate="print"/>
            <a:stretch>
              <a:fillRect/>
            </a:stretch>
          </p:blipFill>
          <p:spPr>
            <a:xfrm>
              <a:off x="6553200" y="228600"/>
              <a:ext cx="2057400" cy="638175"/>
            </a:xfrm>
            <a:prstGeom prst="rect">
              <a:avLst/>
            </a:prstGeom>
          </p:spPr>
        </p:pic>
        <p:sp>
          <p:nvSpPr>
            <p:cNvPr id="4" name="object 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6553200" y="228600"/>
              <a:ext cx="2057400" cy="638175"/>
            </a:xfrm>
            <a:prstGeom prst="rect">
              <a:avLst/>
            </a:prstGeom>
          </p:spPr>
        </p:pic>
        <p:sp>
          <p:nvSpPr>
            <p:cNvPr id="6" name="object 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6553200" y="228600"/>
              <a:ext cx="1924050" cy="609600"/>
            </a:xfrm>
            <a:prstGeom prst="rect">
              <a:avLst/>
            </a:prstGeom>
          </p:spPr>
        </p:pic>
      </p:grpSp>
      <p:sp>
        <p:nvSpPr>
          <p:cNvPr id="8" name="object 8"/>
          <p:cNvSpPr txBox="1">
            <a:spLocks noGrp="1"/>
          </p:cNvSpPr>
          <p:nvPr>
            <p:ph type="title"/>
          </p:nvPr>
        </p:nvSpPr>
        <p:spPr>
          <a:prstGeom prst="rect">
            <a:avLst/>
          </a:prstGeom>
        </p:spPr>
        <p:txBody>
          <a:bodyPr vert="horz" wrap="square" lIns="0" tIns="65659" rIns="0" bIns="0" rtlCol="0">
            <a:spAutoFit/>
          </a:bodyPr>
          <a:lstStyle/>
          <a:p>
            <a:pPr marL="12700">
              <a:lnSpc>
                <a:spcPct val="100000"/>
              </a:lnSpc>
              <a:spcBef>
                <a:spcPts val="130"/>
              </a:spcBef>
            </a:pPr>
            <a:r>
              <a:rPr sz="3200" b="1" spc="-50" dirty="0">
                <a:latin typeface="Times New Roman" panose="02020603050405020304"/>
                <a:cs typeface="Times New Roman" panose="02020603050405020304"/>
              </a:rPr>
              <a:t>Table</a:t>
            </a:r>
            <a:r>
              <a:rPr sz="3200" b="1" spc="-14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1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Contents</a:t>
            </a:r>
            <a:endParaRPr sz="3200">
              <a:latin typeface="Times New Roman" panose="02020603050405020304"/>
              <a:cs typeface="Times New Roman" panose="02020603050405020304"/>
            </a:endParaRPr>
          </a:p>
        </p:txBody>
      </p:sp>
      <p:sp>
        <p:nvSpPr>
          <p:cNvPr id="9" name="object 9"/>
          <p:cNvSpPr txBox="1"/>
          <p:nvPr/>
        </p:nvSpPr>
        <p:spPr>
          <a:xfrm>
            <a:off x="2730500" y="2216150"/>
            <a:ext cx="6136005" cy="4006215"/>
          </a:xfrm>
          <a:prstGeom prst="rect">
            <a:avLst/>
          </a:prstGeom>
        </p:spPr>
        <p:txBody>
          <a:bodyPr vert="horz" wrap="square" lIns="0" tIns="85090" rIns="0" bIns="0" rtlCol="0">
            <a:noAutofit/>
          </a:bodyPr>
          <a:lstStyle/>
          <a:p>
            <a:pPr marL="355600" indent="-343535" algn="l">
              <a:lnSpc>
                <a:spcPct val="100000"/>
              </a:lnSpc>
              <a:spcBef>
                <a:spcPts val="670"/>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Introduction</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25" dirty="0">
                <a:latin typeface="Times New Roman" panose="02020603050405020304"/>
                <a:cs typeface="Times New Roman" panose="02020603050405020304"/>
              </a:rPr>
              <a:t>Technical</a:t>
            </a:r>
            <a:r>
              <a:rPr sz="2400" spc="2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Details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dirty="0">
                <a:latin typeface="Times New Roman" panose="02020603050405020304"/>
                <a:cs typeface="Times New Roman" panose="02020603050405020304"/>
              </a:rPr>
              <a:t>Key</a:t>
            </a:r>
            <a:r>
              <a:rPr sz="2400" spc="-3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Features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dirty="0">
                <a:latin typeface="Times New Roman" panose="02020603050405020304"/>
                <a:cs typeface="Times New Roman" panose="02020603050405020304"/>
              </a:rPr>
              <a:t>Project</a:t>
            </a:r>
            <a:r>
              <a:rPr sz="2400" spc="-7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Highlights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Conclusion</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References/Links</a:t>
            </a:r>
            <a:r>
              <a:rPr sz="2400" spc="90" dirty="0">
                <a:latin typeface="Times New Roman" panose="02020603050405020304"/>
                <a:cs typeface="Times New Roman" panose="02020603050405020304"/>
              </a:rPr>
              <a:t> </a:t>
            </a:r>
            <a:r>
              <a:rPr sz="2400" spc="-30" dirty="0">
                <a:latin typeface="Times New Roman" panose="02020603050405020304"/>
                <a:cs typeface="Times New Roman" panose="02020603050405020304"/>
              </a:rPr>
              <a:t>used</a:t>
            </a:r>
            <a:endParaRPr sz="24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spc="-10" dirty="0"/>
              <a:t>Introduction</a:t>
            </a:r>
          </a:p>
        </p:txBody>
      </p:sp>
      <p:sp>
        <p:nvSpPr>
          <p:cNvPr id="21" name="Rectangle 20"/>
          <p:cNvSpPr/>
          <p:nvPr/>
        </p:nvSpPr>
        <p:spPr>
          <a:xfrm>
            <a:off x="3495936" y="3030173"/>
            <a:ext cx="3666864" cy="673902"/>
          </a:xfrm>
          <a:prstGeom prst="rect">
            <a:avLst/>
          </a:prstGeom>
        </p:spPr>
        <p:txBody>
          <a:bodyPr wrap="square">
            <a:spAutoFit/>
          </a:bodyPr>
          <a:lstStyle/>
          <a:p>
            <a:pPr marL="0" indent="0">
              <a:lnSpc>
                <a:spcPts val="5468"/>
              </a:lnSpc>
              <a:buNone/>
            </a:pPr>
            <a:endParaRPr lang="en-US" sz="1800" dirty="0"/>
          </a:p>
        </p:txBody>
      </p:sp>
      <p:sp>
        <p:nvSpPr>
          <p:cNvPr id="22" name="Rectangle 21"/>
          <p:cNvSpPr/>
          <p:nvPr/>
        </p:nvSpPr>
        <p:spPr>
          <a:xfrm>
            <a:off x="228600" y="1552845"/>
            <a:ext cx="3581400" cy="4801314"/>
          </a:xfrm>
          <a:prstGeom prst="rect">
            <a:avLst/>
          </a:prstGeom>
        </p:spPr>
        <p:txBody>
          <a:bodyPr wrap="square">
            <a:spAutoFit/>
          </a:bodyPr>
          <a:lstStyle/>
          <a:p>
            <a:pPr algn="just"/>
            <a:r>
              <a:rPr lang="en-US" b="1" dirty="0" smtClean="0"/>
              <a:t>Welcome to Wordplay Books</a:t>
            </a:r>
            <a:r>
              <a:rPr lang="en-US" dirty="0" smtClean="0"/>
              <a:t>,</a:t>
            </a:r>
          </a:p>
          <a:p>
            <a:pPr algn="l"/>
            <a:r>
              <a:rPr lang="en-US" dirty="0" smtClean="0"/>
              <a:t>where words come alive! In this presentation, we will explore the fascinating world of wordplay in literature, learn why it's important, and discover popular books that showcase its creativity</a:t>
            </a:r>
          </a:p>
          <a:p>
            <a:pPr algn="l"/>
            <a:endParaRPr lang="en-US" dirty="0"/>
          </a:p>
          <a:p>
            <a:pPr algn="l"/>
            <a:r>
              <a:rPr lang="en-US" dirty="0" smtClean="0"/>
              <a:t>Wordplay is the clever and creative use of words to create humor, convey deeper meaning, or engage the reader's imagination. Explore different types of wordplay and how they can elevate your own writing.</a:t>
            </a:r>
          </a:p>
          <a:p>
            <a:pPr algn="l"/>
            <a:endParaRPr lang="en-US" dirty="0" smtClean="0"/>
          </a:p>
          <a:p>
            <a:endParaRPr lang="en-US" dirty="0"/>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7733" y="1371600"/>
            <a:ext cx="5366267" cy="2574131"/>
          </a:xfrm>
          <a:prstGeom prst="rect">
            <a:avLst/>
          </a:prstGeom>
        </p:spPr>
      </p:pic>
      <p:pic>
        <p:nvPicPr>
          <p:cNvPr id="26" name="Picture 25"/>
          <p:cNvPicPr>
            <a:picLocks noChangeAspect="1"/>
          </p:cNvPicPr>
          <p:nvPr/>
        </p:nvPicPr>
        <p:blipFill>
          <a:blip r:embed="rId3"/>
          <a:stretch>
            <a:fillRect/>
          </a:stretch>
        </p:blipFill>
        <p:spPr>
          <a:xfrm>
            <a:off x="3777732" y="3945730"/>
            <a:ext cx="5366267" cy="25444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Technical</a:t>
            </a:r>
            <a:r>
              <a:rPr spc="-200" dirty="0"/>
              <a:t> </a:t>
            </a:r>
            <a:r>
              <a:rPr spc="-10" dirty="0"/>
              <a:t>Details</a:t>
            </a:r>
          </a:p>
        </p:txBody>
      </p:sp>
      <p:sp>
        <p:nvSpPr>
          <p:cNvPr id="3" name="object 3"/>
          <p:cNvSpPr txBox="1"/>
          <p:nvPr/>
        </p:nvSpPr>
        <p:spPr>
          <a:xfrm>
            <a:off x="474662" y="1231900"/>
            <a:ext cx="7992109" cy="4901565"/>
          </a:xfrm>
          <a:prstGeom prst="rect">
            <a:avLst/>
          </a:prstGeom>
        </p:spPr>
        <p:txBody>
          <a:bodyPr vert="horz" wrap="square" lIns="0" tIns="10160" rIns="0" bIns="0" rtlCol="0">
            <a:spAutoFit/>
          </a:bodyPr>
          <a:lstStyle/>
          <a:p>
            <a:pPr marL="12700" marR="15875" indent="76835" algn="just">
              <a:lnSpc>
                <a:spcPct val="102000"/>
              </a:lnSpc>
              <a:spcBef>
                <a:spcPts val="80"/>
              </a:spcBef>
              <a:buSzPct val="94000"/>
              <a:buFont typeface="Arial" panose="020B0604020202020204"/>
              <a:buChar char="•"/>
              <a:tabLst>
                <a:tab pos="89535" algn="l"/>
              </a:tabLst>
            </a:pPr>
            <a:r>
              <a:rPr sz="1550" b="1" dirty="0">
                <a:latin typeface="Times New Roman" panose="02020603050405020304"/>
                <a:cs typeface="Times New Roman" panose="02020603050405020304"/>
              </a:rPr>
              <a:t>HTML</a:t>
            </a:r>
            <a:r>
              <a:rPr sz="1550" b="1"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standard</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markup</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language</a:t>
            </a:r>
            <a:r>
              <a:rPr sz="1550" spc="19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create</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essential</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ensure</a:t>
            </a:r>
            <a:r>
              <a:rPr sz="1550" spc="9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that </a:t>
            </a:r>
            <a:r>
              <a:rPr sz="1550" dirty="0">
                <a:latin typeface="Times New Roman" panose="02020603050405020304"/>
                <a:cs typeface="Times New Roman" panose="02020603050405020304"/>
              </a:rPr>
              <a:t>the</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HTML</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code</a:t>
            </a:r>
            <a:r>
              <a:rPr sz="1550" spc="26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clean</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valid,</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including</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using</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proper</a:t>
            </a:r>
            <a:r>
              <a:rPr sz="1550" spc="28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headings,</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meta</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tags,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structured </a:t>
            </a:r>
            <a:r>
              <a:rPr sz="1550" dirty="0">
                <a:latin typeface="Times New Roman" panose="02020603050405020304"/>
                <a:cs typeface="Times New Roman" panose="02020603050405020304"/>
              </a:rPr>
              <a:t>data.</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This</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helps</a:t>
            </a:r>
            <a:r>
              <a:rPr sz="1550" spc="490"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of</a:t>
            </a:r>
            <a:r>
              <a:rPr sz="1550" spc="5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4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index</a:t>
            </a:r>
            <a:r>
              <a:rPr sz="1550" spc="46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them </a:t>
            </a:r>
            <a:r>
              <a:rPr sz="1550" spc="-10" dirty="0">
                <a:latin typeface="Times New Roman" panose="02020603050405020304"/>
                <a:cs typeface="Times New Roman" panose="02020603050405020304"/>
              </a:rPr>
              <a:t>properly.</a:t>
            </a:r>
            <a:endParaRPr sz="1550">
              <a:latin typeface="Times New Roman" panose="02020603050405020304"/>
              <a:cs typeface="Times New Roman" panose="02020603050405020304"/>
            </a:endParaRPr>
          </a:p>
          <a:p>
            <a:pPr marL="12700" marR="10795" indent="76835" algn="just">
              <a:lnSpc>
                <a:spcPct val="103000"/>
              </a:lnSpc>
              <a:spcBef>
                <a:spcPts val="35"/>
              </a:spcBef>
              <a:buSzPct val="94000"/>
              <a:buFont typeface="Arial" panose="020B0604020202020204"/>
              <a:buChar char="•"/>
              <a:tabLst>
                <a:tab pos="89535" algn="l"/>
              </a:tabLst>
            </a:pPr>
            <a:r>
              <a:rPr sz="1550" b="1" dirty="0">
                <a:latin typeface="Times New Roman" panose="02020603050405020304"/>
                <a:cs typeface="Times New Roman" panose="02020603050405020304"/>
              </a:rPr>
              <a:t>CSS</a:t>
            </a:r>
            <a:r>
              <a:rPr sz="1550" b="1" spc="145"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style</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make</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visually</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appealing</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users.</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While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CSS</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does</a:t>
            </a:r>
            <a:r>
              <a:rPr sz="1550" spc="19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not </a:t>
            </a:r>
            <a:r>
              <a:rPr sz="1550" dirty="0">
                <a:latin typeface="Times New Roman" panose="02020603050405020304"/>
                <a:cs typeface="Times New Roman" panose="02020603050405020304"/>
              </a:rPr>
              <a:t>have</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direct</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impact</a:t>
            </a:r>
            <a:r>
              <a:rPr sz="1550" spc="80" dirty="0">
                <a:latin typeface="Times New Roman" panose="02020603050405020304"/>
                <a:cs typeface="Times New Roman" panose="02020603050405020304"/>
              </a:rPr>
              <a:t> </a:t>
            </a:r>
            <a:r>
              <a:rPr sz="1550" spc="60" dirty="0">
                <a:latin typeface="Times New Roman" panose="02020603050405020304"/>
                <a:cs typeface="Times New Roman" panose="02020603050405020304"/>
              </a:rPr>
              <a:t>on</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SEO,</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indirectly</a:t>
            </a:r>
            <a:r>
              <a:rPr sz="1550" spc="30" dirty="0">
                <a:latin typeface="Times New Roman" panose="02020603050405020304"/>
                <a:cs typeface="Times New Roman" panose="02020603050405020304"/>
              </a:rPr>
              <a:t> </a:t>
            </a:r>
            <a:r>
              <a:rPr sz="1550" dirty="0">
                <a:latin typeface="Times New Roman" panose="02020603050405020304"/>
                <a:cs typeface="Times New Roman" panose="02020603050405020304"/>
              </a:rPr>
              <a:t>affect</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2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experience.</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well-designed</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website </a:t>
            </a:r>
            <a:r>
              <a:rPr sz="1550" dirty="0">
                <a:latin typeface="Times New Roman" panose="02020603050405020304"/>
                <a:cs typeface="Times New Roman" panose="02020603050405020304"/>
              </a:rPr>
              <a:t>that</a:t>
            </a:r>
            <a:r>
              <a:rPr sz="1550" spc="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0" dirty="0">
                <a:latin typeface="Times New Roman" panose="02020603050405020304"/>
                <a:cs typeface="Times New Roman" panose="02020603050405020304"/>
              </a:rPr>
              <a:t> </a:t>
            </a:r>
            <a:r>
              <a:rPr sz="1550" dirty="0">
                <a:latin typeface="Times New Roman" panose="02020603050405020304"/>
                <a:cs typeface="Times New Roman" panose="02020603050405020304"/>
              </a:rPr>
              <a:t>visually</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appealing</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easy</a:t>
            </a:r>
            <a:r>
              <a:rPr sz="1550" spc="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 navigate</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improves</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3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a:p>
            <a:pPr marL="12700" marR="13970" indent="76835" algn="just">
              <a:lnSpc>
                <a:spcPct val="103000"/>
              </a:lnSpc>
              <a:spcBef>
                <a:spcPts val="40"/>
              </a:spcBef>
              <a:buSzPct val="94000"/>
              <a:buFont typeface="Arial" panose="020B0604020202020204"/>
              <a:buChar char="•"/>
              <a:tabLst>
                <a:tab pos="89535" algn="l"/>
              </a:tabLst>
            </a:pPr>
            <a:r>
              <a:rPr sz="1550" b="1" dirty="0">
                <a:latin typeface="Times New Roman" panose="02020603050405020304"/>
                <a:cs typeface="Times New Roman" panose="02020603050405020304"/>
              </a:rPr>
              <a:t>JavaScript</a:t>
            </a:r>
            <a:r>
              <a:rPr sz="1550" b="1"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programming</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language</a:t>
            </a:r>
            <a:r>
              <a:rPr sz="1550" spc="2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add</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interactivity</a:t>
            </a:r>
            <a:r>
              <a:rPr sz="1550" spc="2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40" dirty="0">
                <a:latin typeface="Times New Roman" panose="02020603050405020304"/>
                <a:cs typeface="Times New Roman" panose="02020603050405020304"/>
              </a:rPr>
              <a:t> </a:t>
            </a:r>
            <a:r>
              <a:rPr sz="1550" dirty="0">
                <a:latin typeface="Times New Roman" panose="02020603050405020304"/>
                <a:cs typeface="Times New Roman" panose="02020603050405020304"/>
              </a:rPr>
              <a:t>dynamic</a:t>
            </a:r>
            <a:r>
              <a:rPr sz="1550" spc="27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web </a:t>
            </a:r>
            <a:r>
              <a:rPr sz="1550" dirty="0">
                <a:latin typeface="Times New Roman" panose="02020603050405020304"/>
                <a:cs typeface="Times New Roman" panose="02020603050405020304"/>
              </a:rPr>
              <a:t>pages.</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434"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390" dirty="0">
                <a:latin typeface="Times New Roman" panose="02020603050405020304"/>
                <a:cs typeface="Times New Roman" panose="02020603050405020304"/>
              </a:rPr>
              <a:t> </a:t>
            </a:r>
            <a:r>
              <a:rPr sz="1550" dirty="0">
                <a:latin typeface="Times New Roman" panose="02020603050405020304"/>
                <a:cs typeface="Times New Roman" panose="02020603050405020304"/>
              </a:rPr>
              <a:t>be</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3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465" dirty="0">
                <a:latin typeface="Times New Roman" panose="02020603050405020304"/>
                <a:cs typeface="Times New Roman" panose="02020603050405020304"/>
              </a:rPr>
              <a:t> </a:t>
            </a:r>
            <a:r>
              <a:rPr sz="1550" dirty="0">
                <a:latin typeface="Times New Roman" panose="02020603050405020304"/>
                <a:cs typeface="Times New Roman" panose="02020603050405020304"/>
              </a:rPr>
              <a:t>create</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animations,</a:t>
            </a:r>
            <a:r>
              <a:rPr sz="1550" spc="47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pop-</a:t>
            </a:r>
            <a:r>
              <a:rPr sz="1550" dirty="0">
                <a:latin typeface="Times New Roman" panose="02020603050405020304"/>
                <a:cs typeface="Times New Roman" panose="02020603050405020304"/>
              </a:rPr>
              <a:t>ups,</a:t>
            </a:r>
            <a:r>
              <a:rPr sz="1550" spc="409"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00" dirty="0">
                <a:latin typeface="Times New Roman" panose="02020603050405020304"/>
                <a:cs typeface="Times New Roman" panose="02020603050405020304"/>
              </a:rPr>
              <a:t> </a:t>
            </a:r>
            <a:r>
              <a:rPr sz="1550" dirty="0">
                <a:latin typeface="Times New Roman" panose="02020603050405020304"/>
                <a:cs typeface="Times New Roman" panose="02020603050405020304"/>
              </a:rPr>
              <a:t>other</a:t>
            </a:r>
            <a:r>
              <a:rPr sz="1550" spc="430" dirty="0">
                <a:latin typeface="Times New Roman" panose="02020603050405020304"/>
                <a:cs typeface="Times New Roman" panose="02020603050405020304"/>
              </a:rPr>
              <a:t> </a:t>
            </a:r>
            <a:r>
              <a:rPr sz="1550" dirty="0">
                <a:latin typeface="Times New Roman" panose="02020603050405020304"/>
                <a:cs typeface="Times New Roman" panose="02020603050405020304"/>
              </a:rPr>
              <a:t>interactive</a:t>
            </a:r>
            <a:r>
              <a:rPr sz="1550" spc="400" dirty="0">
                <a:latin typeface="Times New Roman" panose="02020603050405020304"/>
                <a:cs typeface="Times New Roman" panose="02020603050405020304"/>
              </a:rPr>
              <a:t> </a:t>
            </a:r>
            <a:r>
              <a:rPr sz="1550" dirty="0">
                <a:latin typeface="Times New Roman" panose="02020603050405020304"/>
                <a:cs typeface="Times New Roman" panose="02020603050405020304"/>
              </a:rPr>
              <a:t>elements</a:t>
            </a:r>
            <a:r>
              <a:rPr sz="1550" spc="40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44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can </a:t>
            </a:r>
            <a:r>
              <a:rPr sz="1550" dirty="0">
                <a:latin typeface="Times New Roman" panose="02020603050405020304"/>
                <a:cs typeface="Times New Roman" panose="02020603050405020304"/>
              </a:rPr>
              <a:t>enhance</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a:p>
            <a:pPr marL="12700" marR="17780" indent="76835" algn="just">
              <a:lnSpc>
                <a:spcPct val="101000"/>
              </a:lnSpc>
              <a:spcBef>
                <a:spcPts val="70"/>
              </a:spcBef>
              <a:buSzPct val="94000"/>
              <a:buFont typeface="Arial" panose="020B0604020202020204"/>
              <a:buChar char="•"/>
              <a:tabLst>
                <a:tab pos="89535" algn="l"/>
              </a:tabLst>
            </a:pPr>
            <a:r>
              <a:rPr sz="1550" dirty="0">
                <a:latin typeface="Times New Roman" panose="02020603050405020304"/>
                <a:cs typeface="Times New Roman" panose="02020603050405020304"/>
              </a:rPr>
              <a:t>A</a:t>
            </a:r>
            <a:r>
              <a:rPr sz="1550" spc="9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responsive</a:t>
            </a:r>
            <a:r>
              <a:rPr sz="1550" b="1"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design</a:t>
            </a:r>
            <a:r>
              <a:rPr sz="1550" spc="15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200" dirty="0">
                <a:latin typeface="Times New Roman" panose="02020603050405020304"/>
                <a:cs typeface="Times New Roman" panose="02020603050405020304"/>
              </a:rPr>
              <a:t> </a:t>
            </a:r>
            <a:r>
              <a:rPr sz="1550" dirty="0">
                <a:latin typeface="Times New Roman" panose="02020603050405020304"/>
                <a:cs typeface="Times New Roman" panose="02020603050405020304"/>
              </a:rPr>
              <a:t>works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well</a:t>
            </a:r>
            <a:r>
              <a:rPr sz="1550" spc="125" dirty="0">
                <a:latin typeface="Times New Roman" panose="02020603050405020304"/>
                <a:cs typeface="Times New Roman" panose="02020603050405020304"/>
              </a:rPr>
              <a:t> </a:t>
            </a:r>
            <a:r>
              <a:rPr sz="1550" spc="60" dirty="0">
                <a:latin typeface="Times New Roman" panose="02020603050405020304"/>
                <a:cs typeface="Times New Roman" panose="02020603050405020304"/>
              </a:rPr>
              <a:t>on</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different</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screen</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sizes</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devices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60" dirty="0">
                <a:latin typeface="Times New Roman" panose="02020603050405020304"/>
                <a:cs typeface="Times New Roman" panose="02020603050405020304"/>
              </a:rPr>
              <a:t> </a:t>
            </a:r>
            <a:r>
              <a:rPr sz="1550" dirty="0">
                <a:latin typeface="Times New Roman" panose="02020603050405020304"/>
                <a:cs typeface="Times New Roman" panose="02020603050405020304"/>
              </a:rPr>
              <a:t>essential</a:t>
            </a:r>
            <a:r>
              <a:rPr sz="1550" spc="225" dirty="0">
                <a:latin typeface="Times New Roman" panose="02020603050405020304"/>
                <a:cs typeface="Times New Roman" panose="02020603050405020304"/>
              </a:rPr>
              <a:t> </a:t>
            </a:r>
            <a:r>
              <a:rPr sz="1550" dirty="0">
                <a:latin typeface="Times New Roman" panose="02020603050405020304"/>
                <a:cs typeface="Times New Roman" panose="02020603050405020304"/>
              </a:rPr>
              <a:t>for</a:t>
            </a:r>
            <a:r>
              <a:rPr sz="1550" spc="19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SEO </a:t>
            </a:r>
            <a:r>
              <a:rPr sz="1550" dirty="0">
                <a:latin typeface="Times New Roman" panose="02020603050405020304"/>
                <a:cs typeface="Times New Roman" panose="02020603050405020304"/>
              </a:rPr>
              <a:t>as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mobile</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traffic</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continues</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increase.</a:t>
            </a:r>
            <a:endParaRPr sz="1550">
              <a:latin typeface="Times New Roman" panose="02020603050405020304"/>
              <a:cs typeface="Times New Roman" panose="02020603050405020304"/>
            </a:endParaRPr>
          </a:p>
          <a:p>
            <a:pPr marL="12700" marR="17145" indent="76835" algn="just">
              <a:lnSpc>
                <a:spcPct val="101000"/>
              </a:lnSpc>
              <a:spcBef>
                <a:spcPts val="75"/>
              </a:spcBef>
              <a:buSzPct val="94000"/>
              <a:buFont typeface="Arial" panose="020B0604020202020204"/>
              <a:buChar char="•"/>
              <a:tabLst>
                <a:tab pos="89535" algn="l"/>
              </a:tabLst>
            </a:pPr>
            <a:r>
              <a:rPr sz="1550" dirty="0">
                <a:latin typeface="Times New Roman" panose="02020603050405020304"/>
                <a:cs typeface="Times New Roman" panose="02020603050405020304"/>
              </a:rPr>
              <a:t>A</a:t>
            </a:r>
            <a:r>
              <a:rPr sz="1550" spc="25" dirty="0">
                <a:latin typeface="Times New Roman" panose="02020603050405020304"/>
                <a:cs typeface="Times New Roman" panose="02020603050405020304"/>
              </a:rPr>
              <a:t> </a:t>
            </a:r>
            <a:r>
              <a:rPr sz="1550" dirty="0">
                <a:latin typeface="Times New Roman" panose="02020603050405020304"/>
                <a:cs typeface="Times New Roman" panose="02020603050405020304"/>
              </a:rPr>
              <a:t>fast</a:t>
            </a:r>
            <a:r>
              <a:rPr sz="1550" spc="140" dirty="0">
                <a:latin typeface="Times New Roman" panose="02020603050405020304"/>
                <a:cs typeface="Times New Roman" panose="02020603050405020304"/>
              </a:rPr>
              <a:t> </a:t>
            </a:r>
            <a:r>
              <a:rPr sz="1550" dirty="0">
                <a:latin typeface="Times New Roman" panose="02020603050405020304"/>
                <a:cs typeface="Times New Roman" panose="02020603050405020304"/>
              </a:rPr>
              <a:t>loading</a:t>
            </a:r>
            <a:r>
              <a:rPr sz="1550" spc="17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website</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crucial</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for</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SEO.</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7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improve</a:t>
            </a:r>
            <a:r>
              <a:rPr sz="1550" b="1" spc="18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page</a:t>
            </a:r>
            <a:r>
              <a:rPr sz="1550" b="1" spc="20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speed</a:t>
            </a:r>
            <a:r>
              <a:rPr sz="1550" b="1"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by</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optimizing</a:t>
            </a:r>
            <a:r>
              <a:rPr sz="1550" spc="10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images, </a:t>
            </a:r>
            <a:r>
              <a:rPr sz="1550" dirty="0">
                <a:latin typeface="Times New Roman" panose="02020603050405020304"/>
                <a:cs typeface="Times New Roman" panose="02020603050405020304"/>
              </a:rPr>
              <a:t>minifying</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code,</a:t>
            </a:r>
            <a:r>
              <a:rPr sz="1550" spc="4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0" dirty="0">
                <a:latin typeface="Times New Roman" panose="02020603050405020304"/>
                <a:cs typeface="Times New Roman" panose="02020603050405020304"/>
              </a:rPr>
              <a:t> </a:t>
            </a:r>
            <a:r>
              <a:rPr sz="1550" dirty="0">
                <a:latin typeface="Times New Roman" panose="02020603050405020304"/>
                <a:cs typeface="Times New Roman" panose="02020603050405020304"/>
              </a:rPr>
              <a:t>leveraging</a:t>
            </a:r>
            <a:r>
              <a:rPr sz="1550" spc="23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caching.</a:t>
            </a:r>
            <a:endParaRPr sz="1550">
              <a:latin typeface="Times New Roman" panose="02020603050405020304"/>
              <a:cs typeface="Times New Roman" panose="02020603050405020304"/>
            </a:endParaRPr>
          </a:p>
          <a:p>
            <a:pPr marL="88900" indent="-76835" algn="just">
              <a:lnSpc>
                <a:spcPct val="100000"/>
              </a:lnSpc>
              <a:spcBef>
                <a:spcPts val="90"/>
              </a:spcBef>
              <a:buSzPct val="94000"/>
              <a:buFont typeface="Arial" panose="020B0604020202020204"/>
              <a:buChar char="•"/>
              <a:tabLst>
                <a:tab pos="89535" algn="l"/>
              </a:tabLst>
            </a:pPr>
            <a:r>
              <a:rPr sz="1550" b="1" dirty="0">
                <a:latin typeface="Times New Roman" panose="02020603050405020304"/>
                <a:cs typeface="Times New Roman" panose="02020603050405020304"/>
              </a:rPr>
              <a:t>A</a:t>
            </a:r>
            <a:r>
              <a:rPr sz="1550" b="1" spc="-4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well-structured</a:t>
            </a:r>
            <a:r>
              <a:rPr sz="1550" b="1" spc="12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URL</a:t>
            </a:r>
            <a:r>
              <a:rPr sz="1550" b="1"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includes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40" dirty="0">
                <a:latin typeface="Times New Roman" panose="02020603050405020304"/>
                <a:cs typeface="Times New Roman" panose="02020603050405020304"/>
              </a:rPr>
              <a:t> </a:t>
            </a:r>
            <a:r>
              <a:rPr sz="1550" dirty="0">
                <a:latin typeface="Times New Roman" panose="02020603050405020304"/>
                <a:cs typeface="Times New Roman" panose="02020603050405020304"/>
              </a:rPr>
              <a:t>target</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keyword</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a:t>
            </a:r>
            <a:r>
              <a:rPr sz="1550" spc="120"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1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the</a:t>
            </a:r>
            <a:endParaRPr sz="1550">
              <a:latin typeface="Times New Roman" panose="02020603050405020304"/>
              <a:cs typeface="Times New Roman" panose="02020603050405020304"/>
            </a:endParaRPr>
          </a:p>
          <a:p>
            <a:pPr marL="12700" algn="just">
              <a:lnSpc>
                <a:spcPct val="100000"/>
              </a:lnSpc>
              <a:spcBef>
                <a:spcPts val="95"/>
              </a:spcBef>
            </a:pPr>
            <a:r>
              <a:rPr sz="1550" dirty="0">
                <a:latin typeface="Times New Roman" panose="02020603050405020304"/>
                <a:cs typeface="Times New Roman" panose="02020603050405020304"/>
              </a:rPr>
              <a:t>content</a:t>
            </a:r>
            <a:r>
              <a:rPr sz="1550" spc="145" dirty="0">
                <a:latin typeface="Times New Roman" panose="02020603050405020304"/>
                <a:cs typeface="Times New Roman" panose="02020603050405020304"/>
              </a:rPr>
              <a:t> </a:t>
            </a:r>
            <a:r>
              <a:rPr sz="1550" dirty="0">
                <a:latin typeface="Times New Roman" panose="02020603050405020304"/>
                <a:cs typeface="Times New Roman" panose="02020603050405020304"/>
              </a:rPr>
              <a:t>of</a:t>
            </a:r>
            <a:r>
              <a:rPr sz="1550" spc="-1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14"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page.</a:t>
            </a:r>
            <a:endParaRPr sz="1550">
              <a:latin typeface="Times New Roman" panose="02020603050405020304"/>
              <a:cs typeface="Times New Roman" panose="02020603050405020304"/>
            </a:endParaRPr>
          </a:p>
          <a:p>
            <a:pPr marL="88900" indent="-76835" algn="just">
              <a:lnSpc>
                <a:spcPct val="100000"/>
              </a:lnSpc>
              <a:spcBef>
                <a:spcPts val="20"/>
              </a:spcBef>
              <a:buSzPct val="94000"/>
              <a:buFont typeface="Arial" panose="020B0604020202020204"/>
              <a:buChar char="•"/>
              <a:tabLst>
                <a:tab pos="89535" algn="l"/>
              </a:tabLst>
            </a:pPr>
            <a:r>
              <a:rPr sz="1550" b="1" dirty="0">
                <a:latin typeface="Times New Roman" panose="02020603050405020304"/>
                <a:cs typeface="Times New Roman" panose="02020603050405020304"/>
              </a:rPr>
              <a:t>jQuery</a:t>
            </a:r>
            <a:r>
              <a:rPr sz="1550" b="1"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33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lightweight</a:t>
            </a:r>
            <a:r>
              <a:rPr sz="1550" spc="370" dirty="0">
                <a:latin typeface="Times New Roman" panose="02020603050405020304"/>
                <a:cs typeface="Times New Roman" panose="02020603050405020304"/>
              </a:rPr>
              <a:t> </a:t>
            </a:r>
            <a:r>
              <a:rPr sz="1550" dirty="0">
                <a:latin typeface="Times New Roman" panose="02020603050405020304"/>
                <a:cs typeface="Times New Roman" panose="02020603050405020304"/>
              </a:rPr>
              <a:t>JavaScript</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library.</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It's</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sole</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purpose</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33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make</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360" dirty="0">
                <a:latin typeface="Times New Roman" panose="02020603050405020304"/>
                <a:cs typeface="Times New Roman" panose="02020603050405020304"/>
              </a:rPr>
              <a:t> </a:t>
            </a:r>
            <a:r>
              <a:rPr sz="1550" dirty="0">
                <a:latin typeface="Times New Roman" panose="02020603050405020304"/>
                <a:cs typeface="Times New Roman" panose="02020603050405020304"/>
              </a:rPr>
              <a:t>much</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easier</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0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use</a:t>
            </a:r>
            <a:endParaRPr sz="1550">
              <a:latin typeface="Times New Roman" panose="02020603050405020304"/>
              <a:cs typeface="Times New Roman" panose="02020603050405020304"/>
            </a:endParaRPr>
          </a:p>
          <a:p>
            <a:pPr marL="12700" algn="just">
              <a:lnSpc>
                <a:spcPct val="100000"/>
              </a:lnSpc>
              <a:spcBef>
                <a:spcPts val="90"/>
              </a:spcBef>
            </a:pPr>
            <a:r>
              <a:rPr sz="1550" dirty="0">
                <a:latin typeface="Times New Roman" panose="02020603050405020304"/>
                <a:cs typeface="Times New Roman" panose="02020603050405020304"/>
              </a:rPr>
              <a:t>Javascript</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on</a:t>
            </a:r>
            <a:r>
              <a:rPr sz="1550" spc="-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your</a:t>
            </a:r>
            <a:r>
              <a:rPr sz="1550" spc="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website.</a:t>
            </a:r>
            <a:endParaRPr sz="1550">
              <a:latin typeface="Times New Roman" panose="02020603050405020304"/>
              <a:cs typeface="Times New Roman" panose="02020603050405020304"/>
            </a:endParaRPr>
          </a:p>
          <a:p>
            <a:pPr marL="12700" marR="5080" indent="76835" algn="just">
              <a:lnSpc>
                <a:spcPts val="1950"/>
              </a:lnSpc>
              <a:spcBef>
                <a:spcPts val="10"/>
              </a:spcBef>
              <a:buSzPct val="94000"/>
              <a:buFont typeface="Arial" panose="020B0604020202020204"/>
              <a:buChar char="•"/>
              <a:tabLst>
                <a:tab pos="89535" algn="l"/>
              </a:tabLst>
            </a:pPr>
            <a:r>
              <a:rPr sz="1550" b="1" dirty="0">
                <a:latin typeface="Times New Roman" panose="02020603050405020304"/>
                <a:cs typeface="Times New Roman" panose="02020603050405020304"/>
              </a:rPr>
              <a:t>Linking</a:t>
            </a:r>
            <a:r>
              <a:rPr sz="1550" b="1" spc="1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other</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relevant</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195" dirty="0">
                <a:latin typeface="Times New Roman" panose="02020603050405020304"/>
                <a:cs typeface="Times New Roman" panose="02020603050405020304"/>
              </a:rPr>
              <a:t> </a:t>
            </a:r>
            <a:r>
              <a:rPr sz="1550" dirty="0">
                <a:latin typeface="Times New Roman" panose="02020603050405020304"/>
                <a:cs typeface="Times New Roman" panose="02020603050405020304"/>
              </a:rPr>
              <a:t>on</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your</a:t>
            </a:r>
            <a:r>
              <a:rPr sz="1550" spc="204" dirty="0">
                <a:latin typeface="Times New Roman" panose="02020603050405020304"/>
                <a:cs typeface="Times New Roman" panose="02020603050405020304"/>
              </a:rPr>
              <a:t> </a:t>
            </a:r>
            <a:r>
              <a:rPr sz="1550" dirty="0">
                <a:latin typeface="Times New Roman" panose="02020603050405020304"/>
                <a:cs typeface="Times New Roman" panose="02020603050405020304"/>
              </a:rPr>
              <a:t>site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context</a:t>
            </a:r>
            <a:r>
              <a:rPr sz="1550" spc="229"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of </a:t>
            </a:r>
            <a:r>
              <a:rPr sz="1550" dirty="0">
                <a:latin typeface="Times New Roman" panose="02020603050405020304"/>
                <a:cs typeface="Times New Roman" panose="02020603050405020304"/>
              </a:rPr>
              <a:t>your</a:t>
            </a:r>
            <a:r>
              <a:rPr sz="1550" spc="3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204"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improve</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Key</a:t>
            </a:r>
            <a:r>
              <a:rPr spc="30" dirty="0"/>
              <a:t> </a:t>
            </a:r>
            <a:r>
              <a:rPr spc="-10" dirty="0"/>
              <a:t>Features</a:t>
            </a:r>
          </a:p>
        </p:txBody>
      </p:sp>
      <p:sp>
        <p:nvSpPr>
          <p:cNvPr id="4" name="object 4"/>
          <p:cNvSpPr txBox="1">
            <a:spLocks noGrp="1"/>
          </p:cNvSpPr>
          <p:nvPr>
            <p:ph type="body" idx="1"/>
          </p:nvPr>
        </p:nvSpPr>
        <p:spPr>
          <a:xfrm>
            <a:off x="1046797" y="1176921"/>
            <a:ext cx="7414895" cy="3485515"/>
          </a:xfrm>
          <a:prstGeom prst="rect">
            <a:avLst/>
          </a:prstGeom>
        </p:spPr>
        <p:txBody>
          <a:bodyPr vert="horz" wrap="square" lIns="0" tIns="12065" rIns="0" bIns="0" rtlCol="0">
            <a:spAutoFit/>
          </a:bodyPr>
          <a:lstStyle/>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1. </a:t>
            </a:r>
            <a:r>
              <a:rPr lang="en-IN" spc="-10" dirty="0" smtClean="0"/>
              <a:t>100+ books</a:t>
            </a:r>
            <a:endParaRPr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2. </a:t>
            </a:r>
            <a:r>
              <a:rPr lang="en-IN" spc="-10" dirty="0" smtClean="0"/>
              <a:t>All Books Available</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3.Easy </a:t>
            </a:r>
            <a:r>
              <a:rPr lang="en-IN" spc="-10" dirty="0" smtClean="0"/>
              <a:t>ordering</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4.Easy Cancellation</a:t>
            </a:r>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5.Discount Offer/coupons</a:t>
            </a:r>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smtClean="0"/>
              <a:t>6. Books Issuing</a:t>
            </a:r>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3625" y="0"/>
            <a:ext cx="3000375" cy="876300"/>
            <a:chOff x="6143625" y="0"/>
            <a:chExt cx="3000375" cy="876300"/>
          </a:xfrm>
        </p:grpSpPr>
        <p:pic>
          <p:nvPicPr>
            <p:cNvPr id="3" name="object 3"/>
            <p:cNvPicPr/>
            <p:nvPr/>
          </p:nvPicPr>
          <p:blipFill>
            <a:blip r:embed="rId2" cstate="print"/>
            <a:stretch>
              <a:fillRect/>
            </a:stretch>
          </p:blipFill>
          <p:spPr>
            <a:xfrm>
              <a:off x="6553200" y="228600"/>
              <a:ext cx="2057400" cy="638175"/>
            </a:xfrm>
            <a:prstGeom prst="rect">
              <a:avLst/>
            </a:prstGeom>
          </p:spPr>
        </p:pic>
        <p:sp>
          <p:nvSpPr>
            <p:cNvPr id="4" name="object 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6553200" y="228600"/>
              <a:ext cx="2057400" cy="638175"/>
            </a:xfrm>
            <a:prstGeom prst="rect">
              <a:avLst/>
            </a:prstGeom>
          </p:spPr>
        </p:pic>
        <p:sp>
          <p:nvSpPr>
            <p:cNvPr id="6" name="object 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6553200" y="228600"/>
              <a:ext cx="1924050" cy="609600"/>
            </a:xfrm>
            <a:prstGeom prst="rect">
              <a:avLst/>
            </a:prstGeom>
          </p:spPr>
        </p:pic>
      </p:grpSp>
      <p:sp>
        <p:nvSpPr>
          <p:cNvPr id="8" name="object 8"/>
          <p:cNvSpPr txBox="1">
            <a:spLocks noGrp="1"/>
          </p:cNvSpPr>
          <p:nvPr>
            <p:ph type="title"/>
          </p:nvPr>
        </p:nvSpPr>
        <p:spPr>
          <a:prstGeom prst="rect">
            <a:avLst/>
          </a:prstGeom>
        </p:spPr>
        <p:txBody>
          <a:bodyPr vert="horz" wrap="square" lIns="0" tIns="16510" rIns="0" bIns="0" rtlCol="0">
            <a:spAutoFit/>
          </a:bodyPr>
          <a:lstStyle/>
          <a:p>
            <a:pPr marL="1300480">
              <a:lnSpc>
                <a:spcPct val="100000"/>
              </a:lnSpc>
              <a:spcBef>
                <a:spcPts val="130"/>
              </a:spcBef>
            </a:pPr>
            <a:r>
              <a:rPr dirty="0"/>
              <a:t>Code</a:t>
            </a:r>
            <a:r>
              <a:rPr spc="55" dirty="0"/>
              <a:t> </a:t>
            </a:r>
            <a:r>
              <a:rPr spc="-10" dirty="0"/>
              <a:t>Highlight</a:t>
            </a:r>
          </a:p>
        </p:txBody>
      </p:sp>
      <p:pic>
        <p:nvPicPr>
          <p:cNvPr id="9" name="Picture 8"/>
          <p:cNvPicPr>
            <a:picLocks noChangeAspect="1"/>
          </p:cNvPicPr>
          <p:nvPr/>
        </p:nvPicPr>
        <p:blipFill rotWithShape="1">
          <a:blip r:embed="rId4"/>
          <a:srcRect l="22703" t="3442" b="5357"/>
          <a:stretch/>
        </p:blipFill>
        <p:spPr>
          <a:xfrm>
            <a:off x="228600" y="984268"/>
            <a:ext cx="8798993" cy="552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Project</a:t>
            </a:r>
            <a:r>
              <a:rPr spc="5" dirty="0"/>
              <a:t> </a:t>
            </a:r>
            <a:r>
              <a:rPr spc="-10" dirty="0"/>
              <a:t>Highlights</a:t>
            </a:r>
          </a:p>
        </p:txBody>
      </p:sp>
      <p:pic>
        <p:nvPicPr>
          <p:cNvPr id="3" name="Picture 2"/>
          <p:cNvPicPr>
            <a:picLocks noChangeAspect="1"/>
          </p:cNvPicPr>
          <p:nvPr/>
        </p:nvPicPr>
        <p:blipFill>
          <a:blip r:embed="rId2"/>
          <a:stretch>
            <a:fillRect/>
          </a:stretch>
        </p:blipFill>
        <p:spPr>
          <a:xfrm>
            <a:off x="76200" y="1219200"/>
            <a:ext cx="8940800" cy="502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spc="-10" dirty="0"/>
              <a:t>Conclusion</a:t>
            </a:r>
          </a:p>
        </p:txBody>
      </p:sp>
      <p:sp>
        <p:nvSpPr>
          <p:cNvPr id="3" name="object 3"/>
          <p:cNvSpPr txBox="1"/>
          <p:nvPr/>
        </p:nvSpPr>
        <p:spPr>
          <a:xfrm>
            <a:off x="546735" y="916621"/>
            <a:ext cx="8154670" cy="5712779"/>
          </a:xfrm>
          <a:prstGeom prst="rect">
            <a:avLst/>
          </a:prstGeom>
        </p:spPr>
        <p:txBody>
          <a:bodyPr vert="horz" wrap="square" lIns="0" tIns="16510" rIns="0" bIns="0" rtlCol="0">
            <a:noAutofit/>
          </a:bodyPr>
          <a:lstStyle/>
          <a:p>
            <a:pPr algn="just"/>
            <a:r>
              <a:rPr lang="en-US" sz="2400" b="1" dirty="0" smtClean="0"/>
              <a:t>Dive into the World of Wordplay</a:t>
            </a:r>
          </a:p>
          <a:p>
            <a:pPr algn="just"/>
            <a:r>
              <a:rPr lang="en-US" sz="2400" dirty="0" smtClean="0"/>
              <a:t>Incorporating wordplay into your writing opens up a realm of endless fun and creativity. Start exploring and let the power of words take you on a remarkable journey!</a:t>
            </a:r>
          </a:p>
          <a:p>
            <a:pPr algn="just"/>
            <a:endParaRPr lang="en-US" sz="2400" dirty="0" smtClean="0"/>
          </a:p>
          <a:p>
            <a:pPr algn="just"/>
            <a:r>
              <a:rPr lang="en-US" sz="2400" dirty="0" smtClean="0"/>
              <a:t>Recommended Resources:</a:t>
            </a:r>
          </a:p>
          <a:p>
            <a:pPr algn="just"/>
            <a:r>
              <a:rPr lang="en-US" sz="2400" dirty="0" smtClean="0"/>
              <a:t>"The Ode Less Traveled" by Stephen Fry</a:t>
            </a:r>
          </a:p>
          <a:p>
            <a:pPr algn="just"/>
            <a:r>
              <a:rPr lang="en-US" sz="2400" dirty="0" smtClean="0"/>
              <a:t>"I Is an Other: The Secret Life of Metaphor and How It Shapes the Way We See the World" by James Geary</a:t>
            </a:r>
          </a:p>
          <a:p>
            <a:pPr algn="just"/>
            <a:endParaRPr lang="en-US" sz="2400" dirty="0" smtClean="0"/>
          </a:p>
          <a:p>
            <a:pPr algn="just"/>
            <a:r>
              <a:rPr lang="en-US" sz="2400" dirty="0" smtClean="0"/>
              <a:t>"The Pun Also Rises: How the Humble Pun Revolutionized Language, Changed History, and Made Wordplay More Than Some Antics" by John Pollack</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D0D0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4336</TotalTime>
  <Words>517</Words>
  <Application>Microsoft Office PowerPoint</Application>
  <PresentationFormat>On-screen Show (4:3)</PresentationFormat>
  <Paragraphs>57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Front End Engineering-I Project</vt:lpstr>
      <vt:lpstr>Wordplay Books</vt:lpstr>
      <vt:lpstr>Table of Contents</vt:lpstr>
      <vt:lpstr>Introduction</vt:lpstr>
      <vt:lpstr>Technical Details</vt:lpstr>
      <vt:lpstr>Key Features</vt:lpstr>
      <vt:lpstr>Code Highlight</vt:lpstr>
      <vt:lpstr>Project Highlights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Harshvardhan singh</dc:creator>
  <cp:lastModifiedBy>rakshitkshl@gmail.com</cp:lastModifiedBy>
  <cp:revision>12</cp:revision>
  <dcterms:created xsi:type="dcterms:W3CDTF">2023-05-25T08:47:00Z</dcterms:created>
  <dcterms:modified xsi:type="dcterms:W3CDTF">2023-10-29T07:11:11Z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2023-05-23T05:30:00Z</vt:filetime>
  </property>
  <property fmtid="{D5CDD505-2E9C-101B-9397-08002B2CF9AE}" pid="3" name="LastSaved">
    <vt:filetime>2023-05-25T05:30:00Z</vt:filetime>
  </property>
  <property fmtid="{D5CDD505-2E9C-101B-9397-08002B2CF9AE}" pid="4" name="ICV">
    <vt:lpwstr>3DD181F93CCB475793E799F71B2B2119_12</vt:lpwstr>
  </property>
  <property fmtid="{D5CDD505-2E9C-101B-9397-08002B2CF9AE}" pid="5" name="KSOProductBuildVer">
    <vt:lpwstr>1033-12.2.0.13266</vt:lpwstr>
  </property>
</Properties>
</file>