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58" r:id="rId4"/>
    <p:sldId id="259" r:id="rId5"/>
    <p:sldId id="264"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2" autoAdjust="0"/>
    <p:restoredTop sz="94660"/>
  </p:normalViewPr>
  <p:slideViewPr>
    <p:cSldViewPr snapToGrid="0">
      <p:cViewPr varScale="1">
        <p:scale>
          <a:sx n="94" d="100"/>
          <a:sy n="94" d="100"/>
        </p:scale>
        <p:origin x="224" y="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83A2F-9A84-BFE9-6634-2217165F6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910924-32D0-60C0-757A-D94DCDC41A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874ECF-3687-AEF4-CCAD-ED13C1FD5E54}"/>
              </a:ext>
            </a:extLst>
          </p:cNvPr>
          <p:cNvSpPr>
            <a:spLocks noGrp="1"/>
          </p:cNvSpPr>
          <p:nvPr>
            <p:ph type="dt" sz="half" idx="10"/>
          </p:nvPr>
        </p:nvSpPr>
        <p:spPr/>
        <p:txBody>
          <a:bodyPr/>
          <a:lstStyle/>
          <a:p>
            <a:fld id="{49AD3A39-B121-478A-8413-A48F901C2772}" type="datetimeFigureOut">
              <a:rPr lang="en-US" smtClean="0"/>
              <a:t>3/21/24</a:t>
            </a:fld>
            <a:endParaRPr lang="en-US"/>
          </a:p>
        </p:txBody>
      </p:sp>
      <p:sp>
        <p:nvSpPr>
          <p:cNvPr id="5" name="Footer Placeholder 4">
            <a:extLst>
              <a:ext uri="{FF2B5EF4-FFF2-40B4-BE49-F238E27FC236}">
                <a16:creationId xmlns:a16="http://schemas.microsoft.com/office/drawing/2014/main" id="{70714817-8C56-624B-EDF6-2D55A4120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0A7659-7D9A-6EE7-FCFB-8664171809F4}"/>
              </a:ext>
            </a:extLst>
          </p:cNvPr>
          <p:cNvSpPr>
            <a:spLocks noGrp="1"/>
          </p:cNvSpPr>
          <p:nvPr>
            <p:ph type="sldNum" sz="quarter" idx="12"/>
          </p:nvPr>
        </p:nvSpPr>
        <p:spPr/>
        <p:txBody>
          <a:bodyPr/>
          <a:lstStyle/>
          <a:p>
            <a:fld id="{618621EC-7A6E-48A4-B780-BCBEC42674E4}" type="slidenum">
              <a:rPr lang="en-US" smtClean="0"/>
              <a:t>‹#›</a:t>
            </a:fld>
            <a:endParaRPr lang="en-US"/>
          </a:p>
        </p:txBody>
      </p:sp>
    </p:spTree>
    <p:extLst>
      <p:ext uri="{BB962C8B-B14F-4D97-AF65-F5344CB8AC3E}">
        <p14:creationId xmlns:p14="http://schemas.microsoft.com/office/powerpoint/2010/main" val="4039431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51506-06F6-BDE8-F487-26199E00F9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324E2F-064F-9E36-F763-D5300A1820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5F230-31A6-3E6F-BF33-F19FBFFBB4C1}"/>
              </a:ext>
            </a:extLst>
          </p:cNvPr>
          <p:cNvSpPr>
            <a:spLocks noGrp="1"/>
          </p:cNvSpPr>
          <p:nvPr>
            <p:ph type="dt" sz="half" idx="10"/>
          </p:nvPr>
        </p:nvSpPr>
        <p:spPr/>
        <p:txBody>
          <a:bodyPr/>
          <a:lstStyle/>
          <a:p>
            <a:fld id="{49AD3A39-B121-478A-8413-A48F901C2772}" type="datetimeFigureOut">
              <a:rPr lang="en-US" smtClean="0"/>
              <a:t>3/21/24</a:t>
            </a:fld>
            <a:endParaRPr lang="en-US"/>
          </a:p>
        </p:txBody>
      </p:sp>
      <p:sp>
        <p:nvSpPr>
          <p:cNvPr id="5" name="Footer Placeholder 4">
            <a:extLst>
              <a:ext uri="{FF2B5EF4-FFF2-40B4-BE49-F238E27FC236}">
                <a16:creationId xmlns:a16="http://schemas.microsoft.com/office/drawing/2014/main" id="{5C243B39-4D6D-6437-7CE0-4532D332D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3CD4F-F417-2E16-8193-FF814A28EE15}"/>
              </a:ext>
            </a:extLst>
          </p:cNvPr>
          <p:cNvSpPr>
            <a:spLocks noGrp="1"/>
          </p:cNvSpPr>
          <p:nvPr>
            <p:ph type="sldNum" sz="quarter" idx="12"/>
          </p:nvPr>
        </p:nvSpPr>
        <p:spPr/>
        <p:txBody>
          <a:bodyPr/>
          <a:lstStyle/>
          <a:p>
            <a:fld id="{618621EC-7A6E-48A4-B780-BCBEC42674E4}" type="slidenum">
              <a:rPr lang="en-US" smtClean="0"/>
              <a:t>‹#›</a:t>
            </a:fld>
            <a:endParaRPr lang="en-US"/>
          </a:p>
        </p:txBody>
      </p:sp>
    </p:spTree>
    <p:extLst>
      <p:ext uri="{BB962C8B-B14F-4D97-AF65-F5344CB8AC3E}">
        <p14:creationId xmlns:p14="http://schemas.microsoft.com/office/powerpoint/2010/main" val="2742258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AE687C-D8D1-2453-993E-B667DEF12B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F3A0C1F-025C-A813-0463-F18265C65C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EE6172-A663-0B84-15F5-009977B22234}"/>
              </a:ext>
            </a:extLst>
          </p:cNvPr>
          <p:cNvSpPr>
            <a:spLocks noGrp="1"/>
          </p:cNvSpPr>
          <p:nvPr>
            <p:ph type="dt" sz="half" idx="10"/>
          </p:nvPr>
        </p:nvSpPr>
        <p:spPr/>
        <p:txBody>
          <a:bodyPr/>
          <a:lstStyle/>
          <a:p>
            <a:fld id="{49AD3A39-B121-478A-8413-A48F901C2772}" type="datetimeFigureOut">
              <a:rPr lang="en-US" smtClean="0"/>
              <a:t>3/21/24</a:t>
            </a:fld>
            <a:endParaRPr lang="en-US"/>
          </a:p>
        </p:txBody>
      </p:sp>
      <p:sp>
        <p:nvSpPr>
          <p:cNvPr id="5" name="Footer Placeholder 4">
            <a:extLst>
              <a:ext uri="{FF2B5EF4-FFF2-40B4-BE49-F238E27FC236}">
                <a16:creationId xmlns:a16="http://schemas.microsoft.com/office/drawing/2014/main" id="{EA02C93F-9366-6C0C-82D6-31821F0A3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CEB67-5260-5FFF-E7E9-20EFE2E29627}"/>
              </a:ext>
            </a:extLst>
          </p:cNvPr>
          <p:cNvSpPr>
            <a:spLocks noGrp="1"/>
          </p:cNvSpPr>
          <p:nvPr>
            <p:ph type="sldNum" sz="quarter" idx="12"/>
          </p:nvPr>
        </p:nvSpPr>
        <p:spPr/>
        <p:txBody>
          <a:bodyPr/>
          <a:lstStyle/>
          <a:p>
            <a:fld id="{618621EC-7A6E-48A4-B780-BCBEC42674E4}" type="slidenum">
              <a:rPr lang="en-US" smtClean="0"/>
              <a:t>‹#›</a:t>
            </a:fld>
            <a:endParaRPr lang="en-US"/>
          </a:p>
        </p:txBody>
      </p:sp>
    </p:spTree>
    <p:extLst>
      <p:ext uri="{BB962C8B-B14F-4D97-AF65-F5344CB8AC3E}">
        <p14:creationId xmlns:p14="http://schemas.microsoft.com/office/powerpoint/2010/main" val="2987218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0986-6C08-3ED3-F285-957F2926BF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B720FC-8614-BE4D-7771-21ED28E1B7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C6BDC-B47F-6234-9AC7-C3925DB50EE4}"/>
              </a:ext>
            </a:extLst>
          </p:cNvPr>
          <p:cNvSpPr>
            <a:spLocks noGrp="1"/>
          </p:cNvSpPr>
          <p:nvPr>
            <p:ph type="dt" sz="half" idx="10"/>
          </p:nvPr>
        </p:nvSpPr>
        <p:spPr/>
        <p:txBody>
          <a:bodyPr/>
          <a:lstStyle/>
          <a:p>
            <a:fld id="{49AD3A39-B121-478A-8413-A48F901C2772}" type="datetimeFigureOut">
              <a:rPr lang="en-US" smtClean="0"/>
              <a:t>3/21/24</a:t>
            </a:fld>
            <a:endParaRPr lang="en-US"/>
          </a:p>
        </p:txBody>
      </p:sp>
      <p:sp>
        <p:nvSpPr>
          <p:cNvPr id="5" name="Footer Placeholder 4">
            <a:extLst>
              <a:ext uri="{FF2B5EF4-FFF2-40B4-BE49-F238E27FC236}">
                <a16:creationId xmlns:a16="http://schemas.microsoft.com/office/drawing/2014/main" id="{62F7E2E7-DF1E-C1AF-BB57-FE94525E42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EA7DB5-4F34-330F-28BB-2F1AE5E84315}"/>
              </a:ext>
            </a:extLst>
          </p:cNvPr>
          <p:cNvSpPr>
            <a:spLocks noGrp="1"/>
          </p:cNvSpPr>
          <p:nvPr>
            <p:ph type="sldNum" sz="quarter" idx="12"/>
          </p:nvPr>
        </p:nvSpPr>
        <p:spPr/>
        <p:txBody>
          <a:bodyPr/>
          <a:lstStyle/>
          <a:p>
            <a:fld id="{618621EC-7A6E-48A4-B780-BCBEC42674E4}" type="slidenum">
              <a:rPr lang="en-US" smtClean="0"/>
              <a:t>‹#›</a:t>
            </a:fld>
            <a:endParaRPr lang="en-US"/>
          </a:p>
        </p:txBody>
      </p:sp>
    </p:spTree>
    <p:extLst>
      <p:ext uri="{BB962C8B-B14F-4D97-AF65-F5344CB8AC3E}">
        <p14:creationId xmlns:p14="http://schemas.microsoft.com/office/powerpoint/2010/main" val="396662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276CB-4DE0-E5FA-790D-5C7B4E9879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9358A7-7B41-326C-8F64-7D1DFEB26F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62C3A2-A154-403B-E466-2C55AD5D5C6D}"/>
              </a:ext>
            </a:extLst>
          </p:cNvPr>
          <p:cNvSpPr>
            <a:spLocks noGrp="1"/>
          </p:cNvSpPr>
          <p:nvPr>
            <p:ph type="dt" sz="half" idx="10"/>
          </p:nvPr>
        </p:nvSpPr>
        <p:spPr/>
        <p:txBody>
          <a:bodyPr/>
          <a:lstStyle/>
          <a:p>
            <a:fld id="{49AD3A39-B121-478A-8413-A48F901C2772}" type="datetimeFigureOut">
              <a:rPr lang="en-US" smtClean="0"/>
              <a:t>3/21/24</a:t>
            </a:fld>
            <a:endParaRPr lang="en-US"/>
          </a:p>
        </p:txBody>
      </p:sp>
      <p:sp>
        <p:nvSpPr>
          <p:cNvPr id="5" name="Footer Placeholder 4">
            <a:extLst>
              <a:ext uri="{FF2B5EF4-FFF2-40B4-BE49-F238E27FC236}">
                <a16:creationId xmlns:a16="http://schemas.microsoft.com/office/drawing/2014/main" id="{DD50DA99-B5F8-571F-02EC-36724974A6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86E0F-C902-14CE-2D00-39B8D465CCB3}"/>
              </a:ext>
            </a:extLst>
          </p:cNvPr>
          <p:cNvSpPr>
            <a:spLocks noGrp="1"/>
          </p:cNvSpPr>
          <p:nvPr>
            <p:ph type="sldNum" sz="quarter" idx="12"/>
          </p:nvPr>
        </p:nvSpPr>
        <p:spPr/>
        <p:txBody>
          <a:bodyPr/>
          <a:lstStyle/>
          <a:p>
            <a:fld id="{618621EC-7A6E-48A4-B780-BCBEC42674E4}" type="slidenum">
              <a:rPr lang="en-US" smtClean="0"/>
              <a:t>‹#›</a:t>
            </a:fld>
            <a:endParaRPr lang="en-US"/>
          </a:p>
        </p:txBody>
      </p:sp>
    </p:spTree>
    <p:extLst>
      <p:ext uri="{BB962C8B-B14F-4D97-AF65-F5344CB8AC3E}">
        <p14:creationId xmlns:p14="http://schemas.microsoft.com/office/powerpoint/2010/main" val="4105821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96A84-037F-1769-B50E-809154AB7F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8E5BAD-BE58-A070-1F6B-4F340A8C16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4EE4BC-79E9-3C22-7D44-72684EE54D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158A5B-8775-666A-ADAB-4DC502190A18}"/>
              </a:ext>
            </a:extLst>
          </p:cNvPr>
          <p:cNvSpPr>
            <a:spLocks noGrp="1"/>
          </p:cNvSpPr>
          <p:nvPr>
            <p:ph type="dt" sz="half" idx="10"/>
          </p:nvPr>
        </p:nvSpPr>
        <p:spPr/>
        <p:txBody>
          <a:bodyPr/>
          <a:lstStyle/>
          <a:p>
            <a:fld id="{49AD3A39-B121-478A-8413-A48F901C2772}" type="datetimeFigureOut">
              <a:rPr lang="en-US" smtClean="0"/>
              <a:t>3/21/24</a:t>
            </a:fld>
            <a:endParaRPr lang="en-US"/>
          </a:p>
        </p:txBody>
      </p:sp>
      <p:sp>
        <p:nvSpPr>
          <p:cNvPr id="6" name="Footer Placeholder 5">
            <a:extLst>
              <a:ext uri="{FF2B5EF4-FFF2-40B4-BE49-F238E27FC236}">
                <a16:creationId xmlns:a16="http://schemas.microsoft.com/office/drawing/2014/main" id="{5A7893C0-2DB7-FDBF-7ABB-71F73BC07F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BC5772-53BE-5E0E-2EF5-E4FD4C06A405}"/>
              </a:ext>
            </a:extLst>
          </p:cNvPr>
          <p:cNvSpPr>
            <a:spLocks noGrp="1"/>
          </p:cNvSpPr>
          <p:nvPr>
            <p:ph type="sldNum" sz="quarter" idx="12"/>
          </p:nvPr>
        </p:nvSpPr>
        <p:spPr/>
        <p:txBody>
          <a:bodyPr/>
          <a:lstStyle/>
          <a:p>
            <a:fld id="{618621EC-7A6E-48A4-B780-BCBEC42674E4}" type="slidenum">
              <a:rPr lang="en-US" smtClean="0"/>
              <a:t>‹#›</a:t>
            </a:fld>
            <a:endParaRPr lang="en-US"/>
          </a:p>
        </p:txBody>
      </p:sp>
    </p:spTree>
    <p:extLst>
      <p:ext uri="{BB962C8B-B14F-4D97-AF65-F5344CB8AC3E}">
        <p14:creationId xmlns:p14="http://schemas.microsoft.com/office/powerpoint/2010/main" val="1212954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8851-EE0F-D3BE-11AA-695611C1D3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8177B3-F7B9-6B16-0277-A720DE26E6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3A2F76-54AB-FBBB-4C0A-86E255FCE0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81B8EF-F748-232E-034A-641A681E4A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350222-3344-6073-E74C-01781BF5AF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0F546C-FFC1-843C-5261-253A187E91EB}"/>
              </a:ext>
            </a:extLst>
          </p:cNvPr>
          <p:cNvSpPr>
            <a:spLocks noGrp="1"/>
          </p:cNvSpPr>
          <p:nvPr>
            <p:ph type="dt" sz="half" idx="10"/>
          </p:nvPr>
        </p:nvSpPr>
        <p:spPr/>
        <p:txBody>
          <a:bodyPr/>
          <a:lstStyle/>
          <a:p>
            <a:fld id="{49AD3A39-B121-478A-8413-A48F901C2772}" type="datetimeFigureOut">
              <a:rPr lang="en-US" smtClean="0"/>
              <a:t>3/21/24</a:t>
            </a:fld>
            <a:endParaRPr lang="en-US"/>
          </a:p>
        </p:txBody>
      </p:sp>
      <p:sp>
        <p:nvSpPr>
          <p:cNvPr id="8" name="Footer Placeholder 7">
            <a:extLst>
              <a:ext uri="{FF2B5EF4-FFF2-40B4-BE49-F238E27FC236}">
                <a16:creationId xmlns:a16="http://schemas.microsoft.com/office/drawing/2014/main" id="{02CC9D85-F848-FB46-B2C3-CD94573CA2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1EF828-7827-6F37-DE7A-B5592895754B}"/>
              </a:ext>
            </a:extLst>
          </p:cNvPr>
          <p:cNvSpPr>
            <a:spLocks noGrp="1"/>
          </p:cNvSpPr>
          <p:nvPr>
            <p:ph type="sldNum" sz="quarter" idx="12"/>
          </p:nvPr>
        </p:nvSpPr>
        <p:spPr/>
        <p:txBody>
          <a:bodyPr/>
          <a:lstStyle/>
          <a:p>
            <a:fld id="{618621EC-7A6E-48A4-B780-BCBEC42674E4}" type="slidenum">
              <a:rPr lang="en-US" smtClean="0"/>
              <a:t>‹#›</a:t>
            </a:fld>
            <a:endParaRPr lang="en-US"/>
          </a:p>
        </p:txBody>
      </p:sp>
    </p:spTree>
    <p:extLst>
      <p:ext uri="{BB962C8B-B14F-4D97-AF65-F5344CB8AC3E}">
        <p14:creationId xmlns:p14="http://schemas.microsoft.com/office/powerpoint/2010/main" val="176043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FE1F-0F91-777A-6578-CC2228457A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7BEC84-7442-EF86-B18B-A2C767F596C7}"/>
              </a:ext>
            </a:extLst>
          </p:cNvPr>
          <p:cNvSpPr>
            <a:spLocks noGrp="1"/>
          </p:cNvSpPr>
          <p:nvPr>
            <p:ph type="dt" sz="half" idx="10"/>
          </p:nvPr>
        </p:nvSpPr>
        <p:spPr/>
        <p:txBody>
          <a:bodyPr/>
          <a:lstStyle/>
          <a:p>
            <a:fld id="{49AD3A39-B121-478A-8413-A48F901C2772}" type="datetimeFigureOut">
              <a:rPr lang="en-US" smtClean="0"/>
              <a:t>3/21/24</a:t>
            </a:fld>
            <a:endParaRPr lang="en-US"/>
          </a:p>
        </p:txBody>
      </p:sp>
      <p:sp>
        <p:nvSpPr>
          <p:cNvPr id="4" name="Footer Placeholder 3">
            <a:extLst>
              <a:ext uri="{FF2B5EF4-FFF2-40B4-BE49-F238E27FC236}">
                <a16:creationId xmlns:a16="http://schemas.microsoft.com/office/drawing/2014/main" id="{DF6487DE-2B9F-F696-BB05-29C0EB0A01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9E5272-8426-6D72-4897-4D61F0CFF6FA}"/>
              </a:ext>
            </a:extLst>
          </p:cNvPr>
          <p:cNvSpPr>
            <a:spLocks noGrp="1"/>
          </p:cNvSpPr>
          <p:nvPr>
            <p:ph type="sldNum" sz="quarter" idx="12"/>
          </p:nvPr>
        </p:nvSpPr>
        <p:spPr/>
        <p:txBody>
          <a:bodyPr/>
          <a:lstStyle/>
          <a:p>
            <a:fld id="{618621EC-7A6E-48A4-B780-BCBEC42674E4}" type="slidenum">
              <a:rPr lang="en-US" smtClean="0"/>
              <a:t>‹#›</a:t>
            </a:fld>
            <a:endParaRPr lang="en-US"/>
          </a:p>
        </p:txBody>
      </p:sp>
    </p:spTree>
    <p:extLst>
      <p:ext uri="{BB962C8B-B14F-4D97-AF65-F5344CB8AC3E}">
        <p14:creationId xmlns:p14="http://schemas.microsoft.com/office/powerpoint/2010/main" val="3054979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AEEB98-F1EB-903B-B179-93C7A9BA6F65}"/>
              </a:ext>
            </a:extLst>
          </p:cNvPr>
          <p:cNvSpPr>
            <a:spLocks noGrp="1"/>
          </p:cNvSpPr>
          <p:nvPr>
            <p:ph type="dt" sz="half" idx="10"/>
          </p:nvPr>
        </p:nvSpPr>
        <p:spPr/>
        <p:txBody>
          <a:bodyPr/>
          <a:lstStyle/>
          <a:p>
            <a:fld id="{49AD3A39-B121-478A-8413-A48F901C2772}" type="datetimeFigureOut">
              <a:rPr lang="en-US" smtClean="0"/>
              <a:t>3/21/24</a:t>
            </a:fld>
            <a:endParaRPr lang="en-US"/>
          </a:p>
        </p:txBody>
      </p:sp>
      <p:sp>
        <p:nvSpPr>
          <p:cNvPr id="3" name="Footer Placeholder 2">
            <a:extLst>
              <a:ext uri="{FF2B5EF4-FFF2-40B4-BE49-F238E27FC236}">
                <a16:creationId xmlns:a16="http://schemas.microsoft.com/office/drawing/2014/main" id="{A20B158B-006A-BF04-0523-EB8CB5F732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09BE2B-72D4-5124-95D5-0CADAB13CD6F}"/>
              </a:ext>
            </a:extLst>
          </p:cNvPr>
          <p:cNvSpPr>
            <a:spLocks noGrp="1"/>
          </p:cNvSpPr>
          <p:nvPr>
            <p:ph type="sldNum" sz="quarter" idx="12"/>
          </p:nvPr>
        </p:nvSpPr>
        <p:spPr/>
        <p:txBody>
          <a:bodyPr/>
          <a:lstStyle/>
          <a:p>
            <a:fld id="{618621EC-7A6E-48A4-B780-BCBEC42674E4}" type="slidenum">
              <a:rPr lang="en-US" smtClean="0"/>
              <a:t>‹#›</a:t>
            </a:fld>
            <a:endParaRPr lang="en-US"/>
          </a:p>
        </p:txBody>
      </p:sp>
    </p:spTree>
    <p:extLst>
      <p:ext uri="{BB962C8B-B14F-4D97-AF65-F5344CB8AC3E}">
        <p14:creationId xmlns:p14="http://schemas.microsoft.com/office/powerpoint/2010/main" val="1126656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BB2FB-ACD1-A571-E835-4FF2C3EE0C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83B227-0E5D-9BAA-0D2F-A23E32424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A4F9BD-D79F-8D6D-C028-577268062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FD1A6-FC38-87AC-3921-71FA046DA358}"/>
              </a:ext>
            </a:extLst>
          </p:cNvPr>
          <p:cNvSpPr>
            <a:spLocks noGrp="1"/>
          </p:cNvSpPr>
          <p:nvPr>
            <p:ph type="dt" sz="half" idx="10"/>
          </p:nvPr>
        </p:nvSpPr>
        <p:spPr/>
        <p:txBody>
          <a:bodyPr/>
          <a:lstStyle/>
          <a:p>
            <a:fld id="{49AD3A39-B121-478A-8413-A48F901C2772}" type="datetimeFigureOut">
              <a:rPr lang="en-US" smtClean="0"/>
              <a:t>3/21/24</a:t>
            </a:fld>
            <a:endParaRPr lang="en-US"/>
          </a:p>
        </p:txBody>
      </p:sp>
      <p:sp>
        <p:nvSpPr>
          <p:cNvPr id="6" name="Footer Placeholder 5">
            <a:extLst>
              <a:ext uri="{FF2B5EF4-FFF2-40B4-BE49-F238E27FC236}">
                <a16:creationId xmlns:a16="http://schemas.microsoft.com/office/drawing/2014/main" id="{22B2B4FB-26F3-DD11-26F9-03F34833AD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53911-975A-169A-C0D8-12CF50CF2FE3}"/>
              </a:ext>
            </a:extLst>
          </p:cNvPr>
          <p:cNvSpPr>
            <a:spLocks noGrp="1"/>
          </p:cNvSpPr>
          <p:nvPr>
            <p:ph type="sldNum" sz="quarter" idx="12"/>
          </p:nvPr>
        </p:nvSpPr>
        <p:spPr/>
        <p:txBody>
          <a:bodyPr/>
          <a:lstStyle/>
          <a:p>
            <a:fld id="{618621EC-7A6E-48A4-B780-BCBEC42674E4}" type="slidenum">
              <a:rPr lang="en-US" smtClean="0"/>
              <a:t>‹#›</a:t>
            </a:fld>
            <a:endParaRPr lang="en-US"/>
          </a:p>
        </p:txBody>
      </p:sp>
    </p:spTree>
    <p:extLst>
      <p:ext uri="{BB962C8B-B14F-4D97-AF65-F5344CB8AC3E}">
        <p14:creationId xmlns:p14="http://schemas.microsoft.com/office/powerpoint/2010/main" val="804759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1070-0EF6-B632-F6DF-A0FF970BE7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4993BE-9E48-048D-2CB0-F84C6416CB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7949F9-C109-B006-0690-C8940E4D66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DB612C-A1D1-CBF6-AEAD-5DBA722793AB}"/>
              </a:ext>
            </a:extLst>
          </p:cNvPr>
          <p:cNvSpPr>
            <a:spLocks noGrp="1"/>
          </p:cNvSpPr>
          <p:nvPr>
            <p:ph type="dt" sz="half" idx="10"/>
          </p:nvPr>
        </p:nvSpPr>
        <p:spPr/>
        <p:txBody>
          <a:bodyPr/>
          <a:lstStyle/>
          <a:p>
            <a:fld id="{49AD3A39-B121-478A-8413-A48F901C2772}" type="datetimeFigureOut">
              <a:rPr lang="en-US" smtClean="0"/>
              <a:t>3/21/24</a:t>
            </a:fld>
            <a:endParaRPr lang="en-US"/>
          </a:p>
        </p:txBody>
      </p:sp>
      <p:sp>
        <p:nvSpPr>
          <p:cNvPr id="6" name="Footer Placeholder 5">
            <a:extLst>
              <a:ext uri="{FF2B5EF4-FFF2-40B4-BE49-F238E27FC236}">
                <a16:creationId xmlns:a16="http://schemas.microsoft.com/office/drawing/2014/main" id="{306DBD32-BB2F-92C5-0E03-78DAF0F0A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7191B7-C6E8-15B1-6D13-8B0F6836B11B}"/>
              </a:ext>
            </a:extLst>
          </p:cNvPr>
          <p:cNvSpPr>
            <a:spLocks noGrp="1"/>
          </p:cNvSpPr>
          <p:nvPr>
            <p:ph type="sldNum" sz="quarter" idx="12"/>
          </p:nvPr>
        </p:nvSpPr>
        <p:spPr/>
        <p:txBody>
          <a:bodyPr/>
          <a:lstStyle/>
          <a:p>
            <a:fld id="{618621EC-7A6E-48A4-B780-BCBEC42674E4}" type="slidenum">
              <a:rPr lang="en-US" smtClean="0"/>
              <a:t>‹#›</a:t>
            </a:fld>
            <a:endParaRPr lang="en-US"/>
          </a:p>
        </p:txBody>
      </p:sp>
    </p:spTree>
    <p:extLst>
      <p:ext uri="{BB962C8B-B14F-4D97-AF65-F5344CB8AC3E}">
        <p14:creationId xmlns:p14="http://schemas.microsoft.com/office/powerpoint/2010/main" val="3297764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401F18-33D8-8A13-DB2B-F33002E6C0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C0692B-9592-81F6-58CC-C9143F1C3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639725-B381-BF4A-DADB-1ACF93B617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9AD3A39-B121-478A-8413-A48F901C2772}" type="datetimeFigureOut">
              <a:rPr lang="en-US" smtClean="0"/>
              <a:t>3/21/24</a:t>
            </a:fld>
            <a:endParaRPr lang="en-US"/>
          </a:p>
        </p:txBody>
      </p:sp>
      <p:sp>
        <p:nvSpPr>
          <p:cNvPr id="5" name="Footer Placeholder 4">
            <a:extLst>
              <a:ext uri="{FF2B5EF4-FFF2-40B4-BE49-F238E27FC236}">
                <a16:creationId xmlns:a16="http://schemas.microsoft.com/office/drawing/2014/main" id="{17C107F5-77DE-2412-B181-89D47066C6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7172458-877A-D219-56D3-EF65B05E84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8621EC-7A6E-48A4-B780-BCBEC42674E4}" type="slidenum">
              <a:rPr lang="en-US" smtClean="0"/>
              <a:t>‹#›</a:t>
            </a:fld>
            <a:endParaRPr lang="en-US"/>
          </a:p>
        </p:txBody>
      </p:sp>
    </p:spTree>
    <p:extLst>
      <p:ext uri="{BB962C8B-B14F-4D97-AF65-F5344CB8AC3E}">
        <p14:creationId xmlns:p14="http://schemas.microsoft.com/office/powerpoint/2010/main" val="692477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558D23-4E1A-4502-8ABE-E2CC9E0EEADA}"/>
              </a:ext>
            </a:extLst>
          </p:cNvPr>
          <p:cNvSpPr>
            <a:spLocks noGrp="1"/>
          </p:cNvSpPr>
          <p:nvPr>
            <p:ph type="ctrTitle"/>
          </p:nvPr>
        </p:nvSpPr>
        <p:spPr>
          <a:xfrm>
            <a:off x="823441" y="693108"/>
            <a:ext cx="5163022" cy="2635993"/>
          </a:xfrm>
        </p:spPr>
        <p:txBody>
          <a:bodyPr anchor="b">
            <a:normAutofit/>
          </a:bodyPr>
          <a:lstStyle/>
          <a:p>
            <a:r>
              <a:rPr lang="en-US" sz="4400" b="1" i="0" dirty="0">
                <a:effectLst/>
                <a:latin typeface="Times New Roman" panose="02020603050405020304" pitchFamily="18" charset="0"/>
                <a:cs typeface="Times New Roman" panose="02020603050405020304" pitchFamily="18" charset="0"/>
              </a:rPr>
              <a:t>Unveiling Customer Patterns: A Data-Driven Approach to Reduce Churn</a:t>
            </a:r>
            <a:endParaRPr lang="en-IN" sz="4400" b="1" dirty="0">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AED9DA33-BDF1-4D59-973A-CCA40A74D694}"/>
              </a:ext>
            </a:extLst>
          </p:cNvPr>
          <p:cNvSpPr>
            <a:spLocks noGrp="1"/>
          </p:cNvSpPr>
          <p:nvPr>
            <p:ph type="subTitle" idx="1"/>
          </p:nvPr>
        </p:nvSpPr>
        <p:spPr>
          <a:xfrm>
            <a:off x="1073473" y="5032365"/>
            <a:ext cx="4662957" cy="757451"/>
          </a:xfrm>
        </p:spPr>
        <p:txBody>
          <a:bodyPr anchor="t">
            <a:normAutofit/>
          </a:bodyPr>
          <a:lstStyle/>
          <a:p>
            <a:r>
              <a:rPr lang="en-US" sz="1900" b="1" i="0" dirty="0">
                <a:solidFill>
                  <a:srgbClr val="FFFFFF"/>
                </a:solidFill>
                <a:effectLst/>
                <a:latin typeface="Times New Roman" panose="02020603050405020304" pitchFamily="18" charset="0"/>
                <a:cs typeface="Times New Roman" panose="02020603050405020304" pitchFamily="18" charset="0"/>
              </a:rPr>
              <a:t>Leveraging Machine Learning to Enhance Customer Retention Strategies</a:t>
            </a:r>
            <a:endParaRPr lang="en-IN" sz="1900" b="1" i="0" dirty="0">
              <a:solidFill>
                <a:srgbClr val="FFFFFF"/>
              </a:solidFill>
              <a:effectLst/>
              <a:latin typeface="Times New Roman" panose="02020603050405020304" pitchFamily="18" charset="0"/>
              <a:cs typeface="Times New Roman" panose="02020603050405020304" pitchFamily="18" charset="0"/>
            </a:endParaRPr>
          </a:p>
          <a:p>
            <a:endParaRPr lang="en-US" sz="1900" b="1" dirty="0">
              <a:solidFill>
                <a:srgbClr val="FFFFFF"/>
              </a:solidFill>
              <a:latin typeface="Times New Roman" panose="02020603050405020304" pitchFamily="18" charset="0"/>
              <a:cs typeface="Times New Roman" panose="02020603050405020304" pitchFamily="18" charset="0"/>
            </a:endParaRPr>
          </a:p>
        </p:txBody>
      </p:sp>
      <p:pic>
        <p:nvPicPr>
          <p:cNvPr id="7" name="Graphic 6" descr="Filter">
            <a:extLst>
              <a:ext uri="{FF2B5EF4-FFF2-40B4-BE49-F238E27FC236}">
                <a16:creationId xmlns:a16="http://schemas.microsoft.com/office/drawing/2014/main" id="{A55B8ADD-2218-F550-6308-5371697D17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73907" y="658489"/>
            <a:ext cx="5163022" cy="5163022"/>
          </a:xfrm>
          <a:prstGeom prst="rect">
            <a:avLst/>
          </a:prstGeom>
        </p:spPr>
      </p:pic>
      <p:sp>
        <p:nvSpPr>
          <p:cNvPr id="38" name="Rectangle 37">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52FD365-5282-C78F-CEA7-03ECFF8ABD5D}"/>
              </a:ext>
            </a:extLst>
          </p:cNvPr>
          <p:cNvSpPr txBox="1"/>
          <p:nvPr/>
        </p:nvSpPr>
        <p:spPr>
          <a:xfrm>
            <a:off x="8786648" y="5936285"/>
            <a:ext cx="3110852" cy="646331"/>
          </a:xfrm>
          <a:prstGeom prst="rect">
            <a:avLst/>
          </a:prstGeom>
          <a:noFill/>
        </p:spPr>
        <p:txBody>
          <a:bodyPr wrap="none" rtlCol="0">
            <a:spAutoFit/>
          </a:bodyPr>
          <a:lstStyle/>
          <a:p>
            <a:r>
              <a:rPr lang="en-IN" sz="1800" b="1" i="0" dirty="0">
                <a:solidFill>
                  <a:srgbClr val="FFFFFF"/>
                </a:solidFill>
                <a:effectLst/>
                <a:latin typeface="Times New Roman" panose="02020603050405020304" pitchFamily="18" charset="0"/>
                <a:cs typeface="Times New Roman" panose="02020603050405020304" pitchFamily="18" charset="0"/>
              </a:rPr>
              <a:t>Presented by:</a:t>
            </a:r>
            <a:r>
              <a:rPr lang="en-IN" sz="1800" b="0" i="0" dirty="0">
                <a:solidFill>
                  <a:srgbClr val="FFFFFF"/>
                </a:solidFill>
                <a:effectLst/>
                <a:latin typeface="Times New Roman" panose="02020603050405020304" pitchFamily="18" charset="0"/>
                <a:cs typeface="Times New Roman" panose="02020603050405020304" pitchFamily="18" charset="0"/>
              </a:rPr>
              <a:t> </a:t>
            </a:r>
            <a:r>
              <a:rPr lang="en-IN" sz="1800" b="1" i="0" dirty="0">
                <a:solidFill>
                  <a:srgbClr val="FFFFFF"/>
                </a:solidFill>
                <a:effectLst/>
                <a:latin typeface="Times New Roman" panose="02020603050405020304" pitchFamily="18" charset="0"/>
                <a:cs typeface="Times New Roman" panose="02020603050405020304" pitchFamily="18" charset="0"/>
              </a:rPr>
              <a:t>Analytical Aces</a:t>
            </a:r>
            <a:endParaRPr lang="en-IN" sz="1800" b="1" dirty="0">
              <a:solidFill>
                <a:srgbClr val="FFFFFF"/>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9988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63" name="Rectangle 62">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C3D8662-E3FA-F88B-335C-C659E7F5C6D6}"/>
              </a:ext>
            </a:extLst>
          </p:cNvPr>
          <p:cNvSpPr>
            <a:spLocks noGrp="1"/>
          </p:cNvSpPr>
          <p:nvPr>
            <p:ph type="title"/>
          </p:nvPr>
        </p:nvSpPr>
        <p:spPr>
          <a:xfrm>
            <a:off x="1334200" y="370604"/>
            <a:ext cx="9285890" cy="834251"/>
          </a:xfrm>
        </p:spPr>
        <p:txBody>
          <a:bodyPr anchor="ctr">
            <a:normAutofit/>
          </a:bodyPr>
          <a:lstStyle/>
          <a:p>
            <a:r>
              <a:rPr lang="en-US" sz="2800" b="1" i="0" dirty="0">
                <a:solidFill>
                  <a:srgbClr val="FFFFFF"/>
                </a:solidFill>
                <a:effectLst/>
                <a:latin typeface="Times New Roman" panose="02020603050405020304" pitchFamily="18" charset="0"/>
                <a:cs typeface="Times New Roman" panose="02020603050405020304" pitchFamily="18" charset="0"/>
              </a:rPr>
              <a:t>Unlocking Customer Loyalty: Insights from Churn Analysis</a:t>
            </a:r>
            <a:endParaRPr lang="en-US" sz="2800" dirty="0">
              <a:solidFill>
                <a:srgbClr val="FFFFFF"/>
              </a:solidFill>
            </a:endParaRPr>
          </a:p>
        </p:txBody>
      </p:sp>
      <p:pic>
        <p:nvPicPr>
          <p:cNvPr id="4" name="Picture 3">
            <a:extLst>
              <a:ext uri="{FF2B5EF4-FFF2-40B4-BE49-F238E27FC236}">
                <a16:creationId xmlns:a16="http://schemas.microsoft.com/office/drawing/2014/main" id="{D0D2F9F6-37F7-772F-B968-F604613316A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02168" y="1649150"/>
            <a:ext cx="3338836" cy="2504127"/>
          </a:xfrm>
          <a:prstGeom prst="rect">
            <a:avLst/>
          </a:prstGeom>
        </p:spPr>
      </p:pic>
      <p:pic>
        <p:nvPicPr>
          <p:cNvPr id="6" name="Picture 5">
            <a:extLst>
              <a:ext uri="{FF2B5EF4-FFF2-40B4-BE49-F238E27FC236}">
                <a16:creationId xmlns:a16="http://schemas.microsoft.com/office/drawing/2014/main" id="{14496C89-52AD-F6FE-ABCD-22D88246A2F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688373" y="4253575"/>
            <a:ext cx="3277653" cy="2504127"/>
          </a:xfrm>
          <a:prstGeom prst="rect">
            <a:avLst/>
          </a:prstGeom>
        </p:spPr>
      </p:pic>
      <p:sp>
        <p:nvSpPr>
          <p:cNvPr id="24" name="Content Placeholder 2">
            <a:extLst>
              <a:ext uri="{FF2B5EF4-FFF2-40B4-BE49-F238E27FC236}">
                <a16:creationId xmlns:a16="http://schemas.microsoft.com/office/drawing/2014/main" id="{7B91487D-84AA-8D19-5471-38C6D5FB532F}"/>
              </a:ext>
            </a:extLst>
          </p:cNvPr>
          <p:cNvSpPr>
            <a:spLocks noGrp="1"/>
          </p:cNvSpPr>
          <p:nvPr>
            <p:ph idx="1"/>
          </p:nvPr>
        </p:nvSpPr>
        <p:spPr>
          <a:xfrm>
            <a:off x="225974" y="1983156"/>
            <a:ext cx="5050220" cy="4443851"/>
          </a:xfrm>
        </p:spPr>
        <p:txBody>
          <a:bodyPr>
            <a:noAutofit/>
          </a:bodyPr>
          <a:lstStyle/>
          <a:p>
            <a:pPr algn="just"/>
            <a:r>
              <a:rPr lang="en-US" sz="1000" b="1" i="0" dirty="0">
                <a:effectLst/>
                <a:latin typeface="Times New Roman" panose="02020603050405020304" pitchFamily="18" charset="0"/>
                <a:cs typeface="Times New Roman" panose="02020603050405020304" pitchFamily="18" charset="0"/>
              </a:rPr>
              <a:t>Aim: </a:t>
            </a:r>
            <a:r>
              <a:rPr lang="en-US" sz="1000" i="0" dirty="0">
                <a:effectLst/>
                <a:latin typeface="Times New Roman" panose="02020603050405020304" pitchFamily="18" charset="0"/>
                <a:cs typeface="Times New Roman" panose="02020603050405020304" pitchFamily="18" charset="0"/>
              </a:rPr>
              <a:t>Commit to reversing the concerning 90% churn rate by applying data-driven insights, focusing squarely on boosting    customer retention and establishing lasting loyalty.</a:t>
            </a:r>
          </a:p>
          <a:p>
            <a:pPr algn="just"/>
            <a:r>
              <a:rPr lang="en-US" sz="1000" b="1" i="0" dirty="0">
                <a:effectLst/>
                <a:latin typeface="Times New Roman" panose="02020603050405020304" pitchFamily="18" charset="0"/>
                <a:cs typeface="Times New Roman" panose="02020603050405020304" pitchFamily="18" charset="0"/>
              </a:rPr>
              <a:t>Data Insight: </a:t>
            </a:r>
            <a:r>
              <a:rPr lang="en-US" sz="1000" i="0" dirty="0">
                <a:effectLst/>
                <a:latin typeface="Times New Roman" panose="02020603050405020304" pitchFamily="18" charset="0"/>
                <a:cs typeface="Times New Roman" panose="02020603050405020304" pitchFamily="18" charset="0"/>
              </a:rPr>
              <a:t>Delving into a robust dataset reveals key patterns in customer online activities and purchasing behaviors, providing a solid base from which to develop and refine our retention strategies.</a:t>
            </a:r>
          </a:p>
          <a:p>
            <a:pPr algn="just"/>
            <a:r>
              <a:rPr lang="en-US" sz="1000" b="1" i="0" dirty="0">
                <a:effectLst/>
                <a:latin typeface="Times New Roman" panose="02020603050405020304" pitchFamily="18" charset="0"/>
                <a:cs typeface="Times New Roman" panose="02020603050405020304" pitchFamily="18" charset="0"/>
              </a:rPr>
              <a:t>Churn Dynamics: </a:t>
            </a:r>
            <a:r>
              <a:rPr lang="en-US" sz="1000" i="0" dirty="0">
                <a:effectLst/>
                <a:latin typeface="Times New Roman" panose="02020603050405020304" pitchFamily="18" charset="0"/>
                <a:cs typeface="Times New Roman" panose="02020603050405020304" pitchFamily="18" charset="0"/>
              </a:rPr>
              <a:t>With nearly 9 out of 10 customers not returning, identifying at-risk individuals is critical. Our data pinpoint moments when customers are likely to decide to leave, offering a window for strategic engagement to curb churn.</a:t>
            </a:r>
          </a:p>
          <a:p>
            <a:pPr algn="just"/>
            <a:r>
              <a:rPr lang="en-US" sz="1000" b="1" i="0" dirty="0">
                <a:effectLst/>
                <a:latin typeface="Times New Roman" panose="02020603050405020304" pitchFamily="18" charset="0"/>
                <a:cs typeface="Times New Roman" panose="02020603050405020304" pitchFamily="18" charset="0"/>
              </a:rPr>
              <a:t>Customer Engagement: </a:t>
            </a:r>
            <a:r>
              <a:rPr lang="en-US" sz="1000" i="0" dirty="0">
                <a:effectLst/>
                <a:latin typeface="Times New Roman" panose="02020603050405020304" pitchFamily="18" charset="0"/>
                <a:cs typeface="Times New Roman" panose="02020603050405020304" pitchFamily="18" charset="0"/>
              </a:rPr>
              <a:t>Data delineates clear inactivity periods preceding churn. Targeted, personalized marketing campaigns during these lulls can rekindle customer interest and prevent departure.</a:t>
            </a:r>
          </a:p>
          <a:p>
            <a:pPr algn="just"/>
            <a:r>
              <a:rPr lang="en-US" sz="1000" b="1" i="0" dirty="0">
                <a:effectLst/>
                <a:latin typeface="Times New Roman" panose="02020603050405020304" pitchFamily="18" charset="0"/>
                <a:cs typeface="Times New Roman" panose="02020603050405020304" pitchFamily="18" charset="0"/>
              </a:rPr>
              <a:t>Visit Frequency: </a:t>
            </a:r>
            <a:r>
              <a:rPr lang="en-US" sz="1000" i="0" dirty="0">
                <a:effectLst/>
                <a:latin typeface="Times New Roman" panose="02020603050405020304" pitchFamily="18" charset="0"/>
                <a:cs typeface="Times New Roman" panose="02020603050405020304" pitchFamily="18" charset="0"/>
              </a:rPr>
              <a:t>The observed decline in visit frequency underlines an urgent need for action. Initiatives like exclusive offers or loyalty rewards tailored to individual customer profiles can enhance engagement.</a:t>
            </a:r>
          </a:p>
          <a:p>
            <a:pPr algn="just">
              <a:buFont typeface="Arial" panose="020B0604020202020204" pitchFamily="34" charset="0"/>
              <a:buChar char="•"/>
            </a:pPr>
            <a:r>
              <a:rPr lang="en-US" sz="1000" b="1" i="0" dirty="0">
                <a:effectLst/>
                <a:latin typeface="Times New Roman" panose="02020603050405020304" pitchFamily="18" charset="0"/>
                <a:cs typeface="Times New Roman" panose="02020603050405020304" pitchFamily="18" charset="0"/>
              </a:rPr>
              <a:t>Revenue Impact: </a:t>
            </a:r>
            <a:r>
              <a:rPr lang="en-US" sz="1000" b="0" i="0" dirty="0">
                <a:effectLst/>
                <a:latin typeface="Times New Roman" panose="02020603050405020304" pitchFamily="18" charset="0"/>
                <a:cs typeface="Times New Roman" panose="02020603050405020304" pitchFamily="18" charset="0"/>
              </a:rPr>
              <a:t>The data indicates that customers who churn contribute significantly less to overall revenue; converting these at-risk individuals into loyal patrons could result in a substantial boost to our financials.</a:t>
            </a:r>
          </a:p>
          <a:p>
            <a:pPr algn="just">
              <a:buFont typeface="Arial" panose="020B0604020202020204" pitchFamily="34" charset="0"/>
              <a:buChar char="•"/>
            </a:pPr>
            <a:r>
              <a:rPr lang="en-US" sz="1000" b="1" i="0" dirty="0">
                <a:effectLst/>
                <a:latin typeface="Times New Roman" panose="02020603050405020304" pitchFamily="18" charset="0"/>
                <a:cs typeface="Times New Roman" panose="02020603050405020304" pitchFamily="18" charset="0"/>
              </a:rPr>
              <a:t>Analytical Insights: </a:t>
            </a:r>
            <a:r>
              <a:rPr lang="en-US" sz="1000" b="0" i="0" dirty="0">
                <a:effectLst/>
                <a:latin typeface="Times New Roman" panose="02020603050405020304" pitchFamily="18" charset="0"/>
                <a:cs typeface="Times New Roman" panose="02020603050405020304" pitchFamily="18" charset="0"/>
              </a:rPr>
              <a:t>Our correlation analysis and PCA have unveiled the possibility of capturing the essence of customer behavior with fewer, more impactful factors, suggesting a more focused and cost-effective approach to predictive modeling.</a:t>
            </a:r>
          </a:p>
          <a:p>
            <a:pPr algn="just">
              <a:buFont typeface="Arial" panose="020B0604020202020204" pitchFamily="34" charset="0"/>
              <a:buChar char="•"/>
            </a:pPr>
            <a:r>
              <a:rPr lang="en-US" sz="1000" b="1" i="0" dirty="0">
                <a:effectLst/>
                <a:latin typeface="Times New Roman" panose="02020603050405020304" pitchFamily="18" charset="0"/>
                <a:cs typeface="Times New Roman" panose="02020603050405020304" pitchFamily="18" charset="0"/>
              </a:rPr>
              <a:t>Inter-variable Relationship Analysis</a:t>
            </a:r>
            <a:r>
              <a:rPr lang="en-US" sz="1000" b="0" i="0" dirty="0">
                <a:effectLst/>
                <a:latin typeface="Times New Roman" panose="02020603050405020304" pitchFamily="18" charset="0"/>
                <a:cs typeface="Times New Roman" panose="02020603050405020304" pitchFamily="18" charset="0"/>
              </a:rPr>
              <a:t>: Our in-depth analysis scrutinizes the interconnectedness of user behavior metrics, revealing that increased days of inactivity and lower visit frequency are precursors to customer churn. These findings underscore the intertwined nature of engagement metrics and churn, guiding our customer retention strategies.</a:t>
            </a:r>
          </a:p>
        </p:txBody>
      </p:sp>
    </p:spTree>
    <p:extLst>
      <p:ext uri="{BB962C8B-B14F-4D97-AF65-F5344CB8AC3E}">
        <p14:creationId xmlns:p14="http://schemas.microsoft.com/office/powerpoint/2010/main" val="3388061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66" name="Rectangle 65">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18C8EC0B-13D9-6366-D9E0-18AEE25A310A}"/>
              </a:ext>
            </a:extLst>
          </p:cNvPr>
          <p:cNvSpPr>
            <a:spLocks noGrp="1"/>
          </p:cNvSpPr>
          <p:nvPr>
            <p:ph type="title"/>
          </p:nvPr>
        </p:nvSpPr>
        <p:spPr>
          <a:xfrm>
            <a:off x="3038635" y="272472"/>
            <a:ext cx="6143299" cy="1030515"/>
          </a:xfrm>
        </p:spPr>
        <p:txBody>
          <a:bodyPr anchor="ctr">
            <a:normAutofit/>
          </a:bodyPr>
          <a:lstStyle/>
          <a:p>
            <a:r>
              <a:rPr lang="en-US" sz="4000" b="1" i="0" dirty="0">
                <a:solidFill>
                  <a:srgbClr val="FFFFFF"/>
                </a:solidFill>
                <a:effectLst/>
                <a:latin typeface="Times New Roman" panose="02020603050405020304" pitchFamily="18" charset="0"/>
                <a:cs typeface="Times New Roman" panose="02020603050405020304" pitchFamily="18" charset="0"/>
              </a:rPr>
              <a:t>Precision Data Preparation</a:t>
            </a:r>
            <a:endParaRPr lang="en-US" sz="4000" dirty="0">
              <a:solidFill>
                <a:srgbClr val="FFFFFF"/>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37A99D4-2332-4AE9-B538-4B9AFA628F1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077739" y="1677219"/>
            <a:ext cx="6751077" cy="5059912"/>
          </a:xfrm>
          <a:prstGeom prst="rect">
            <a:avLst/>
          </a:prstGeom>
        </p:spPr>
      </p:pic>
      <p:sp>
        <p:nvSpPr>
          <p:cNvPr id="24" name="Content Placeholder 2">
            <a:extLst>
              <a:ext uri="{FF2B5EF4-FFF2-40B4-BE49-F238E27FC236}">
                <a16:creationId xmlns:a16="http://schemas.microsoft.com/office/drawing/2014/main" id="{B3BB510E-169F-042E-59A8-4A234992BFF5}"/>
              </a:ext>
            </a:extLst>
          </p:cNvPr>
          <p:cNvSpPr>
            <a:spLocks noGrp="1"/>
          </p:cNvSpPr>
          <p:nvPr>
            <p:ph idx="1"/>
          </p:nvPr>
        </p:nvSpPr>
        <p:spPr>
          <a:xfrm>
            <a:off x="178676" y="1781268"/>
            <a:ext cx="4502507" cy="4422096"/>
          </a:xfrm>
        </p:spPr>
        <p:txBody>
          <a:bodyPr>
            <a:noAutofit/>
          </a:bodyPr>
          <a:lstStyle/>
          <a:p>
            <a:r>
              <a:rPr lang="en-US" sz="1000" b="1" i="0" dirty="0">
                <a:effectLst/>
                <a:latin typeface="Times New Roman" panose="02020603050405020304" pitchFamily="18" charset="0"/>
                <a:cs typeface="Times New Roman" panose="02020603050405020304" pitchFamily="18" charset="0"/>
              </a:rPr>
              <a:t>Comprehensive Feature Preservation: Ensured no detail was overlooked by keeping all features, providing a full spectrum analysis that enriches our understanding of customer behaviors and preferences.</a:t>
            </a:r>
          </a:p>
          <a:p>
            <a:r>
              <a:rPr lang="en-US" sz="1000" b="1" i="0" dirty="0">
                <a:effectLst/>
                <a:latin typeface="Times New Roman" panose="02020603050405020304" pitchFamily="18" charset="0"/>
                <a:cs typeface="Times New Roman" panose="02020603050405020304" pitchFamily="18" charset="0"/>
              </a:rPr>
              <a:t>Analytical Decisions for Model Integrity: </a:t>
            </a:r>
            <a:r>
              <a:rPr lang="en-US" sz="1000" b="0" i="0" dirty="0">
                <a:effectLst/>
                <a:latin typeface="Times New Roman" panose="02020603050405020304" pitchFamily="18" charset="0"/>
                <a:cs typeface="Times New Roman" panose="02020603050405020304" pitchFamily="18" charset="0"/>
              </a:rPr>
              <a:t>Opted to include outliers and exclude PCA from our analysis, prioritizing data authenticity. This approach enhances model accuracy, ensuring our churn predictions truly reflect customer behaviors.</a:t>
            </a:r>
          </a:p>
          <a:p>
            <a:r>
              <a:rPr lang="en-US" sz="1000" b="1" dirty="0">
                <a:latin typeface="Times New Roman" panose="02020603050405020304" pitchFamily="18" charset="0"/>
                <a:cs typeface="Times New Roman" panose="02020603050405020304" pitchFamily="18" charset="0"/>
              </a:rPr>
              <a:t>Missing Values: </a:t>
            </a:r>
            <a:r>
              <a:rPr lang="en-US" sz="1000" dirty="0">
                <a:latin typeface="Times New Roman" panose="02020603050405020304" pitchFamily="18" charset="0"/>
                <a:cs typeface="Times New Roman" panose="02020603050405020304" pitchFamily="18" charset="0"/>
              </a:rPr>
              <a:t>Ensured there are no missing values in the dataset.</a:t>
            </a:r>
            <a:endParaRPr lang="en-US" sz="1000" b="0" i="0" dirty="0">
              <a:effectLst/>
              <a:latin typeface="Times New Roman" panose="02020603050405020304" pitchFamily="18" charset="0"/>
              <a:cs typeface="Times New Roman" panose="02020603050405020304" pitchFamily="18" charset="0"/>
            </a:endParaRPr>
          </a:p>
          <a:p>
            <a:r>
              <a:rPr lang="en-US" sz="1000" b="1" i="0" dirty="0">
                <a:effectLst/>
                <a:latin typeface="Times New Roman" panose="02020603050405020304" pitchFamily="18" charset="0"/>
                <a:cs typeface="Times New Roman" panose="02020603050405020304" pitchFamily="18" charset="0"/>
              </a:rPr>
              <a:t>Target Variable Transformation for Clarity: </a:t>
            </a:r>
            <a:r>
              <a:rPr lang="en-US" sz="1000" b="0" i="0" dirty="0">
                <a:effectLst/>
                <a:latin typeface="Times New Roman" panose="02020603050405020304" pitchFamily="18" charset="0"/>
                <a:cs typeface="Times New Roman" panose="02020603050405020304" pitchFamily="18" charset="0"/>
              </a:rPr>
              <a:t>Converted 'churn' to a straightforward numeric format, simplifying model interpretation. This allows for clear, actionable insights into customer retention probabilities.</a:t>
            </a:r>
          </a:p>
          <a:p>
            <a:r>
              <a:rPr lang="en-US" sz="1000" b="1" i="0" dirty="0">
                <a:effectLst/>
                <a:latin typeface="Times New Roman" panose="02020603050405020304" pitchFamily="18" charset="0"/>
                <a:cs typeface="Times New Roman" panose="02020603050405020304" pitchFamily="18" charset="0"/>
              </a:rPr>
              <a:t>Novel Metric for Enhanced Engagement Insights: </a:t>
            </a:r>
            <a:r>
              <a:rPr lang="en-US" sz="1000" b="0" i="0" dirty="0">
                <a:effectLst/>
                <a:latin typeface="Times New Roman" panose="02020603050405020304" pitchFamily="18" charset="0"/>
                <a:cs typeface="Times New Roman" panose="02020603050405020304" pitchFamily="18" charset="0"/>
              </a:rPr>
              <a:t>Developed 'interaction Rate', a key indicator of customer engagement per visit, empowering us to identify and enhance touchpoints critical for preventing churn.</a:t>
            </a:r>
          </a:p>
          <a:p>
            <a:r>
              <a:rPr lang="en-US" sz="1000" b="1" i="0" dirty="0">
                <a:effectLst/>
                <a:latin typeface="Times New Roman" panose="02020603050405020304" pitchFamily="18" charset="0"/>
                <a:cs typeface="Times New Roman" panose="02020603050405020304" pitchFamily="18" charset="0"/>
              </a:rPr>
              <a:t>Equitable Feature Consideration Through Data Scaling:</a:t>
            </a:r>
            <a:r>
              <a:rPr lang="en-US" sz="1000" b="0" i="0" dirty="0">
                <a:effectLst/>
                <a:latin typeface="Times New Roman" panose="02020603050405020304" pitchFamily="18" charset="0"/>
                <a:cs typeface="Times New Roman" panose="02020603050405020304" pitchFamily="18" charset="0"/>
              </a:rPr>
              <a:t> Applied uniform scaling to essential features, ensuring each variable contributes fairly to our model. This step is crucial for identifying the most impactful drivers of churn.</a:t>
            </a:r>
          </a:p>
          <a:p>
            <a:r>
              <a:rPr lang="en-US" sz="1000" b="1" i="0" dirty="0">
                <a:effectLst/>
                <a:latin typeface="Times New Roman" panose="02020603050405020304" pitchFamily="18" charset="0"/>
                <a:cs typeface="Times New Roman" panose="02020603050405020304" pitchFamily="18" charset="0"/>
              </a:rPr>
              <a:t>Strategic Data Segmentation for Model Training: </a:t>
            </a:r>
            <a:r>
              <a:rPr lang="en-US" sz="1000" b="0" i="0" dirty="0">
                <a:effectLst/>
                <a:latin typeface="Times New Roman" panose="02020603050405020304" pitchFamily="18" charset="0"/>
                <a:cs typeface="Times New Roman" panose="02020603050405020304" pitchFamily="18" charset="0"/>
              </a:rPr>
              <a:t>Divided our dataset with a strategic 75/25 split for training and validation, using stratified sampling to maintain consistency. This methodology is foundational for evaluating our model's performance and reliability.</a:t>
            </a:r>
          </a:p>
          <a:p>
            <a:pPr>
              <a:buFont typeface="Arial" panose="020B0604020202020204" pitchFamily="34" charset="0"/>
              <a:buChar char="•"/>
            </a:pPr>
            <a:r>
              <a:rPr lang="en-US" sz="1000" b="1" dirty="0">
                <a:latin typeface="Times New Roman" panose="02020603050405020304" pitchFamily="18" charset="0"/>
                <a:cs typeface="Times New Roman" panose="02020603050405020304" pitchFamily="18" charset="0"/>
              </a:rPr>
              <a:t>Impact:</a:t>
            </a:r>
            <a:r>
              <a:rPr lang="en-US" sz="1000" dirty="0">
                <a:latin typeface="Times New Roman" panose="02020603050405020304" pitchFamily="18" charset="0"/>
                <a:cs typeface="Times New Roman" panose="02020603050405020304" pitchFamily="18" charset="0"/>
              </a:rPr>
              <a:t> </a:t>
            </a:r>
            <a:r>
              <a:rPr lang="en-US" sz="1000" b="0" i="0" dirty="0">
                <a:effectLst/>
                <a:latin typeface="Times New Roman" panose="02020603050405020304" pitchFamily="18" charset="0"/>
                <a:cs typeface="Times New Roman" panose="02020603050405020304" pitchFamily="18" charset="0"/>
              </a:rPr>
              <a:t>These meticulous data preparation steps not only enhance the accuracy of our churn predictions but also equip us with a solid foundation to devise and implement effective customer retention strategies.</a:t>
            </a:r>
          </a:p>
          <a:p>
            <a:r>
              <a:rPr lang="en-US" sz="1000" b="1" i="0" dirty="0">
                <a:effectLst/>
                <a:latin typeface="Times New Roman" panose="02020603050405020304" pitchFamily="18" charset="0"/>
                <a:cs typeface="Times New Roman" panose="02020603050405020304" pitchFamily="18" charset="0"/>
              </a:rPr>
              <a:t>Next Steps</a:t>
            </a:r>
            <a:r>
              <a:rPr lang="en-US" sz="1000" b="0" i="0" dirty="0">
                <a:effectLst/>
                <a:latin typeface="Times New Roman" panose="02020603050405020304" pitchFamily="18" charset="0"/>
                <a:cs typeface="Times New Roman" panose="02020603050405020304" pitchFamily="18" charset="0"/>
              </a:rPr>
              <a:t>: Armed with these insights, we are now poised to tackle customer churn with targeted interventions, setting the stage for improved customer loyalty and long-term business growth.</a:t>
            </a:r>
          </a:p>
        </p:txBody>
      </p:sp>
    </p:spTree>
    <p:extLst>
      <p:ext uri="{BB962C8B-B14F-4D97-AF65-F5344CB8AC3E}">
        <p14:creationId xmlns:p14="http://schemas.microsoft.com/office/powerpoint/2010/main" val="522043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02" name="Rectangle 101">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2E47A74-9EE2-0105-4C3A-DDB5BC88ED5C}"/>
              </a:ext>
            </a:extLst>
          </p:cNvPr>
          <p:cNvSpPr>
            <a:spLocks noGrp="1"/>
          </p:cNvSpPr>
          <p:nvPr>
            <p:ph type="title"/>
          </p:nvPr>
        </p:nvSpPr>
        <p:spPr>
          <a:xfrm>
            <a:off x="2104899" y="316829"/>
            <a:ext cx="7751381" cy="1030515"/>
          </a:xfrm>
        </p:spPr>
        <p:txBody>
          <a:bodyPr anchor="ctr">
            <a:normAutofit/>
          </a:bodyPr>
          <a:lstStyle/>
          <a:p>
            <a:r>
              <a:rPr lang="en-US" sz="4000" b="1" i="0" dirty="0">
                <a:solidFill>
                  <a:srgbClr val="FFFFFF"/>
                </a:solidFill>
                <a:effectLst/>
                <a:latin typeface="Times New Roman" panose="02020603050405020304" pitchFamily="18" charset="0"/>
                <a:cs typeface="Times New Roman" panose="02020603050405020304" pitchFamily="18" charset="0"/>
              </a:rPr>
              <a:t>Advanced Modeling with </a:t>
            </a:r>
            <a:r>
              <a:rPr lang="en-US" sz="4000" b="1" i="0" dirty="0" err="1">
                <a:solidFill>
                  <a:srgbClr val="FFFFFF"/>
                </a:solidFill>
                <a:effectLst/>
                <a:latin typeface="Times New Roman" panose="02020603050405020304" pitchFamily="18" charset="0"/>
                <a:cs typeface="Times New Roman" panose="02020603050405020304" pitchFamily="18" charset="0"/>
              </a:rPr>
              <a:t>XGBoost</a:t>
            </a:r>
            <a:endParaRPr lang="en-US" sz="4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CB02644-1E2F-5E64-5528-A23085D6D4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28051" y="1688157"/>
            <a:ext cx="6749664" cy="5057151"/>
          </a:xfrm>
          <a:prstGeom prst="rect">
            <a:avLst/>
          </a:prstGeom>
        </p:spPr>
      </p:pic>
      <p:sp>
        <p:nvSpPr>
          <p:cNvPr id="3" name="Content Placeholder 2">
            <a:extLst>
              <a:ext uri="{FF2B5EF4-FFF2-40B4-BE49-F238E27FC236}">
                <a16:creationId xmlns:a16="http://schemas.microsoft.com/office/drawing/2014/main" id="{409FE964-1F73-77D1-A40D-496041F9E666}"/>
              </a:ext>
            </a:extLst>
          </p:cNvPr>
          <p:cNvSpPr>
            <a:spLocks noGrp="1"/>
          </p:cNvSpPr>
          <p:nvPr>
            <p:ph idx="1"/>
          </p:nvPr>
        </p:nvSpPr>
        <p:spPr>
          <a:xfrm>
            <a:off x="338384" y="1802089"/>
            <a:ext cx="4987696" cy="4589451"/>
          </a:xfrm>
        </p:spPr>
        <p:txBody>
          <a:bodyPr>
            <a:noAutofit/>
          </a:bodyPr>
          <a:lstStyle/>
          <a:p>
            <a:pPr marL="0" indent="0">
              <a:buNone/>
            </a:pPr>
            <a:r>
              <a:rPr lang="en-US" sz="1000" b="1" i="0" dirty="0">
                <a:effectLst/>
                <a:latin typeface="Times New Roman" panose="02020603050405020304" pitchFamily="18" charset="0"/>
                <a:cs typeface="Times New Roman" panose="02020603050405020304" pitchFamily="18" charset="0"/>
              </a:rPr>
              <a:t>Model Selection:</a:t>
            </a:r>
          </a:p>
          <a:p>
            <a:pPr marL="0" indent="0">
              <a:buNone/>
            </a:pPr>
            <a:r>
              <a:rPr lang="en-US" sz="1000" b="1" dirty="0" err="1">
                <a:latin typeface="Times New Roman" panose="02020603050405020304" pitchFamily="18" charset="0"/>
                <a:cs typeface="Times New Roman" panose="02020603050405020304" pitchFamily="18" charset="0"/>
              </a:rPr>
              <a:t>XGBoost</a:t>
            </a:r>
            <a:r>
              <a:rPr lang="en-US" sz="1000" b="1" dirty="0">
                <a:latin typeface="Times New Roman" panose="02020603050405020304" pitchFamily="18" charset="0"/>
                <a:cs typeface="Times New Roman" panose="02020603050405020304" pitchFamily="18" charset="0"/>
              </a:rPr>
              <a:t>: </a:t>
            </a:r>
            <a:r>
              <a:rPr lang="en-US" sz="1000" b="0" i="0" dirty="0">
                <a:effectLst/>
                <a:latin typeface="Times New Roman" panose="02020603050405020304" pitchFamily="18" charset="0"/>
                <a:cs typeface="Times New Roman" panose="02020603050405020304" pitchFamily="18" charset="0"/>
              </a:rPr>
              <a:t>Adopting </a:t>
            </a:r>
            <a:r>
              <a:rPr lang="en-US" sz="1000" b="0" i="0" dirty="0" err="1">
                <a:effectLst/>
                <a:latin typeface="Times New Roman" panose="02020603050405020304" pitchFamily="18" charset="0"/>
                <a:cs typeface="Times New Roman" panose="02020603050405020304" pitchFamily="18" charset="0"/>
              </a:rPr>
              <a:t>XGBoost</a:t>
            </a:r>
            <a:r>
              <a:rPr lang="en-US" sz="1000" b="0" i="0" dirty="0">
                <a:effectLst/>
                <a:latin typeface="Times New Roman" panose="02020603050405020304" pitchFamily="18" charset="0"/>
                <a:cs typeface="Times New Roman" panose="02020603050405020304" pitchFamily="18" charset="0"/>
              </a:rPr>
              <a:t> for churn prediction not only aligns with cutting-edge analytical techniques but also significantly enhances our strategic toolkit. By identifying at-risk customers with high precision, we can deploy targeted retention strategies more effectively, ensuring a proactive stance towards customer loyalty.</a:t>
            </a:r>
            <a:endParaRPr lang="it-IT" sz="1000" b="1" i="0" dirty="0">
              <a:effectLst/>
              <a:latin typeface="Times New Roman" panose="02020603050405020304" pitchFamily="18" charset="0"/>
              <a:cs typeface="Times New Roman" panose="02020603050405020304" pitchFamily="18" charset="0"/>
            </a:endParaRPr>
          </a:p>
          <a:p>
            <a:pPr marL="0" indent="0">
              <a:buNone/>
            </a:pPr>
            <a:r>
              <a:rPr lang="it-IT" sz="1000" b="1" i="0" dirty="0">
                <a:effectLst/>
                <a:latin typeface="Times New Roman" panose="02020603050405020304" pitchFamily="18" charset="0"/>
                <a:cs typeface="Times New Roman" panose="02020603050405020304" pitchFamily="18" charset="0"/>
              </a:rPr>
              <a:t>Model </a:t>
            </a:r>
            <a:r>
              <a:rPr lang="it-IT" sz="1000" b="1" i="0" dirty="0" err="1">
                <a:effectLst/>
                <a:latin typeface="Times New Roman" panose="02020603050405020304" pitchFamily="18" charset="0"/>
                <a:cs typeface="Times New Roman" panose="02020603050405020304" pitchFamily="18" charset="0"/>
              </a:rPr>
              <a:t>Preparation</a:t>
            </a:r>
            <a:r>
              <a:rPr lang="it-IT" sz="1000" b="1" i="0" dirty="0">
                <a:effectLst/>
                <a:latin typeface="Times New Roman" panose="02020603050405020304" pitchFamily="18" charset="0"/>
                <a:cs typeface="Times New Roman" panose="02020603050405020304" pitchFamily="18" charset="0"/>
              </a:rPr>
              <a:t>: Precise Data </a:t>
            </a:r>
            <a:r>
              <a:rPr lang="it-IT" sz="1000" b="1" i="0" dirty="0" err="1">
                <a:effectLst/>
                <a:latin typeface="Times New Roman" panose="02020603050405020304" pitchFamily="18" charset="0"/>
                <a:cs typeface="Times New Roman" panose="02020603050405020304" pitchFamily="18" charset="0"/>
              </a:rPr>
              <a:t>Transformation</a:t>
            </a:r>
            <a:endParaRPr lang="en-US" sz="1000" b="1"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000" b="1" i="0" dirty="0">
                <a:effectLst/>
                <a:latin typeface="Times New Roman" panose="02020603050405020304" pitchFamily="18" charset="0"/>
                <a:cs typeface="Times New Roman" panose="02020603050405020304" pitchFamily="18" charset="0"/>
              </a:rPr>
              <a:t>Target Encoding</a:t>
            </a:r>
            <a:r>
              <a:rPr lang="en-US" sz="1000" b="0" i="0" dirty="0">
                <a:effectLst/>
                <a:latin typeface="Times New Roman" panose="02020603050405020304" pitchFamily="18" charset="0"/>
                <a:cs typeface="Times New Roman" panose="02020603050405020304" pitchFamily="18" charset="0"/>
              </a:rPr>
              <a:t>: Converted 'churn' in the validation dataset to a numeric format, aligning with model requirements for accurate performance evaluation.</a:t>
            </a:r>
          </a:p>
          <a:p>
            <a:pPr>
              <a:buFont typeface="Arial" panose="020B0604020202020204" pitchFamily="34" charset="0"/>
              <a:buChar char="•"/>
            </a:pPr>
            <a:r>
              <a:rPr lang="en-US" sz="1000" b="1" i="0" dirty="0">
                <a:effectLst/>
                <a:latin typeface="Times New Roman" panose="02020603050405020304" pitchFamily="18" charset="0"/>
                <a:cs typeface="Times New Roman" panose="02020603050405020304" pitchFamily="18" charset="0"/>
              </a:rPr>
              <a:t>Feature Matrix Creation: </a:t>
            </a:r>
            <a:r>
              <a:rPr lang="en-US" sz="1000" b="0" i="0" dirty="0">
                <a:effectLst/>
                <a:latin typeface="Times New Roman" panose="02020603050405020304" pitchFamily="18" charset="0"/>
                <a:cs typeface="Times New Roman" panose="02020603050405020304" pitchFamily="18" charset="0"/>
              </a:rPr>
              <a:t>Constructed matrices from training data, excluding the 'churn' column, ensuring that the model could learn from all relevant predictors without bias.</a:t>
            </a:r>
          </a:p>
          <a:p>
            <a:pPr marL="0" indent="0">
              <a:buNone/>
            </a:pPr>
            <a:r>
              <a:rPr lang="en-US" sz="1000" b="1" i="0" dirty="0">
                <a:effectLst/>
                <a:latin typeface="Times New Roman" panose="02020603050405020304" pitchFamily="18" charset="0"/>
                <a:cs typeface="Times New Roman" panose="02020603050405020304" pitchFamily="18" charset="0"/>
              </a:rPr>
              <a:t>Model Configuration: Tailored </a:t>
            </a:r>
            <a:r>
              <a:rPr lang="en-US" sz="1000" b="1" i="0" dirty="0" err="1">
                <a:effectLst/>
                <a:latin typeface="Times New Roman" panose="02020603050405020304" pitchFamily="18" charset="0"/>
                <a:cs typeface="Times New Roman" panose="02020603050405020304" pitchFamily="18" charset="0"/>
              </a:rPr>
              <a:t>XGBoost</a:t>
            </a:r>
            <a:r>
              <a:rPr lang="en-US" sz="1000" b="1" i="0" dirty="0">
                <a:effectLst/>
                <a:latin typeface="Times New Roman" panose="02020603050405020304" pitchFamily="18" charset="0"/>
                <a:cs typeface="Times New Roman" panose="02020603050405020304" pitchFamily="18" charset="0"/>
              </a:rPr>
              <a:t> Parameters</a:t>
            </a:r>
          </a:p>
          <a:p>
            <a:r>
              <a:rPr lang="en-US" sz="1000" b="1" i="0" dirty="0">
                <a:effectLst/>
                <a:latin typeface="Times New Roman" panose="02020603050405020304" pitchFamily="18" charset="0"/>
                <a:cs typeface="Times New Roman" panose="02020603050405020304" pitchFamily="18" charset="0"/>
              </a:rPr>
              <a:t>Objective: Utilized binary: logistic for direct applicability to our churn prediction goal, focusing on binary outcomes for robust churn identification.</a:t>
            </a:r>
          </a:p>
          <a:p>
            <a:r>
              <a:rPr lang="en-US" sz="1000" b="1" i="0" dirty="0">
                <a:effectLst/>
                <a:latin typeface="Times New Roman" panose="02020603050405020304" pitchFamily="18" charset="0"/>
                <a:cs typeface="Times New Roman" panose="02020603050405020304" pitchFamily="18" charset="0"/>
              </a:rPr>
              <a:t>Evaluation Metric: Prioritized AUC to assess the model's ability to differentiate between churners and non-churners, optimizing for true positive rates while minimizing false positives.</a:t>
            </a:r>
          </a:p>
          <a:p>
            <a:r>
              <a:rPr lang="en-US" sz="1000" b="1" i="0" dirty="0">
                <a:effectLst/>
                <a:latin typeface="Times New Roman" panose="02020603050405020304" pitchFamily="18" charset="0"/>
                <a:cs typeface="Times New Roman" panose="02020603050405020304" pitchFamily="18" charset="0"/>
              </a:rPr>
              <a:t>Optimization Settings: Carefully selected hyperparameters such as eta, </a:t>
            </a:r>
            <a:r>
              <a:rPr lang="en-US" sz="1000" b="1" i="0" dirty="0" err="1">
                <a:effectLst/>
                <a:latin typeface="Times New Roman" panose="02020603050405020304" pitchFamily="18" charset="0"/>
                <a:cs typeface="Times New Roman" panose="02020603050405020304" pitchFamily="18" charset="0"/>
              </a:rPr>
              <a:t>max_depth</a:t>
            </a:r>
            <a:r>
              <a:rPr lang="en-US" sz="1000" b="1" i="0" dirty="0">
                <a:effectLst/>
                <a:latin typeface="Times New Roman" panose="02020603050405020304" pitchFamily="18" charset="0"/>
                <a:cs typeface="Times New Roman" panose="02020603050405020304" pitchFamily="18" charset="0"/>
              </a:rPr>
              <a:t>, and subsample rates to fine-tune the model's learning process and structure, enhancing its predictive accuracy.</a:t>
            </a:r>
          </a:p>
          <a:p>
            <a:pPr marL="0" indent="0">
              <a:buNone/>
            </a:pPr>
            <a:r>
              <a:rPr lang="en-US" sz="1000" b="1" dirty="0">
                <a:latin typeface="Times New Roman" panose="02020603050405020304" pitchFamily="18" charset="0"/>
                <a:cs typeface="Times New Roman" panose="02020603050405020304" pitchFamily="18" charset="0"/>
              </a:rPr>
              <a:t>Training Process: Leveraging </a:t>
            </a:r>
            <a:r>
              <a:rPr lang="en-US" sz="1000" b="1" dirty="0" err="1">
                <a:latin typeface="Times New Roman" panose="02020603050405020304" pitchFamily="18" charset="0"/>
                <a:cs typeface="Times New Roman" panose="02020603050405020304" pitchFamily="18" charset="0"/>
              </a:rPr>
              <a:t>XGBoost's</a:t>
            </a:r>
            <a:r>
              <a:rPr lang="en-US" sz="1000" b="1" dirty="0">
                <a:latin typeface="Times New Roman" panose="02020603050405020304" pitchFamily="18" charset="0"/>
                <a:cs typeface="Times New Roman" panose="02020603050405020304" pitchFamily="18" charset="0"/>
              </a:rPr>
              <a:t> Strengths</a:t>
            </a:r>
          </a:p>
          <a:p>
            <a:r>
              <a:rPr lang="en-US" sz="1000" b="1" dirty="0">
                <a:latin typeface="Times New Roman" panose="02020603050405020304" pitchFamily="18" charset="0"/>
                <a:cs typeface="Times New Roman" panose="02020603050405020304" pitchFamily="18" charset="0"/>
              </a:rPr>
              <a:t>Data Input: </a:t>
            </a:r>
            <a:r>
              <a:rPr lang="en-US" sz="1000" dirty="0">
                <a:latin typeface="Times New Roman" panose="02020603050405020304" pitchFamily="18" charset="0"/>
                <a:cs typeface="Times New Roman" panose="02020603050405020304" pitchFamily="18" charset="0"/>
              </a:rPr>
              <a:t>Fed the prepared feature matrix and labels into </a:t>
            </a:r>
            <a:r>
              <a:rPr lang="en-US" sz="1000" dirty="0" err="1">
                <a:latin typeface="Times New Roman" panose="02020603050405020304" pitchFamily="18" charset="0"/>
                <a:cs typeface="Times New Roman" panose="02020603050405020304" pitchFamily="18" charset="0"/>
              </a:rPr>
              <a:t>XGBoost</a:t>
            </a:r>
            <a:r>
              <a:rPr lang="en-US" sz="1000" dirty="0">
                <a:latin typeface="Times New Roman" panose="02020603050405020304" pitchFamily="18" charset="0"/>
                <a:cs typeface="Times New Roman" panose="02020603050405020304" pitchFamily="18" charset="0"/>
              </a:rPr>
              <a:t>, utilizing a </a:t>
            </a:r>
            <a:r>
              <a:rPr lang="en-US" sz="1000" dirty="0" err="1">
                <a:latin typeface="Times New Roman" panose="02020603050405020304" pitchFamily="18" charset="0"/>
                <a:cs typeface="Times New Roman" panose="02020603050405020304" pitchFamily="18" charset="0"/>
              </a:rPr>
              <a:t>DMatrix</a:t>
            </a:r>
            <a:r>
              <a:rPr lang="en-US" sz="1000" dirty="0">
                <a:latin typeface="Times New Roman" panose="02020603050405020304" pitchFamily="18" charset="0"/>
                <a:cs typeface="Times New Roman" panose="02020603050405020304" pitchFamily="18" charset="0"/>
              </a:rPr>
              <a:t> for efficient storage and speed.</a:t>
            </a:r>
          </a:p>
          <a:p>
            <a:r>
              <a:rPr lang="en-US" sz="1000" b="1" dirty="0">
                <a:latin typeface="Times New Roman" panose="02020603050405020304" pitchFamily="18" charset="0"/>
                <a:cs typeface="Times New Roman" panose="02020603050405020304" pitchFamily="18" charset="0"/>
              </a:rPr>
              <a:t>Iterative Learning: </a:t>
            </a:r>
            <a:r>
              <a:rPr lang="en-US" sz="1000" dirty="0">
                <a:latin typeface="Times New Roman" panose="02020603050405020304" pitchFamily="18" charset="0"/>
                <a:cs typeface="Times New Roman" panose="02020603050405020304" pitchFamily="18" charset="0"/>
              </a:rPr>
              <a:t>Conducted training over 100 rounds, adjusting for model complexity and training depth to capture nuanced patterns in customer behavior.</a:t>
            </a:r>
          </a:p>
        </p:txBody>
      </p:sp>
    </p:spTree>
    <p:extLst>
      <p:ext uri="{BB962C8B-B14F-4D97-AF65-F5344CB8AC3E}">
        <p14:creationId xmlns:p14="http://schemas.microsoft.com/office/powerpoint/2010/main" val="1931517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02" name="Rectangle 101">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2E47A74-9EE2-0105-4C3A-DDB5BC88ED5C}"/>
              </a:ext>
            </a:extLst>
          </p:cNvPr>
          <p:cNvSpPr>
            <a:spLocks noGrp="1"/>
          </p:cNvSpPr>
          <p:nvPr>
            <p:ph type="title"/>
          </p:nvPr>
        </p:nvSpPr>
        <p:spPr>
          <a:xfrm>
            <a:off x="1242809" y="326297"/>
            <a:ext cx="4072761" cy="1030515"/>
          </a:xfrm>
        </p:spPr>
        <p:txBody>
          <a:bodyPr anchor="ctr">
            <a:normAutofit/>
          </a:bodyPr>
          <a:lstStyle/>
          <a:p>
            <a:r>
              <a:rPr lang="en-US" sz="4000" b="1" i="0" dirty="0">
                <a:solidFill>
                  <a:schemeClr val="bg1"/>
                </a:solidFill>
                <a:effectLst/>
                <a:latin typeface="Times New Roman" panose="02020603050405020304" pitchFamily="18" charset="0"/>
                <a:cs typeface="Times New Roman" panose="02020603050405020304" pitchFamily="18" charset="0"/>
              </a:rPr>
              <a:t>Model Evaluation</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9FE964-1F73-77D1-A40D-496041F9E666}"/>
              </a:ext>
            </a:extLst>
          </p:cNvPr>
          <p:cNvSpPr>
            <a:spLocks noGrp="1"/>
          </p:cNvSpPr>
          <p:nvPr>
            <p:ph idx="1"/>
          </p:nvPr>
        </p:nvSpPr>
        <p:spPr>
          <a:xfrm>
            <a:off x="327874" y="1949235"/>
            <a:ext cx="4987696" cy="4589451"/>
          </a:xfrm>
        </p:spPr>
        <p:txBody>
          <a:bodyPr>
            <a:noAutofit/>
          </a:bodyPr>
          <a:lstStyle/>
          <a:p>
            <a:pPr marL="0" indent="0">
              <a:buNone/>
            </a:pPr>
            <a:r>
              <a:rPr lang="en-US" sz="1000" b="1" i="0" dirty="0">
                <a:effectLst/>
                <a:latin typeface="Times New Roman" panose="02020603050405020304" pitchFamily="18" charset="0"/>
                <a:cs typeface="Times New Roman" panose="02020603050405020304" pitchFamily="18" charset="0"/>
              </a:rPr>
              <a:t>Model Validation Procedure</a:t>
            </a:r>
          </a:p>
          <a:p>
            <a:pPr>
              <a:buFont typeface="Arial" panose="020B0604020202020204" pitchFamily="34" charset="0"/>
              <a:buChar char="•"/>
            </a:pPr>
            <a:r>
              <a:rPr lang="en-US" sz="1000" b="1" i="0" dirty="0">
                <a:effectLst/>
                <a:latin typeface="Times New Roman" panose="02020603050405020304" pitchFamily="18" charset="0"/>
                <a:cs typeface="Times New Roman" panose="02020603050405020304" pitchFamily="18" charset="0"/>
              </a:rPr>
              <a:t>Validation Dataset Transformation</a:t>
            </a:r>
            <a:r>
              <a:rPr lang="en-US" sz="1000" b="0" i="0" dirty="0">
                <a:effectLst/>
                <a:latin typeface="Times New Roman" panose="02020603050405020304" pitchFamily="18" charset="0"/>
                <a:cs typeface="Times New Roman" panose="02020603050405020304" pitchFamily="18" charset="0"/>
              </a:rPr>
              <a:t>: Prepared the validation dataset in a format compatible with </a:t>
            </a:r>
            <a:r>
              <a:rPr lang="en-US" sz="1000" b="0" i="0" dirty="0" err="1">
                <a:effectLst/>
                <a:latin typeface="Times New Roman" panose="02020603050405020304" pitchFamily="18" charset="0"/>
                <a:cs typeface="Times New Roman" panose="02020603050405020304" pitchFamily="18" charset="0"/>
              </a:rPr>
              <a:t>XGBoost</a:t>
            </a:r>
            <a:r>
              <a:rPr lang="en-US" sz="1000" b="0" i="0" dirty="0">
                <a:effectLst/>
                <a:latin typeface="Times New Roman" panose="02020603050405020304" pitchFamily="18" charset="0"/>
                <a:cs typeface="Times New Roman" panose="02020603050405020304" pitchFamily="18" charset="0"/>
              </a:rPr>
              <a:t>, ensuring a fair evaluation of the model's predictive capabilities.</a:t>
            </a:r>
          </a:p>
          <a:p>
            <a:pPr>
              <a:buFont typeface="Arial" panose="020B0604020202020204" pitchFamily="34" charset="0"/>
              <a:buChar char="•"/>
            </a:pPr>
            <a:r>
              <a:rPr lang="en-US" sz="1000" b="1" i="0" dirty="0">
                <a:effectLst/>
                <a:latin typeface="Times New Roman" panose="02020603050405020304" pitchFamily="18" charset="0"/>
                <a:cs typeface="Times New Roman" panose="02020603050405020304" pitchFamily="18" charset="0"/>
              </a:rPr>
              <a:t>Predictive Accuracy Assessment</a:t>
            </a:r>
            <a:r>
              <a:rPr lang="en-US" sz="1000" b="0" i="0" dirty="0">
                <a:effectLst/>
                <a:latin typeface="Times New Roman" panose="02020603050405020304" pitchFamily="18" charset="0"/>
                <a:cs typeface="Times New Roman" panose="02020603050405020304" pitchFamily="18" charset="0"/>
              </a:rPr>
              <a:t>: Employed the ROC curve and AUC score as primary metrics for evaluating model performance, focusing on the model's ability to distinguish between churners and non-churners accurately.</a:t>
            </a:r>
          </a:p>
          <a:p>
            <a:pPr marL="0" indent="0">
              <a:buNone/>
            </a:pPr>
            <a:r>
              <a:rPr lang="en-US" sz="1000" b="1" i="0" dirty="0">
                <a:effectLst/>
                <a:latin typeface="Times New Roman" panose="02020603050405020304" pitchFamily="18" charset="0"/>
                <a:cs typeface="Times New Roman" panose="02020603050405020304" pitchFamily="18" charset="0"/>
              </a:rPr>
              <a:t>Key Findings</a:t>
            </a:r>
          </a:p>
          <a:p>
            <a:pPr>
              <a:buFont typeface="Arial" panose="020B0604020202020204" pitchFamily="34" charset="0"/>
              <a:buChar char="•"/>
            </a:pPr>
            <a:r>
              <a:rPr lang="en-US" sz="1000" b="1" i="0" dirty="0">
                <a:effectLst/>
                <a:latin typeface="Times New Roman" panose="02020603050405020304" pitchFamily="18" charset="0"/>
                <a:cs typeface="Times New Roman" panose="02020603050405020304" pitchFamily="18" charset="0"/>
              </a:rPr>
              <a:t>Validation AUC Score</a:t>
            </a:r>
            <a:r>
              <a:rPr lang="en-US" sz="1000" b="0" i="0" dirty="0">
                <a:effectLst/>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A</a:t>
            </a:r>
            <a:r>
              <a:rPr lang="en-US" sz="1000" b="0" i="0" dirty="0">
                <a:effectLst/>
                <a:latin typeface="Times New Roman" panose="02020603050405020304" pitchFamily="18" charset="0"/>
                <a:cs typeface="Times New Roman" panose="02020603050405020304" pitchFamily="18" charset="0"/>
              </a:rPr>
              <a:t>chieved 75% AUC score on the validation set, underscoring the model's effectiveness in predicting customer churn with a high degree of accuracy.</a:t>
            </a:r>
          </a:p>
          <a:p>
            <a:pPr marL="0" indent="0">
              <a:buNone/>
            </a:pPr>
            <a:r>
              <a:rPr lang="en-US" sz="1000" b="1" i="0" dirty="0">
                <a:effectLst/>
                <a:latin typeface="Times New Roman" panose="02020603050405020304" pitchFamily="18" charset="0"/>
                <a:cs typeface="Times New Roman" panose="02020603050405020304" pitchFamily="18" charset="0"/>
              </a:rPr>
              <a:t>Model Refinement and Benchmarking</a:t>
            </a:r>
          </a:p>
          <a:p>
            <a:pPr>
              <a:buFont typeface="Arial" panose="020B0604020202020204" pitchFamily="34" charset="0"/>
              <a:buChar char="•"/>
            </a:pPr>
            <a:r>
              <a:rPr lang="en-US" sz="1000" b="1" i="0" dirty="0">
                <a:effectLst/>
                <a:latin typeface="Times New Roman" panose="02020603050405020304" pitchFamily="18" charset="0"/>
                <a:cs typeface="Times New Roman" panose="02020603050405020304" pitchFamily="18" charset="0"/>
              </a:rPr>
              <a:t>Iterative Optimization</a:t>
            </a:r>
            <a:r>
              <a:rPr lang="en-US" sz="1000" b="0" i="0" dirty="0">
                <a:effectLst/>
                <a:latin typeface="Times New Roman" panose="02020603050405020304" pitchFamily="18" charset="0"/>
                <a:cs typeface="Times New Roman" panose="02020603050405020304" pitchFamily="18" charset="0"/>
              </a:rPr>
              <a:t>: Utilized validation feedback to fine-tune the model, enhancing its predictive precision through careful adjustments to features and hyperparameters.</a:t>
            </a:r>
          </a:p>
          <a:p>
            <a:pPr>
              <a:buFont typeface="Arial" panose="020B0604020202020204" pitchFamily="34" charset="0"/>
              <a:buChar char="•"/>
            </a:pPr>
            <a:r>
              <a:rPr lang="en-US" sz="1000" b="1" i="0" dirty="0">
                <a:effectLst/>
                <a:latin typeface="Times New Roman" panose="02020603050405020304" pitchFamily="18" charset="0"/>
                <a:cs typeface="Times New Roman" panose="02020603050405020304" pitchFamily="18" charset="0"/>
              </a:rPr>
              <a:t>Strategic Benchmarking</a:t>
            </a:r>
            <a:r>
              <a:rPr lang="en-US" sz="1000" b="0" i="0" dirty="0">
                <a:effectLst/>
                <a:latin typeface="Times New Roman" panose="02020603050405020304" pitchFamily="18" charset="0"/>
                <a:cs typeface="Times New Roman" panose="02020603050405020304" pitchFamily="18" charset="0"/>
              </a:rPr>
              <a:t>: Positioned the model's performance against historical benchmarks and industry standards, demonstrating significant improvements and setting new excellence benchmarks.</a:t>
            </a:r>
          </a:p>
          <a:p>
            <a:pPr marL="0" indent="0">
              <a:buNone/>
            </a:pPr>
            <a:r>
              <a:rPr lang="en-US" sz="1000" b="1" i="0" dirty="0">
                <a:effectLst/>
                <a:latin typeface="Times New Roman" panose="02020603050405020304" pitchFamily="18" charset="0"/>
                <a:cs typeface="Times New Roman" panose="02020603050405020304" pitchFamily="18" charset="0"/>
              </a:rPr>
              <a:t>Submission Process:</a:t>
            </a:r>
          </a:p>
          <a:p>
            <a:pPr>
              <a:buFont typeface="Arial" panose="020B0604020202020204" pitchFamily="34" charset="0"/>
              <a:buChar char="•"/>
            </a:pPr>
            <a:r>
              <a:rPr lang="en-US" sz="1000" b="1" i="0" dirty="0">
                <a:effectLst/>
                <a:latin typeface="Times New Roman" panose="02020603050405020304" pitchFamily="18" charset="0"/>
                <a:cs typeface="Times New Roman" panose="02020603050405020304" pitchFamily="18" charset="0"/>
              </a:rPr>
              <a:t>Operationalizing Insights: </a:t>
            </a:r>
            <a:r>
              <a:rPr lang="en-US" sz="1000" b="0" i="0" dirty="0">
                <a:effectLst/>
                <a:latin typeface="Times New Roman" panose="02020603050405020304" pitchFamily="18" charset="0"/>
                <a:cs typeface="Times New Roman" panose="02020603050405020304" pitchFamily="18" charset="0"/>
              </a:rPr>
              <a:t>Transitioned from model validation to action, preparing churn predictions for new or unseen data and submitting results, showcasing the model's readiness for practical application.</a:t>
            </a:r>
          </a:p>
          <a:p>
            <a:pPr>
              <a:buFont typeface="Arial" panose="020B0604020202020204" pitchFamily="34" charset="0"/>
              <a:buChar char="•"/>
            </a:pPr>
            <a:r>
              <a:rPr lang="en-US" sz="1000" b="1" i="0" dirty="0">
                <a:effectLst/>
                <a:latin typeface="Times New Roman" panose="02020603050405020304" pitchFamily="18" charset="0"/>
                <a:cs typeface="Times New Roman" panose="02020603050405020304" pitchFamily="18" charset="0"/>
              </a:rPr>
              <a:t>Evaluation Replicability: </a:t>
            </a:r>
            <a:r>
              <a:rPr lang="en-US" sz="1000" b="0" i="0" dirty="0">
                <a:effectLst/>
                <a:latin typeface="Times New Roman" panose="02020603050405020304" pitchFamily="18" charset="0"/>
                <a:cs typeface="Times New Roman" panose="02020603050405020304" pitchFamily="18" charset="0"/>
              </a:rPr>
              <a:t>Detailed code for model evaluation is included with the report, ensuring transparent and independently verifiable methodology.</a:t>
            </a:r>
          </a:p>
          <a:p>
            <a:pPr marL="0" indent="0">
              <a:buNone/>
            </a:pPr>
            <a:endParaRPr lang="en-US" sz="1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65E7270-7111-2F17-E4B1-CB7B3AA6FE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203019" y="841554"/>
            <a:ext cx="3936181" cy="2952136"/>
          </a:xfrm>
          <a:prstGeom prst="rect">
            <a:avLst/>
          </a:prstGeom>
        </p:spPr>
      </p:pic>
      <p:graphicFrame>
        <p:nvGraphicFramePr>
          <p:cNvPr id="6" name="Table 5">
            <a:extLst>
              <a:ext uri="{FF2B5EF4-FFF2-40B4-BE49-F238E27FC236}">
                <a16:creationId xmlns:a16="http://schemas.microsoft.com/office/drawing/2014/main" id="{F2587036-FC8A-DBFC-CE0F-19FDC880158F}"/>
              </a:ext>
            </a:extLst>
          </p:cNvPr>
          <p:cNvGraphicFramePr>
            <a:graphicFrameLocks noGrp="1"/>
          </p:cNvGraphicFramePr>
          <p:nvPr>
            <p:extLst>
              <p:ext uri="{D42A27DB-BD31-4B8C-83A1-F6EECF244321}">
                <p14:modId xmlns:p14="http://schemas.microsoft.com/office/powerpoint/2010/main" val="829999625"/>
              </p:ext>
            </p:extLst>
          </p:nvPr>
        </p:nvGraphicFramePr>
        <p:xfrm>
          <a:off x="6584276" y="3978988"/>
          <a:ext cx="5173666" cy="2710302"/>
        </p:xfrm>
        <a:graphic>
          <a:graphicData uri="http://schemas.openxmlformats.org/drawingml/2006/table">
            <a:tbl>
              <a:tblPr firstRow="1" bandRow="1">
                <a:tableStyleId>{5C22544A-7EE6-4342-B048-85BDC9FD1C3A}</a:tableStyleId>
              </a:tblPr>
              <a:tblGrid>
                <a:gridCol w="2580745">
                  <a:extLst>
                    <a:ext uri="{9D8B030D-6E8A-4147-A177-3AD203B41FA5}">
                      <a16:colId xmlns:a16="http://schemas.microsoft.com/office/drawing/2014/main" val="2683477839"/>
                    </a:ext>
                  </a:extLst>
                </a:gridCol>
                <a:gridCol w="2592921">
                  <a:extLst>
                    <a:ext uri="{9D8B030D-6E8A-4147-A177-3AD203B41FA5}">
                      <a16:colId xmlns:a16="http://schemas.microsoft.com/office/drawing/2014/main" val="523646898"/>
                    </a:ext>
                  </a:extLst>
                </a:gridCol>
              </a:tblGrid>
              <a:tr h="339278">
                <a:tc>
                  <a:txBody>
                    <a:bodyPr/>
                    <a:lstStyle/>
                    <a:p>
                      <a:pPr algn="ctr"/>
                      <a:r>
                        <a:rPr lang="en-US" sz="1200" dirty="0"/>
                        <a:t>Model</a:t>
                      </a:r>
                    </a:p>
                  </a:txBody>
                  <a:tcPr/>
                </a:tc>
                <a:tc>
                  <a:txBody>
                    <a:bodyPr/>
                    <a:lstStyle/>
                    <a:p>
                      <a:pPr algn="ctr"/>
                      <a:r>
                        <a:rPr lang="en-US" sz="1200" dirty="0"/>
                        <a:t>Validation Set Accuracy</a:t>
                      </a:r>
                    </a:p>
                  </a:txBody>
                  <a:tcPr/>
                </a:tc>
                <a:extLst>
                  <a:ext uri="{0D108BD9-81ED-4DB2-BD59-A6C34878D82A}">
                    <a16:rowId xmlns:a16="http://schemas.microsoft.com/office/drawing/2014/main" val="3315690477"/>
                  </a:ext>
                </a:extLst>
              </a:tr>
              <a:tr h="335356">
                <a:tc>
                  <a:txBody>
                    <a:bodyPr/>
                    <a:lstStyle/>
                    <a:p>
                      <a:pPr algn="ctr"/>
                      <a:r>
                        <a:rPr lang="en-US" sz="1200" dirty="0"/>
                        <a:t>K Nearest Neighbors (KNN)</a:t>
                      </a:r>
                    </a:p>
                  </a:txBody>
                  <a:tcPr/>
                </a:tc>
                <a:tc>
                  <a:txBody>
                    <a:bodyPr/>
                    <a:lstStyle/>
                    <a:p>
                      <a:pPr algn="ctr"/>
                      <a:r>
                        <a:rPr lang="en-US" sz="1200" dirty="0"/>
                        <a:t>68.1%</a:t>
                      </a:r>
                    </a:p>
                  </a:txBody>
                  <a:tcPr/>
                </a:tc>
                <a:extLst>
                  <a:ext uri="{0D108BD9-81ED-4DB2-BD59-A6C34878D82A}">
                    <a16:rowId xmlns:a16="http://schemas.microsoft.com/office/drawing/2014/main" val="1655358608"/>
                  </a:ext>
                </a:extLst>
              </a:tr>
              <a:tr h="339278">
                <a:tc>
                  <a:txBody>
                    <a:bodyPr/>
                    <a:lstStyle/>
                    <a:p>
                      <a:pPr algn="ctr"/>
                      <a:r>
                        <a:rPr lang="en-US" sz="1200" dirty="0"/>
                        <a:t>Decision Trees</a:t>
                      </a:r>
                    </a:p>
                  </a:txBody>
                  <a:tcPr/>
                </a:tc>
                <a:tc>
                  <a:txBody>
                    <a:bodyPr/>
                    <a:lstStyle/>
                    <a:p>
                      <a:pPr algn="ctr"/>
                      <a:r>
                        <a:rPr lang="en-US" sz="1200" dirty="0"/>
                        <a:t>65.2%</a:t>
                      </a:r>
                    </a:p>
                  </a:txBody>
                  <a:tcPr/>
                </a:tc>
                <a:extLst>
                  <a:ext uri="{0D108BD9-81ED-4DB2-BD59-A6C34878D82A}">
                    <a16:rowId xmlns:a16="http://schemas.microsoft.com/office/drawing/2014/main" val="3890532987"/>
                  </a:ext>
                </a:extLst>
              </a:tr>
              <a:tr h="339278">
                <a:tc>
                  <a:txBody>
                    <a:bodyPr/>
                    <a:lstStyle/>
                    <a:p>
                      <a:pPr algn="ctr"/>
                      <a:r>
                        <a:rPr lang="en-US" sz="1200" dirty="0"/>
                        <a:t>Logistic Regression</a:t>
                      </a:r>
                    </a:p>
                  </a:txBody>
                  <a:tcPr/>
                </a:tc>
                <a:tc>
                  <a:txBody>
                    <a:bodyPr/>
                    <a:lstStyle/>
                    <a:p>
                      <a:pPr algn="ctr"/>
                      <a:r>
                        <a:rPr lang="en-US" sz="1200" dirty="0"/>
                        <a:t>74%</a:t>
                      </a:r>
                    </a:p>
                  </a:txBody>
                  <a:tcPr/>
                </a:tc>
                <a:extLst>
                  <a:ext uri="{0D108BD9-81ED-4DB2-BD59-A6C34878D82A}">
                    <a16:rowId xmlns:a16="http://schemas.microsoft.com/office/drawing/2014/main" val="3354199323"/>
                  </a:ext>
                </a:extLst>
              </a:tr>
              <a:tr h="339278">
                <a:tc>
                  <a:txBody>
                    <a:bodyPr/>
                    <a:lstStyle/>
                    <a:p>
                      <a:pPr algn="ctr"/>
                      <a:r>
                        <a:rPr lang="en-US" sz="1200" dirty="0" err="1"/>
                        <a:t>XGBoost</a:t>
                      </a:r>
                      <a:endParaRPr lang="en-US" sz="1200" dirty="0"/>
                    </a:p>
                  </a:txBody>
                  <a:tcPr/>
                </a:tc>
                <a:tc>
                  <a:txBody>
                    <a:bodyPr/>
                    <a:lstStyle/>
                    <a:p>
                      <a:pPr algn="ctr"/>
                      <a:r>
                        <a:rPr lang="en-US" sz="1200" dirty="0"/>
                        <a:t>75.6%</a:t>
                      </a:r>
                    </a:p>
                  </a:txBody>
                  <a:tcPr/>
                </a:tc>
                <a:extLst>
                  <a:ext uri="{0D108BD9-81ED-4DB2-BD59-A6C34878D82A}">
                    <a16:rowId xmlns:a16="http://schemas.microsoft.com/office/drawing/2014/main" val="1357406239"/>
                  </a:ext>
                </a:extLst>
              </a:tr>
              <a:tr h="339278">
                <a:tc>
                  <a:txBody>
                    <a:bodyPr/>
                    <a:lstStyle/>
                    <a:p>
                      <a:pPr algn="ctr"/>
                      <a:r>
                        <a:rPr lang="en-US" sz="1200" dirty="0"/>
                        <a:t>Random Forest</a:t>
                      </a:r>
                    </a:p>
                  </a:txBody>
                  <a:tcPr/>
                </a:tc>
                <a:tc>
                  <a:txBody>
                    <a:bodyPr/>
                    <a:lstStyle/>
                    <a:p>
                      <a:pPr algn="ctr"/>
                      <a:r>
                        <a:rPr lang="en-US" sz="1200" dirty="0"/>
                        <a:t>70.4%</a:t>
                      </a:r>
                    </a:p>
                  </a:txBody>
                  <a:tcPr/>
                </a:tc>
                <a:extLst>
                  <a:ext uri="{0D108BD9-81ED-4DB2-BD59-A6C34878D82A}">
                    <a16:rowId xmlns:a16="http://schemas.microsoft.com/office/drawing/2014/main" val="104947684"/>
                  </a:ext>
                </a:extLst>
              </a:tr>
              <a:tr h="339278">
                <a:tc>
                  <a:txBody>
                    <a:bodyPr/>
                    <a:lstStyle/>
                    <a:p>
                      <a:pPr algn="ctr"/>
                      <a:r>
                        <a:rPr lang="en-US" sz="1200" dirty="0"/>
                        <a:t>Support Vector Classifier</a:t>
                      </a:r>
                    </a:p>
                  </a:txBody>
                  <a:tcPr/>
                </a:tc>
                <a:tc>
                  <a:txBody>
                    <a:bodyPr/>
                    <a:lstStyle/>
                    <a:p>
                      <a:pPr algn="ctr"/>
                      <a:r>
                        <a:rPr lang="en-US" sz="1200" dirty="0"/>
                        <a:t>71.3%</a:t>
                      </a:r>
                    </a:p>
                  </a:txBody>
                  <a:tcPr/>
                </a:tc>
                <a:extLst>
                  <a:ext uri="{0D108BD9-81ED-4DB2-BD59-A6C34878D82A}">
                    <a16:rowId xmlns:a16="http://schemas.microsoft.com/office/drawing/2014/main" val="3260340443"/>
                  </a:ext>
                </a:extLst>
              </a:tr>
              <a:tr h="339278">
                <a:tc>
                  <a:txBody>
                    <a:bodyPr/>
                    <a:lstStyle/>
                    <a:p>
                      <a:pPr algn="ctr"/>
                      <a:r>
                        <a:rPr lang="en-US" sz="1200" dirty="0"/>
                        <a:t>Naïve Bayes</a:t>
                      </a:r>
                    </a:p>
                  </a:txBody>
                  <a:tcPr/>
                </a:tc>
                <a:tc>
                  <a:txBody>
                    <a:bodyPr/>
                    <a:lstStyle/>
                    <a:p>
                      <a:pPr algn="ctr"/>
                      <a:r>
                        <a:rPr lang="en-US" sz="1200" dirty="0"/>
                        <a:t>52.5%</a:t>
                      </a:r>
                    </a:p>
                  </a:txBody>
                  <a:tcPr/>
                </a:tc>
                <a:extLst>
                  <a:ext uri="{0D108BD9-81ED-4DB2-BD59-A6C34878D82A}">
                    <a16:rowId xmlns:a16="http://schemas.microsoft.com/office/drawing/2014/main" val="173419998"/>
                  </a:ext>
                </a:extLst>
              </a:tr>
            </a:tbl>
          </a:graphicData>
        </a:graphic>
      </p:graphicFrame>
      <p:sp>
        <p:nvSpPr>
          <p:cNvPr id="7" name="Rectangle 6">
            <a:extLst>
              <a:ext uri="{FF2B5EF4-FFF2-40B4-BE49-F238E27FC236}">
                <a16:creationId xmlns:a16="http://schemas.microsoft.com/office/drawing/2014/main" id="{CDA989F8-864F-F95D-1985-7E1F7A31B9B1}"/>
              </a:ext>
            </a:extLst>
          </p:cNvPr>
          <p:cNvSpPr/>
          <p:nvPr/>
        </p:nvSpPr>
        <p:spPr>
          <a:xfrm>
            <a:off x="6584277" y="5334139"/>
            <a:ext cx="5173665" cy="34333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865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1" name="Group 100">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02" name="Rectangle 101">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 name="Rectangle 103">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92E47A74-9EE2-0105-4C3A-DDB5BC88ED5C}"/>
              </a:ext>
            </a:extLst>
          </p:cNvPr>
          <p:cNvSpPr>
            <a:spLocks noGrp="1"/>
          </p:cNvSpPr>
          <p:nvPr>
            <p:ph type="title"/>
          </p:nvPr>
        </p:nvSpPr>
        <p:spPr>
          <a:xfrm>
            <a:off x="1073200" y="272472"/>
            <a:ext cx="10074168" cy="1030515"/>
          </a:xfrm>
        </p:spPr>
        <p:txBody>
          <a:bodyPr anchor="ctr">
            <a:normAutofit fontScale="90000"/>
          </a:bodyPr>
          <a:lstStyle/>
          <a:p>
            <a:r>
              <a:rPr lang="en-US" sz="4000" b="1" i="0" dirty="0">
                <a:solidFill>
                  <a:schemeClr val="bg1"/>
                </a:solidFill>
                <a:effectLst/>
                <a:latin typeface="Times New Roman" panose="02020603050405020304" pitchFamily="18" charset="0"/>
                <a:cs typeface="Times New Roman" panose="02020603050405020304" pitchFamily="18" charset="0"/>
              </a:rPr>
              <a:t>Strategic Actions for Enhancing Customer Loyalty</a:t>
            </a:r>
            <a:endParaRPr lang="en-US" sz="40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9FE964-1F73-77D1-A40D-496041F9E666}"/>
              </a:ext>
            </a:extLst>
          </p:cNvPr>
          <p:cNvSpPr>
            <a:spLocks noGrp="1"/>
          </p:cNvSpPr>
          <p:nvPr>
            <p:ph idx="1"/>
          </p:nvPr>
        </p:nvSpPr>
        <p:spPr>
          <a:xfrm>
            <a:off x="320111" y="1812600"/>
            <a:ext cx="11580347" cy="4589451"/>
          </a:xfrm>
        </p:spPr>
        <p:txBody>
          <a:bodyPr>
            <a:noAutofit/>
          </a:bodyPr>
          <a:lstStyle/>
          <a:p>
            <a:r>
              <a:rPr lang="en-US" sz="1350" b="1" i="0" dirty="0">
                <a:effectLst/>
                <a:latin typeface="Times New Roman" panose="02020603050405020304" pitchFamily="18" charset="0"/>
                <a:cs typeface="Times New Roman" panose="02020603050405020304" pitchFamily="18" charset="0"/>
              </a:rPr>
              <a:t>Key Predictive Indicators of Churn:</a:t>
            </a:r>
            <a:r>
              <a:rPr lang="en-US" sz="1350" dirty="0">
                <a:latin typeface="Times New Roman" panose="02020603050405020304" pitchFamily="18" charset="0"/>
                <a:cs typeface="Times New Roman" panose="02020603050405020304" pitchFamily="18" charset="0"/>
              </a:rPr>
              <a:t> </a:t>
            </a:r>
            <a:r>
              <a:rPr lang="en-US" sz="1350" b="1" i="0" dirty="0">
                <a:effectLst/>
                <a:latin typeface="Times New Roman" panose="02020603050405020304" pitchFamily="18" charset="0"/>
                <a:cs typeface="Times New Roman" panose="02020603050405020304" pitchFamily="18" charset="0"/>
              </a:rPr>
              <a:t>Inactivity as a Leading Churn Predictor:</a:t>
            </a:r>
            <a:r>
              <a:rPr lang="en-US" sz="1350" b="0" i="0" dirty="0">
                <a:effectLst/>
                <a:latin typeface="Times New Roman" panose="02020603050405020304" pitchFamily="18" charset="0"/>
                <a:cs typeface="Times New Roman" panose="02020603050405020304" pitchFamily="18" charset="0"/>
              </a:rPr>
              <a:t> Extended periods of inactivity are the primary indicators of churn. Proactive re-engagement at the first sign of reduced activity is vital.</a:t>
            </a:r>
          </a:p>
          <a:p>
            <a:pPr>
              <a:buFont typeface="Arial" panose="020B0604020202020204" pitchFamily="34" charset="0"/>
              <a:buChar char="•"/>
            </a:pPr>
            <a:r>
              <a:rPr lang="en-US" sz="1350" b="1" i="0" dirty="0">
                <a:effectLst/>
                <a:latin typeface="Times New Roman" panose="02020603050405020304" pitchFamily="18" charset="0"/>
                <a:cs typeface="Times New Roman" panose="02020603050405020304" pitchFamily="18" charset="0"/>
              </a:rPr>
              <a:t>Engagement Regularity:</a:t>
            </a:r>
            <a:r>
              <a:rPr lang="en-US" sz="1350" b="0" i="0" dirty="0">
                <a:effectLst/>
                <a:latin typeface="Times New Roman" panose="02020603050405020304" pitchFamily="18" charset="0"/>
                <a:cs typeface="Times New Roman" panose="02020603050405020304" pitchFamily="18" charset="0"/>
              </a:rPr>
              <a:t> Consistent engagement patterns are less likely to lead to churn, emphasizing the need for a steady, interactive customer relationship.</a:t>
            </a:r>
          </a:p>
          <a:p>
            <a:r>
              <a:rPr lang="en-US" sz="1350" b="1" i="0" dirty="0">
                <a:effectLst/>
                <a:latin typeface="Times New Roman" panose="02020603050405020304" pitchFamily="18" charset="0"/>
                <a:cs typeface="Times New Roman" panose="02020603050405020304" pitchFamily="18" charset="0"/>
              </a:rPr>
              <a:t>Managerial Recommendations: Customer Experience Enhancement:</a:t>
            </a:r>
            <a:r>
              <a:rPr lang="en-US" sz="1350" b="0" i="0" dirty="0">
                <a:effectLst/>
                <a:latin typeface="Times New Roman" panose="02020603050405020304" pitchFamily="18" charset="0"/>
                <a:cs typeface="Times New Roman" panose="02020603050405020304" pitchFamily="18" charset="0"/>
              </a:rPr>
              <a:t> Invest in a seamless and engaging online platform to foster frequent customer visits and interactions, directly impacting the churn indicators.</a:t>
            </a:r>
          </a:p>
          <a:p>
            <a:pPr>
              <a:buFont typeface="Arial" panose="020B0604020202020204" pitchFamily="34" charset="0"/>
              <a:buChar char="•"/>
            </a:pPr>
            <a:r>
              <a:rPr lang="en-US" sz="1350" b="1" i="0" dirty="0">
                <a:effectLst/>
                <a:latin typeface="Times New Roman" panose="02020603050405020304" pitchFamily="18" charset="0"/>
                <a:cs typeface="Times New Roman" panose="02020603050405020304" pitchFamily="18" charset="0"/>
              </a:rPr>
              <a:t>Predictive Analytics Integration:</a:t>
            </a:r>
            <a:r>
              <a:rPr lang="en-US" sz="1350" b="0" i="0" dirty="0">
                <a:effectLst/>
                <a:latin typeface="Times New Roman" panose="02020603050405020304" pitchFamily="18" charset="0"/>
                <a:cs typeface="Times New Roman" panose="02020603050405020304" pitchFamily="18" charset="0"/>
              </a:rPr>
              <a:t> Embed churn prediction analytics within CRM systems to anticipate and mitigate churn risks through targeted customer interventions.</a:t>
            </a:r>
          </a:p>
          <a:p>
            <a:r>
              <a:rPr lang="en-US" sz="1350" b="1" i="0" dirty="0">
                <a:effectLst/>
                <a:latin typeface="Times New Roman" panose="02020603050405020304" pitchFamily="18" charset="0"/>
                <a:cs typeface="Times New Roman" panose="02020603050405020304" pitchFamily="18" charset="0"/>
              </a:rPr>
              <a:t>Proactive Retention Initiatives:</a:t>
            </a:r>
            <a:r>
              <a:rPr lang="en-US" sz="1350" dirty="0">
                <a:latin typeface="Times New Roman" panose="02020603050405020304" pitchFamily="18" charset="0"/>
                <a:cs typeface="Times New Roman" panose="02020603050405020304" pitchFamily="18" charset="0"/>
              </a:rPr>
              <a:t> </a:t>
            </a:r>
            <a:r>
              <a:rPr lang="en-US" sz="1350" b="1" i="0" dirty="0">
                <a:effectLst/>
                <a:latin typeface="Times New Roman" panose="02020603050405020304" pitchFamily="18" charset="0"/>
                <a:cs typeface="Times New Roman" panose="02020603050405020304" pitchFamily="18" charset="0"/>
              </a:rPr>
              <a:t>Engagement Monitoring:</a:t>
            </a:r>
            <a:r>
              <a:rPr lang="en-US" sz="1350" b="0" i="0" dirty="0">
                <a:effectLst/>
                <a:latin typeface="Times New Roman" panose="02020603050405020304" pitchFamily="18" charset="0"/>
                <a:cs typeface="Times New Roman" panose="02020603050405020304" pitchFamily="18" charset="0"/>
              </a:rPr>
              <a:t> Develop systems for real-time tracking of engagement levels, enabling early detection and intervention for customers at risk of churning.</a:t>
            </a:r>
          </a:p>
          <a:p>
            <a:pPr>
              <a:buFont typeface="Arial" panose="020B0604020202020204" pitchFamily="34" charset="0"/>
              <a:buChar char="•"/>
            </a:pPr>
            <a:r>
              <a:rPr lang="en-US" sz="1350" b="1" i="0" dirty="0">
                <a:effectLst/>
                <a:latin typeface="Times New Roman" panose="02020603050405020304" pitchFamily="18" charset="0"/>
                <a:cs typeface="Times New Roman" panose="02020603050405020304" pitchFamily="18" charset="0"/>
              </a:rPr>
              <a:t>Customized Re-engagement Strategies:</a:t>
            </a:r>
            <a:r>
              <a:rPr lang="en-US" sz="1350" b="0" i="0" dirty="0">
                <a:effectLst/>
                <a:latin typeface="Times New Roman" panose="02020603050405020304" pitchFamily="18" charset="0"/>
                <a:cs typeface="Times New Roman" panose="02020603050405020304" pitchFamily="18" charset="0"/>
              </a:rPr>
              <a:t> Deploy personalized re-engagement campaigns, utilizing customer behavior insights to offer relevant and timely incentives.</a:t>
            </a:r>
          </a:p>
          <a:p>
            <a:r>
              <a:rPr lang="en-US" sz="1350" b="1" i="0" dirty="0">
                <a:effectLst/>
                <a:latin typeface="Times New Roman" panose="02020603050405020304" pitchFamily="18" charset="0"/>
                <a:cs typeface="Times New Roman" panose="02020603050405020304" pitchFamily="18" charset="0"/>
              </a:rPr>
              <a:t>Limitations and Forward Planning:</a:t>
            </a:r>
            <a:r>
              <a:rPr lang="en-US" sz="1350" dirty="0">
                <a:latin typeface="Times New Roman" panose="02020603050405020304" pitchFamily="18" charset="0"/>
                <a:cs typeface="Times New Roman" panose="02020603050405020304" pitchFamily="18" charset="0"/>
              </a:rPr>
              <a:t> </a:t>
            </a:r>
            <a:r>
              <a:rPr lang="en-US" sz="1350" b="1" i="0" dirty="0">
                <a:effectLst/>
                <a:latin typeface="Times New Roman" panose="02020603050405020304" pitchFamily="18" charset="0"/>
                <a:cs typeface="Times New Roman" panose="02020603050405020304" pitchFamily="18" charset="0"/>
              </a:rPr>
              <a:t>Model Scope and Data Depth:</a:t>
            </a:r>
            <a:r>
              <a:rPr lang="en-US" sz="1350" b="0" i="0" dirty="0">
                <a:effectLst/>
                <a:latin typeface="Times New Roman" panose="02020603050405020304" pitchFamily="18" charset="0"/>
                <a:cs typeface="Times New Roman" panose="02020603050405020304" pitchFamily="18" charset="0"/>
              </a:rPr>
              <a:t> Acknowledge the limitations of the model due to dataset depth and scope. Future models should incorporate broader behavioral datasets for enhanced accuracy.</a:t>
            </a:r>
          </a:p>
          <a:p>
            <a:pPr>
              <a:buFont typeface="Arial" panose="020B0604020202020204" pitchFamily="34" charset="0"/>
              <a:buChar char="•"/>
            </a:pPr>
            <a:r>
              <a:rPr lang="en-US" sz="1350" b="1" i="0" dirty="0">
                <a:effectLst/>
                <a:latin typeface="Times New Roman" panose="02020603050405020304" pitchFamily="18" charset="0"/>
                <a:cs typeface="Times New Roman" panose="02020603050405020304" pitchFamily="18" charset="0"/>
              </a:rPr>
              <a:t>Continuous Model Evolution:</a:t>
            </a:r>
            <a:r>
              <a:rPr lang="en-US" sz="1350" b="0" i="0" dirty="0">
                <a:effectLst/>
                <a:latin typeface="Times New Roman" panose="02020603050405020304" pitchFamily="18" charset="0"/>
                <a:cs typeface="Times New Roman" panose="02020603050405020304" pitchFamily="18" charset="0"/>
              </a:rPr>
              <a:t> Commit to regular updates and refinements of the model, incorporating the latest customer data and feedback for sustained relevance.</a:t>
            </a:r>
          </a:p>
          <a:p>
            <a:r>
              <a:rPr lang="en-US" sz="1350" b="1" i="0" dirty="0">
                <a:effectLst/>
                <a:latin typeface="Times New Roman" panose="02020603050405020304" pitchFamily="18" charset="0"/>
                <a:cs typeface="Times New Roman" panose="02020603050405020304" pitchFamily="18" charset="0"/>
              </a:rPr>
              <a:t>Executive Action Points:</a:t>
            </a:r>
            <a:r>
              <a:rPr lang="en-US" sz="1350" dirty="0">
                <a:latin typeface="Times New Roman" panose="02020603050405020304" pitchFamily="18" charset="0"/>
                <a:cs typeface="Times New Roman" panose="02020603050405020304" pitchFamily="18" charset="0"/>
              </a:rPr>
              <a:t> </a:t>
            </a:r>
            <a:r>
              <a:rPr lang="en-US" sz="1350" b="1" i="0" dirty="0">
                <a:effectLst/>
                <a:latin typeface="Times New Roman" panose="02020603050405020304" pitchFamily="18" charset="0"/>
                <a:cs typeface="Times New Roman" panose="02020603050405020304" pitchFamily="18" charset="0"/>
              </a:rPr>
              <a:t>Invest in a Dynamic CRM:</a:t>
            </a:r>
            <a:r>
              <a:rPr lang="en-US" sz="1350" b="0" i="0" dirty="0">
                <a:effectLst/>
                <a:latin typeface="Times New Roman" panose="02020603050405020304" pitchFamily="18" charset="0"/>
                <a:cs typeface="Times New Roman" panose="02020603050405020304" pitchFamily="18" charset="0"/>
              </a:rPr>
              <a:t> Allocate resources to develop a CRM that not only utilizes analytics but also evolves with the changing consumer landscape.</a:t>
            </a:r>
          </a:p>
          <a:p>
            <a:pPr>
              <a:buFont typeface="Arial" panose="020B0604020202020204" pitchFamily="34" charset="0"/>
              <a:buChar char="•"/>
            </a:pPr>
            <a:r>
              <a:rPr lang="en-US" sz="1350" b="1" i="0" dirty="0">
                <a:effectLst/>
                <a:latin typeface="Times New Roman" panose="02020603050405020304" pitchFamily="18" charset="0"/>
                <a:cs typeface="Times New Roman" panose="02020603050405020304" pitchFamily="18" charset="0"/>
              </a:rPr>
              <a:t>Tailor Customer Journey Maps:</a:t>
            </a:r>
            <a:r>
              <a:rPr lang="en-US" sz="1350" b="0" i="0" dirty="0">
                <a:effectLst/>
                <a:latin typeface="Times New Roman" panose="02020603050405020304" pitchFamily="18" charset="0"/>
                <a:cs typeface="Times New Roman" panose="02020603050405020304" pitchFamily="18" charset="0"/>
              </a:rPr>
              <a:t> Customize the online user journey based on predictive analytics to create personalized paths that reduce churn likelihood.</a:t>
            </a:r>
          </a:p>
          <a:p>
            <a:pPr>
              <a:buFont typeface="Arial" panose="020B0604020202020204" pitchFamily="34" charset="0"/>
              <a:buChar char="•"/>
            </a:pPr>
            <a:r>
              <a:rPr lang="en-US" sz="1350" b="1" i="0" dirty="0">
                <a:effectLst/>
                <a:latin typeface="Times New Roman" panose="02020603050405020304" pitchFamily="18" charset="0"/>
                <a:cs typeface="Times New Roman" panose="02020603050405020304" pitchFamily="18" charset="0"/>
              </a:rPr>
              <a:t>Strengthen Customer Support:</a:t>
            </a:r>
            <a:r>
              <a:rPr lang="en-US" sz="1350" b="0" i="0" dirty="0">
                <a:effectLst/>
                <a:latin typeface="Times New Roman" panose="02020603050405020304" pitchFamily="18" charset="0"/>
                <a:cs typeface="Times New Roman" panose="02020603050405020304" pitchFamily="18" charset="0"/>
              </a:rPr>
              <a:t> Enhance support channels to address issues promptly, improving satisfaction and reducing churn triggers.</a:t>
            </a:r>
          </a:p>
          <a:p>
            <a:endParaRPr lang="en-IN" sz="13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754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968</TotalTime>
  <Words>1380</Words>
  <Application>Microsoft Macintosh PowerPoint</Application>
  <PresentationFormat>Widescreen</PresentationFormat>
  <Paragraphs>75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Times New Roman</vt:lpstr>
      <vt:lpstr>Office Theme</vt:lpstr>
      <vt:lpstr>Unveiling Customer Patterns: A Data-Driven Approach to Reduce Churn</vt:lpstr>
      <vt:lpstr>Unlocking Customer Loyalty: Insights from Churn Analysis</vt:lpstr>
      <vt:lpstr>Precision Data Preparation</vt:lpstr>
      <vt:lpstr>Advanced Modeling with XGBoost</vt:lpstr>
      <vt:lpstr>Model Evaluation</vt:lpstr>
      <vt:lpstr>Strategic Actions for Enhancing Customer Loyalty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Sidhant Kumar</dc:creator>
  <cp:lastModifiedBy>Deo,Atharv</cp:lastModifiedBy>
  <cp:revision>38</cp:revision>
  <dcterms:created xsi:type="dcterms:W3CDTF">2024-03-12T18:02:41Z</dcterms:created>
  <dcterms:modified xsi:type="dcterms:W3CDTF">2024-03-22T04:12:46Z</dcterms:modified>
</cp:coreProperties>
</file>