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99" r:id="rId3"/>
    <p:sldId id="272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5" r:id="rId12"/>
    <p:sldId id="264" r:id="rId13"/>
    <p:sldId id="263" r:id="rId14"/>
    <p:sldId id="267" r:id="rId15"/>
    <p:sldId id="266" r:id="rId16"/>
    <p:sldId id="269" r:id="rId17"/>
    <p:sldId id="270" r:id="rId18"/>
    <p:sldId id="271" r:id="rId19"/>
    <p:sldId id="273" r:id="rId20"/>
    <p:sldId id="25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5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0" r:id="rId42"/>
    <p:sldId id="294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7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2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1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2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4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B1A7DA-FB9F-4604-AC62-D39CD2866078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89D982E-074C-4AB7-A9FE-CB82749B8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7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5FB3-1DB0-49C4-9110-40C04195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52400"/>
          </a:xfrm>
        </p:spPr>
        <p:txBody>
          <a:bodyPr>
            <a:normAutofit fontScale="90000"/>
          </a:bodyPr>
          <a:lstStyle/>
          <a:p>
            <a:r>
              <a:rPr lang="en-IN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F2A99-8F0D-4928-B290-705EE99BE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90" y="990600"/>
            <a:ext cx="8584422" cy="4686850"/>
          </a:xfrm>
        </p:spPr>
      </p:pic>
    </p:spTree>
    <p:extLst>
      <p:ext uri="{BB962C8B-B14F-4D97-AF65-F5344CB8AC3E}">
        <p14:creationId xmlns:p14="http://schemas.microsoft.com/office/powerpoint/2010/main" val="419497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815C-FF4F-4AB0-AD5F-32E432D1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Pre-defined function </a:t>
            </a:r>
            <a:r>
              <a:rPr lang="en-IN" dirty="0" err="1"/>
              <a:t>scanf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227E-041D-49FB-8D6D-18320799C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err="1"/>
              <a:t>Scanf</a:t>
            </a:r>
            <a:r>
              <a:rPr lang="en-IN" sz="2400" dirty="0"/>
              <a:t>() reads formatted input from the user ,When the user enter an value , it is stored in the assigned variable . </a:t>
            </a:r>
          </a:p>
          <a:p>
            <a:r>
              <a:rPr lang="en-IN" sz="2400" dirty="0"/>
              <a:t>Note the ‘&amp;’ sign before assigned variable  gets the address of the variable and the value input by the user is stored in that address . </a:t>
            </a:r>
          </a:p>
          <a:p>
            <a:r>
              <a:rPr lang="en-IN" sz="2400" dirty="0"/>
              <a:t>Syntax:-</a:t>
            </a:r>
          </a:p>
          <a:p>
            <a:pPr marL="4572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(“format_specifier”,&amp;</a:t>
            </a:r>
            <a:r>
              <a:rPr lang="en-IN" sz="2400" dirty="0" err="1">
                <a:solidFill>
                  <a:schemeClr val="tx1"/>
                </a:solidFill>
              </a:rPr>
              <a:t>variable_name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</a:p>
          <a:p>
            <a:pPr marL="4572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(“%d” ,&amp;age );</a:t>
            </a:r>
          </a:p>
        </p:txBody>
      </p:sp>
    </p:spTree>
    <p:extLst>
      <p:ext uri="{BB962C8B-B14F-4D97-AF65-F5344CB8AC3E}">
        <p14:creationId xmlns:p14="http://schemas.microsoft.com/office/powerpoint/2010/main" val="29610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9CF6-62AB-4AA8-BB62-1525D00A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23925"/>
          </a:xfrm>
        </p:spPr>
        <p:txBody>
          <a:bodyPr/>
          <a:lstStyle/>
          <a:p>
            <a:r>
              <a:rPr lang="en-IN" dirty="0"/>
              <a:t>Identifiers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C922-D1B3-48B0-8DA5-A60FDF5C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They are names given to different entities such as constants , variables, structures, functions etc. </a:t>
            </a:r>
          </a:p>
          <a:p>
            <a:r>
              <a:rPr lang="en-IN" sz="2800" dirty="0"/>
              <a:t> Example: </a:t>
            </a:r>
            <a:r>
              <a:rPr lang="en-IN" sz="2800" dirty="0">
                <a:solidFill>
                  <a:schemeClr val="tx1"/>
                </a:solidFill>
              </a:rPr>
              <a:t>int corona ;</a:t>
            </a:r>
          </a:p>
          <a:p>
            <a:pPr marL="4572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                   char vit ;</a:t>
            </a:r>
          </a:p>
          <a:p>
            <a:pPr marL="45720" indent="0">
              <a:buNone/>
            </a:pPr>
            <a:r>
              <a:rPr lang="en-IN" sz="2800" dirty="0"/>
              <a:t>Corona and Vit are Identifiers and int and char are its datatypes respectively </a:t>
            </a:r>
          </a:p>
        </p:txBody>
      </p:sp>
    </p:spTree>
    <p:extLst>
      <p:ext uri="{BB962C8B-B14F-4D97-AF65-F5344CB8AC3E}">
        <p14:creationId xmlns:p14="http://schemas.microsoft.com/office/powerpoint/2010/main" val="117926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A893-6D2B-4AEE-A3BD-8E447B6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4875"/>
          </a:xfrm>
        </p:spPr>
        <p:txBody>
          <a:bodyPr/>
          <a:lstStyle/>
          <a:p>
            <a:r>
              <a:rPr lang="en-IN" dirty="0"/>
              <a:t>Rules of Naming Identifiers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DB85-8558-49DC-A2FC-98D0775B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An identifier can have only alphanumeric characters (a-z , A-Z , 0-9) (i.e. letters &amp; digits) and underscore( _ ) symbol. </a:t>
            </a:r>
          </a:p>
          <a:p>
            <a:r>
              <a:rPr lang="en-US" sz="2800" dirty="0"/>
              <a:t>The first character must be an alphabet or underscore. </a:t>
            </a:r>
          </a:p>
          <a:p>
            <a:r>
              <a:rPr lang="en-US" sz="2800" dirty="0"/>
              <a:t>Only first thirty-two (32) characters are significant.</a:t>
            </a:r>
          </a:p>
          <a:p>
            <a:r>
              <a:rPr lang="en-IN" sz="2800" dirty="0"/>
              <a:t>Identifiers are case-sensitive.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7394D-7B31-4442-B0BF-46B8512E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13302"/>
              </p:ext>
            </p:extLst>
          </p:nvPr>
        </p:nvGraphicFramePr>
        <p:xfrm>
          <a:off x="2765425" y="4882091"/>
          <a:ext cx="607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888">
                  <a:extLst>
                    <a:ext uri="{9D8B030D-6E8A-4147-A177-3AD203B41FA5}">
                      <a16:colId xmlns:a16="http://schemas.microsoft.com/office/drawing/2014/main" val="2020675908"/>
                    </a:ext>
                  </a:extLst>
                </a:gridCol>
                <a:gridCol w="3036888">
                  <a:extLst>
                    <a:ext uri="{9D8B030D-6E8A-4147-A177-3AD203B41FA5}">
                      <a16:colId xmlns:a16="http://schemas.microsoft.com/office/drawing/2014/main" val="882411094"/>
                    </a:ext>
                  </a:extLst>
                </a:gridCol>
              </a:tblGrid>
              <a:tr h="975784">
                <a:tc>
                  <a:txBody>
                    <a:bodyPr/>
                    <a:lstStyle/>
                    <a:p>
                      <a:r>
                        <a:rPr lang="en-IN" sz="2400" dirty="0"/>
                        <a:t>Name </a:t>
                      </a:r>
                    </a:p>
                    <a:p>
                      <a:r>
                        <a:rPr lang="en-IN" sz="2400" dirty="0"/>
                        <a:t>Name30</a:t>
                      </a:r>
                    </a:p>
                    <a:p>
                      <a:r>
                        <a:rPr lang="en-IN" sz="2400" dirty="0" err="1"/>
                        <a:t>Name_student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Name#</a:t>
                      </a:r>
                    </a:p>
                    <a:p>
                      <a:r>
                        <a:rPr lang="en-IN" sz="2400" dirty="0"/>
                        <a:t>30Name </a:t>
                      </a:r>
                    </a:p>
                    <a:p>
                      <a:r>
                        <a:rPr lang="en-IN" sz="2400" dirty="0" err="1"/>
                        <a:t>Name.student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95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4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D2A7-A77B-49A0-B1D5-D0E712BB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Keywords in C 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7FC936-3903-4389-8474-B0A412699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741" y="2124075"/>
            <a:ext cx="774018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4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32D0-336A-41C8-8160-B14C6FCB5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9A1A0-05BD-4376-A712-8AB7F9F1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45466"/>
          </a:xfrm>
        </p:spPr>
        <p:txBody>
          <a:bodyPr/>
          <a:lstStyle/>
          <a:p>
            <a:r>
              <a:rPr lang="en-IN" sz="2400" dirty="0"/>
              <a:t>Arithmetic Operators </a:t>
            </a:r>
          </a:p>
          <a:p>
            <a:r>
              <a:rPr lang="en-IN" sz="2400" dirty="0"/>
              <a:t>Relational Operators </a:t>
            </a:r>
          </a:p>
          <a:p>
            <a:r>
              <a:rPr lang="en-IN" sz="2400" dirty="0"/>
              <a:t>Logical Operators </a:t>
            </a:r>
          </a:p>
          <a:p>
            <a:r>
              <a:rPr lang="en-IN" sz="2400" dirty="0"/>
              <a:t>Assignment Operators </a:t>
            </a:r>
          </a:p>
          <a:p>
            <a:r>
              <a:rPr lang="en-IN" sz="2400" dirty="0"/>
              <a:t>Increment and Decrement Operators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8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314B-3F59-436C-A4D1-2ED844BD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42975"/>
          </a:xfrm>
        </p:spPr>
        <p:txBody>
          <a:bodyPr/>
          <a:lstStyle/>
          <a:p>
            <a:r>
              <a:rPr lang="en-IN" dirty="0"/>
              <a:t>Arithmetic Operators-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1FE6DF-8FA0-4BC8-B45B-098E57CE7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669116"/>
              </p:ext>
            </p:extLst>
          </p:nvPr>
        </p:nvGraphicFramePr>
        <p:xfrm>
          <a:off x="1064419" y="2124075"/>
          <a:ext cx="9872662" cy="343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412500820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584631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1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Addition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3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Subtraction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3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Multiplication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Division </a:t>
                      </a:r>
                    </a:p>
                    <a:p>
                      <a:pPr algn="ctr"/>
                      <a:r>
                        <a:rPr lang="en-IN" sz="2000" b="0" dirty="0"/>
                        <a:t>5/3=1</a:t>
                      </a:r>
                    </a:p>
                    <a:p>
                      <a:pPr algn="ctr"/>
                      <a:r>
                        <a:rPr lang="en-IN" sz="2000" b="0" dirty="0"/>
                        <a:t>47/10=4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4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Modulus or Remainder after Division </a:t>
                      </a:r>
                    </a:p>
                    <a:p>
                      <a:pPr algn="ctr"/>
                      <a:r>
                        <a:rPr lang="en-IN" sz="2000" b="0" dirty="0"/>
                        <a:t>5%3=2</a:t>
                      </a:r>
                    </a:p>
                    <a:p>
                      <a:pPr algn="ctr"/>
                      <a:r>
                        <a:rPr lang="en-IN" sz="2000" b="0" dirty="0"/>
                        <a:t>47%10=7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5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9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6F93-FE66-49CB-AD63-78B1B5B0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85825"/>
          </a:xfrm>
        </p:spPr>
        <p:txBody>
          <a:bodyPr/>
          <a:lstStyle/>
          <a:p>
            <a:r>
              <a:rPr lang="en-IN" dirty="0"/>
              <a:t>Relational Operators:-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CE37-19A4-4B72-BE3F-353B7384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Compare two quantities or values 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9DE6A-6299-47DB-AADE-74312268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2638425"/>
            <a:ext cx="5629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D5E6-9353-49A8-B6C6-BE4365F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81075"/>
          </a:xfrm>
        </p:spPr>
        <p:txBody>
          <a:bodyPr/>
          <a:lstStyle/>
          <a:p>
            <a:r>
              <a:rPr lang="en-IN" dirty="0"/>
              <a:t>Logical Operators:-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4D705-5F52-446F-A207-8442FB08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82" y="1990725"/>
            <a:ext cx="57892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BD1-7A69-4325-BF6A-6D70C952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23975"/>
          </a:xfrm>
        </p:spPr>
        <p:txBody>
          <a:bodyPr/>
          <a:lstStyle/>
          <a:p>
            <a:r>
              <a:rPr lang="en-IN" dirty="0"/>
              <a:t>Assignment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EA53-3F6C-489A-A56D-73C7776B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Assignment operators applied to assign the result of an expression to a variable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78BB9-837A-4F1E-9238-2997651E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3060456"/>
            <a:ext cx="7000875" cy="31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87A4-D7E8-4F94-8F16-9B3E3BA2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19175"/>
          </a:xfrm>
        </p:spPr>
        <p:txBody>
          <a:bodyPr/>
          <a:lstStyle/>
          <a:p>
            <a:r>
              <a:rPr lang="en-IN" dirty="0"/>
              <a:t>Increment and Decrement Operator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845E-9CEB-4D59-AC16-C95FF275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09750"/>
            <a:ext cx="9872871" cy="4286250"/>
          </a:xfrm>
        </p:spPr>
        <p:txBody>
          <a:bodyPr>
            <a:normAutofit/>
          </a:bodyPr>
          <a:lstStyle/>
          <a:p>
            <a:r>
              <a:rPr lang="en-IN" sz="2400" dirty="0"/>
              <a:t>This Operator is used to increase or decrease the value of variable by one in c program .</a:t>
            </a:r>
          </a:p>
          <a:p>
            <a:r>
              <a:rPr lang="en-IN" sz="2400" dirty="0"/>
              <a:t>Syntax:-</a:t>
            </a:r>
          </a:p>
          <a:p>
            <a:r>
              <a:rPr lang="en-IN" sz="2400" dirty="0"/>
              <a:t>Increment : </a:t>
            </a:r>
            <a:r>
              <a:rPr lang="en-IN" sz="2400" dirty="0">
                <a:solidFill>
                  <a:schemeClr val="tx1"/>
                </a:solidFill>
              </a:rPr>
              <a:t>++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;   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++;</a:t>
            </a:r>
          </a:p>
          <a:p>
            <a:r>
              <a:rPr lang="en-IN" sz="2400" dirty="0"/>
              <a:t>Decrement : </a:t>
            </a:r>
            <a:r>
              <a:rPr lang="en-IN" sz="2400" dirty="0">
                <a:solidFill>
                  <a:schemeClr val="tx1"/>
                </a:solidFill>
              </a:rPr>
              <a:t>--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;   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--;</a:t>
            </a:r>
          </a:p>
          <a:p>
            <a:endParaRPr lang="en-IN" sz="2400" dirty="0"/>
          </a:p>
          <a:p>
            <a:r>
              <a:rPr lang="en-IN" sz="2400" dirty="0"/>
              <a:t>Difference between Post and Pre Increment /Decrement ??</a:t>
            </a:r>
          </a:p>
        </p:txBody>
      </p:sp>
    </p:spTree>
    <p:extLst>
      <p:ext uri="{BB962C8B-B14F-4D97-AF65-F5344CB8AC3E}">
        <p14:creationId xmlns:p14="http://schemas.microsoft.com/office/powerpoint/2010/main" val="29019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BB9C-41C7-4678-8AED-0FC55ED9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1550"/>
          </a:xfrm>
        </p:spPr>
        <p:txBody>
          <a:bodyPr/>
          <a:lstStyle/>
          <a:p>
            <a:r>
              <a:rPr lang="en-IN" dirty="0"/>
              <a:t>Reference Material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49AA-ECDB-42A0-A1B2-C208ECDA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7145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IN" sz="2800" dirty="0"/>
              <a:t>https://drive.google.com/drive/folders/1W1K8dbS7OzZFb2QUPOfFqUNcjojHa_Bo?usp=sharing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2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2798-DFB0-4392-9679-B75CCB372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Conditional statements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86021-F2F7-489B-A7F0-AE5D3A178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826316"/>
          </a:xfrm>
        </p:spPr>
        <p:txBody>
          <a:bodyPr>
            <a:normAutofit/>
          </a:bodyPr>
          <a:lstStyle/>
          <a:p>
            <a:r>
              <a:rPr lang="en-IN" sz="3200" dirty="0"/>
              <a:t>   If Else </a:t>
            </a:r>
          </a:p>
          <a:p>
            <a:r>
              <a:rPr lang="en-IN" sz="3200" dirty="0"/>
              <a:t>Nested If Else </a:t>
            </a:r>
          </a:p>
          <a:p>
            <a:r>
              <a:rPr lang="en-IN" sz="3200" dirty="0"/>
              <a:t>Switch Case </a:t>
            </a:r>
          </a:p>
        </p:txBody>
      </p:sp>
    </p:spTree>
    <p:extLst>
      <p:ext uri="{BB962C8B-B14F-4D97-AF65-F5344CB8AC3E}">
        <p14:creationId xmlns:p14="http://schemas.microsoft.com/office/powerpoint/2010/main" val="191108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9C6C-3932-4785-8B62-2164F63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24BE8-1902-4678-BD52-2D7D51750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41DC0-0655-4C87-9282-3D7B1999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609600"/>
            <a:ext cx="4754880" cy="5638800"/>
          </a:xfrm>
        </p:spPr>
        <p:txBody>
          <a:bodyPr>
            <a:normAutofit/>
          </a:bodyPr>
          <a:lstStyle/>
          <a:p>
            <a:r>
              <a:rPr lang="en-IN" sz="2400" dirty="0"/>
              <a:t>If Syntax:-</a:t>
            </a:r>
          </a:p>
          <a:p>
            <a:pPr marL="45720" indent="0">
              <a:buNone/>
            </a:pP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if (test expression)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{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statements;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45720" indent="0">
              <a:buNone/>
            </a:pPr>
            <a:endParaRPr lang="en-IN" sz="2400" dirty="0"/>
          </a:p>
          <a:p>
            <a:pPr marL="45720" indent="0">
              <a:buNone/>
            </a:pPr>
            <a:r>
              <a:rPr lang="en-IN" sz="2400" b="1" dirty="0"/>
              <a:t>NOTE:-</a:t>
            </a:r>
          </a:p>
          <a:p>
            <a:r>
              <a:rPr lang="en-IN" sz="2400" dirty="0" err="1"/>
              <a:t>Paranthesis</a:t>
            </a:r>
            <a:r>
              <a:rPr lang="en-IN" sz="2400" dirty="0"/>
              <a:t> is </a:t>
            </a:r>
            <a:r>
              <a:rPr lang="en-IN" sz="2400" dirty="0" err="1"/>
              <a:t>manadatory</a:t>
            </a:r>
            <a:r>
              <a:rPr lang="en-IN" sz="2400" dirty="0"/>
              <a:t> 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; </a:t>
            </a:r>
            <a:r>
              <a:rPr lang="en-IN" sz="2400" dirty="0"/>
              <a:t>is not to placed after if statement</a:t>
            </a:r>
          </a:p>
          <a:p>
            <a:endParaRPr lang="en-IN" sz="2400" dirty="0"/>
          </a:p>
          <a:p>
            <a:pPr marL="45720" indent="0">
              <a:buNone/>
            </a:pPr>
            <a:r>
              <a:rPr lang="en-IN" sz="2400" b="1" dirty="0"/>
              <a:t>Example :-</a:t>
            </a:r>
            <a:r>
              <a:rPr lang="en-IN" sz="2400" dirty="0"/>
              <a:t>Greater of two numbers  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1D41-3C1E-4B30-83E4-F22A13D59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A1969-65B3-472D-A1E0-532D05D97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7880" y="607440"/>
            <a:ext cx="5126173" cy="4526536"/>
          </a:xfrm>
        </p:spPr>
        <p:txBody>
          <a:bodyPr>
            <a:normAutofit/>
          </a:bodyPr>
          <a:lstStyle/>
          <a:p>
            <a:r>
              <a:rPr lang="en-IN" sz="2400" dirty="0"/>
              <a:t>If else Syntax:-</a:t>
            </a:r>
          </a:p>
          <a:p>
            <a:pPr marL="45720" indent="0">
              <a:buNone/>
            </a:pPr>
            <a:r>
              <a:rPr lang="en-IN" sz="2400" dirty="0"/>
              <a:t>  </a:t>
            </a:r>
            <a:r>
              <a:rPr lang="en-IN" sz="2400" dirty="0">
                <a:solidFill>
                  <a:schemeClr val="tx1"/>
                </a:solidFill>
              </a:rPr>
              <a:t>if (test expression)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{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statements of if body;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else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{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statements of else body;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}</a:t>
            </a:r>
          </a:p>
          <a:p>
            <a:pPr marL="4572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F81C-C7A7-4F6E-9EEF-D123C69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7225"/>
          </a:xfrm>
        </p:spPr>
        <p:txBody>
          <a:bodyPr>
            <a:normAutofit fontScale="90000"/>
          </a:bodyPr>
          <a:lstStyle/>
          <a:p>
            <a:r>
              <a:rPr lang="en-IN" dirty="0"/>
              <a:t>Nested if 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F6A6-F84A-4668-9CE1-78607D5F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28750"/>
            <a:ext cx="9872871" cy="4667250"/>
          </a:xfrm>
        </p:spPr>
        <p:txBody>
          <a:bodyPr/>
          <a:lstStyle/>
          <a:p>
            <a:r>
              <a:rPr lang="en-IN" sz="2800" dirty="0"/>
              <a:t>When there are more than on if condition .</a:t>
            </a:r>
          </a:p>
          <a:p>
            <a:pPr marL="45720" indent="0">
              <a:buNone/>
            </a:pPr>
            <a:endParaRPr lang="en-IN" sz="2800" dirty="0"/>
          </a:p>
          <a:p>
            <a:r>
              <a:rPr lang="en-IN" sz="2800" b="1" dirty="0"/>
              <a:t>Example:- </a:t>
            </a:r>
            <a:r>
              <a:rPr lang="en-IN" sz="2800" dirty="0"/>
              <a:t>Display one if the user inputs 1</a:t>
            </a:r>
          </a:p>
          <a:p>
            <a:pPr marL="45720" indent="0">
              <a:buNone/>
            </a:pPr>
            <a:r>
              <a:rPr lang="en-IN" sz="2800" dirty="0"/>
              <a:t>                         Display two  if the user inputs 2</a:t>
            </a:r>
          </a:p>
          <a:p>
            <a:pPr marL="45720" indent="0">
              <a:buNone/>
            </a:pPr>
            <a:r>
              <a:rPr lang="en-IN" sz="2800" dirty="0"/>
              <a:t>                         Display three if the user inputs 3</a:t>
            </a:r>
          </a:p>
          <a:p>
            <a:pPr marL="45720" indent="0">
              <a:buNone/>
            </a:pPr>
            <a:r>
              <a:rPr lang="en-IN" sz="2800" dirty="0"/>
              <a:t>                         Display invalid if anything other is input </a:t>
            </a:r>
          </a:p>
        </p:txBody>
      </p:sp>
    </p:spTree>
    <p:extLst>
      <p:ext uri="{BB962C8B-B14F-4D97-AF65-F5344CB8AC3E}">
        <p14:creationId xmlns:p14="http://schemas.microsoft.com/office/powerpoint/2010/main" val="662404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BDA-5F71-44B8-B4CE-543B8A76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Switch Case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8C7C-3F2A-4058-A9E9-670FA2D8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81125"/>
            <a:ext cx="9872871" cy="5086350"/>
          </a:xfrm>
        </p:spPr>
        <p:txBody>
          <a:bodyPr>
            <a:normAutofit/>
          </a:bodyPr>
          <a:lstStyle/>
          <a:p>
            <a:r>
              <a:rPr lang="en-IN" dirty="0"/>
              <a:t>Substitute for Nested if else loop, SC is  faster and much more cleaner .</a:t>
            </a:r>
          </a:p>
          <a:p>
            <a:r>
              <a:rPr lang="en-IN" dirty="0"/>
              <a:t>Syntax:-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switch(n)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case constant 1: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//code to be executed if n=constant 1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break ;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case constant 2: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// code to be executed if n=constant 2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break;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default: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//code to be executed if n doesn’t match  }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51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C9DF-FEB6-4B51-9FA5-47AFB8B4D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ITERATION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6E838-488C-4214-B725-F640DD96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245416"/>
          </a:xfrm>
        </p:spPr>
        <p:txBody>
          <a:bodyPr>
            <a:normAutofit/>
          </a:bodyPr>
          <a:lstStyle/>
          <a:p>
            <a:r>
              <a:rPr lang="en-IN" sz="2800" dirty="0"/>
              <a:t>For loop</a:t>
            </a:r>
          </a:p>
          <a:p>
            <a:r>
              <a:rPr lang="en-IN" sz="2800" dirty="0"/>
              <a:t>Nested For loops</a:t>
            </a:r>
          </a:p>
          <a:p>
            <a:r>
              <a:rPr lang="en-IN" sz="2800" dirty="0"/>
              <a:t>While loop</a:t>
            </a:r>
          </a:p>
          <a:p>
            <a:r>
              <a:rPr lang="en-IN" sz="2800" dirty="0"/>
              <a:t>Do While loop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001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8DEA-BA09-4E59-8224-0F88B090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1"/>
            <a:ext cx="9875520" cy="895350"/>
          </a:xfrm>
        </p:spPr>
        <p:txBody>
          <a:bodyPr/>
          <a:lstStyle/>
          <a:p>
            <a:r>
              <a:rPr lang="en-IN" dirty="0"/>
              <a:t>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0B5A-F154-4C89-987E-54E05595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4950"/>
            <a:ext cx="9872871" cy="4591049"/>
          </a:xfrm>
        </p:spPr>
        <p:txBody>
          <a:bodyPr>
            <a:normAutofit/>
          </a:bodyPr>
          <a:lstStyle/>
          <a:p>
            <a:r>
              <a:rPr lang="en-IN" sz="2400" dirty="0"/>
              <a:t>For loop Syntax:-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for( initialization statement ; test expression ;update statement)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//code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45720" indent="0">
              <a:buNone/>
            </a:pPr>
            <a:r>
              <a:rPr lang="en-IN" sz="2400" dirty="0"/>
              <a:t>Initialization statement – Start point </a:t>
            </a:r>
          </a:p>
          <a:p>
            <a:pPr marL="45720" indent="0">
              <a:buNone/>
            </a:pPr>
            <a:r>
              <a:rPr lang="en-IN" sz="2400" dirty="0"/>
              <a:t>Test expression – Condition to follow </a:t>
            </a:r>
          </a:p>
          <a:p>
            <a:pPr marL="45720" indent="0">
              <a:buNone/>
            </a:pPr>
            <a:r>
              <a:rPr lang="en-IN" sz="2400" dirty="0"/>
              <a:t>Update statement –Increment or Decrement </a:t>
            </a:r>
          </a:p>
        </p:txBody>
      </p:sp>
    </p:spTree>
    <p:extLst>
      <p:ext uri="{BB962C8B-B14F-4D97-AF65-F5344CB8AC3E}">
        <p14:creationId xmlns:p14="http://schemas.microsoft.com/office/powerpoint/2010/main" val="773597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0331-1574-43B7-9C03-2685FA78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Two variables can also be used in            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0C50-E5F8-4694-B504-91663166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3624"/>
            <a:ext cx="9872871" cy="3762375"/>
          </a:xfrm>
        </p:spPr>
        <p:txBody>
          <a:bodyPr>
            <a:normAutofit/>
          </a:bodyPr>
          <a:lstStyle/>
          <a:p>
            <a:r>
              <a:rPr lang="en-IN" sz="2400" b="1" dirty="0"/>
              <a:t>NOTE:- </a:t>
            </a:r>
            <a:r>
              <a:rPr lang="en-IN" sz="2400" dirty="0"/>
              <a:t>C will only consider the last condition in the test expression . </a:t>
            </a:r>
          </a:p>
          <a:p>
            <a:r>
              <a:rPr lang="en-IN" sz="2400" b="1" dirty="0"/>
              <a:t>Example:- </a:t>
            </a:r>
            <a:r>
              <a:rPr lang="en-IN" sz="2400" dirty="0"/>
              <a:t>Display this  “0011223344….99”.</a:t>
            </a:r>
          </a:p>
        </p:txBody>
      </p:sp>
    </p:spTree>
    <p:extLst>
      <p:ext uri="{BB962C8B-B14F-4D97-AF65-F5344CB8AC3E}">
        <p14:creationId xmlns:p14="http://schemas.microsoft.com/office/powerpoint/2010/main" val="363564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AE3C-B3DE-421B-A8AE-9CF91DF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28675"/>
          </a:xfrm>
        </p:spPr>
        <p:txBody>
          <a:bodyPr/>
          <a:lstStyle/>
          <a:p>
            <a:r>
              <a:rPr lang="en-IN" dirty="0"/>
              <a:t>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7555-8ED4-467C-88FE-0BB6A87C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9872871" cy="4495800"/>
          </a:xfrm>
        </p:spPr>
        <p:txBody>
          <a:bodyPr/>
          <a:lstStyle/>
          <a:p>
            <a:r>
              <a:rPr lang="en-IN" sz="2400" dirty="0"/>
              <a:t>In while loop we manually increment or Decrement .</a:t>
            </a:r>
          </a:p>
          <a:p>
            <a:r>
              <a:rPr lang="en-IN" sz="2400" dirty="0"/>
              <a:t>Syntax:-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while (test expression )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       //code;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Increment or Decrement 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19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4834-F1D5-493E-BD49-564CBB4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14400"/>
          </a:xfrm>
        </p:spPr>
        <p:txBody>
          <a:bodyPr/>
          <a:lstStyle/>
          <a:p>
            <a:r>
              <a:rPr lang="en-IN" dirty="0"/>
              <a:t>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08EC-CCAD-47DF-86AF-21D15B8E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9225"/>
            <a:ext cx="9872871" cy="4676775"/>
          </a:xfrm>
        </p:spPr>
        <p:txBody>
          <a:bodyPr/>
          <a:lstStyle/>
          <a:p>
            <a:r>
              <a:rPr lang="en-IN" dirty="0"/>
              <a:t>The body of the do while loop is executed once ,before even checking the test expression .</a:t>
            </a:r>
          </a:p>
          <a:p>
            <a:r>
              <a:rPr lang="en-IN" dirty="0"/>
              <a:t>Syntax:-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do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//code;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     Increment or Decrement ;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/>
                </a:solidFill>
              </a:rPr>
              <a:t>} while (test expression);</a:t>
            </a:r>
          </a:p>
        </p:txBody>
      </p:sp>
    </p:spTree>
    <p:extLst>
      <p:ext uri="{BB962C8B-B14F-4D97-AF65-F5344CB8AC3E}">
        <p14:creationId xmlns:p14="http://schemas.microsoft.com/office/powerpoint/2010/main" val="4022897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C7D8-E4F0-4257-9BA9-4130D3B2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00100"/>
          </a:xfrm>
        </p:spPr>
        <p:txBody>
          <a:bodyPr/>
          <a:lstStyle/>
          <a:p>
            <a:r>
              <a:rPr lang="en-IN" dirty="0"/>
              <a:t>Nested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D948-8AC5-4ACC-A50B-130CA644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5925"/>
            <a:ext cx="10177671" cy="4562475"/>
          </a:xfrm>
        </p:spPr>
        <p:txBody>
          <a:bodyPr>
            <a:normAutofit/>
          </a:bodyPr>
          <a:lstStyle/>
          <a:p>
            <a:r>
              <a:rPr lang="en-IN" sz="2800" dirty="0"/>
              <a:t>Nested loops are generally used to build patterns </a:t>
            </a:r>
          </a:p>
          <a:p>
            <a:r>
              <a:rPr lang="en-IN" sz="2800" dirty="0"/>
              <a:t>Example:- </a:t>
            </a:r>
          </a:p>
          <a:p>
            <a:pPr marL="45720" indent="0">
              <a:buNone/>
            </a:pPr>
            <a:r>
              <a:rPr lang="en-IN" sz="2800" dirty="0"/>
              <a:t>*                                 1</a:t>
            </a:r>
          </a:p>
          <a:p>
            <a:pPr marL="45720" indent="0">
              <a:buNone/>
            </a:pPr>
            <a:r>
              <a:rPr lang="en-IN" sz="2800" dirty="0"/>
              <a:t>**                              1 2</a:t>
            </a:r>
          </a:p>
          <a:p>
            <a:pPr marL="45720" indent="0">
              <a:buNone/>
            </a:pPr>
            <a:r>
              <a:rPr lang="en-IN" sz="2800" dirty="0"/>
              <a:t>***                           1 2  3</a:t>
            </a:r>
          </a:p>
          <a:p>
            <a:pPr marL="45720" indent="0">
              <a:buNone/>
            </a:pPr>
            <a:r>
              <a:rPr lang="en-IN" sz="2800" dirty="0"/>
              <a:t>****                        1 2 3 4</a:t>
            </a:r>
          </a:p>
        </p:txBody>
      </p:sp>
    </p:spTree>
    <p:extLst>
      <p:ext uri="{BB962C8B-B14F-4D97-AF65-F5344CB8AC3E}">
        <p14:creationId xmlns:p14="http://schemas.microsoft.com/office/powerpoint/2010/main" val="391708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90FF-6FE4-46FE-9D89-FA9EFC1E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33450"/>
          </a:xfrm>
        </p:spPr>
        <p:txBody>
          <a:bodyPr/>
          <a:lstStyle/>
          <a:p>
            <a:r>
              <a:rPr lang="en-IN" dirty="0"/>
              <a:t>Definition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4CB0-4750-42FA-8837-B543D329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52625"/>
            <a:ext cx="9872871" cy="4143375"/>
          </a:xfrm>
        </p:spPr>
        <p:txBody>
          <a:bodyPr>
            <a:normAutofit/>
          </a:bodyPr>
          <a:lstStyle/>
          <a:p>
            <a:r>
              <a:rPr lang="en-IN" sz="2800" dirty="0"/>
              <a:t>Dennis Ritchie (1969-1973)</a:t>
            </a:r>
          </a:p>
          <a:p>
            <a:r>
              <a:rPr lang="en-IN" sz="2800" dirty="0"/>
              <a:t>C language is a general purpose ,high level ,compiler based  function oriented programming language .</a:t>
            </a:r>
          </a:p>
          <a:p>
            <a:pPr marL="45720" indent="0">
              <a:buNone/>
            </a:pPr>
            <a:endParaRPr lang="en-IN" sz="2800" dirty="0"/>
          </a:p>
          <a:p>
            <a:r>
              <a:rPr lang="en-IN" sz="2400" dirty="0">
                <a:solidFill>
                  <a:schemeClr val="tx1"/>
                </a:solidFill>
              </a:rPr>
              <a:t>General purpose </a:t>
            </a:r>
          </a:p>
          <a:p>
            <a:r>
              <a:rPr lang="en-IN" sz="2400" dirty="0">
                <a:solidFill>
                  <a:schemeClr val="tx1"/>
                </a:solidFill>
              </a:rPr>
              <a:t>High level </a:t>
            </a:r>
          </a:p>
          <a:p>
            <a:r>
              <a:rPr lang="en-IN" sz="2400" dirty="0">
                <a:solidFill>
                  <a:schemeClr val="tx1"/>
                </a:solidFill>
              </a:rPr>
              <a:t>Compiler based </a:t>
            </a:r>
          </a:p>
          <a:p>
            <a:r>
              <a:rPr lang="en-IN" sz="2400" dirty="0">
                <a:solidFill>
                  <a:schemeClr val="tx1"/>
                </a:solidFill>
              </a:rPr>
              <a:t>Function 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467996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7BA4-15D1-4E36-8121-FA4D7AC00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 IN 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EDFAC-9605-439B-9516-93B9F6320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5802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AB11-4BAD-4712-B5C1-31FCF737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274320"/>
          </a:xfrm>
        </p:spPr>
        <p:txBody>
          <a:bodyPr>
            <a:normAutofit fontScale="90000"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69B0-E9E8-4D01-B9F3-0FB33DA0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6800"/>
            <a:ext cx="9872871" cy="5029200"/>
          </a:xfrm>
        </p:spPr>
        <p:txBody>
          <a:bodyPr>
            <a:normAutofit/>
          </a:bodyPr>
          <a:lstStyle/>
          <a:p>
            <a:r>
              <a:rPr lang="en-IN" sz="2400" dirty="0"/>
              <a:t>Set of statements that take inputs from the user , and do some specific computation and produce output .</a:t>
            </a:r>
          </a:p>
          <a:p>
            <a:r>
              <a:rPr lang="en-IN" sz="2400" dirty="0"/>
              <a:t>Reduces the task of writing the same code again and again </a:t>
            </a:r>
          </a:p>
          <a:p>
            <a:pPr marL="45720" indent="0">
              <a:buNone/>
            </a:pPr>
            <a:endParaRPr lang="en-IN" sz="2400" dirty="0"/>
          </a:p>
          <a:p>
            <a:r>
              <a:rPr lang="en-IN" sz="2400" b="1" dirty="0"/>
              <a:t>Types of Functions :- </a:t>
            </a:r>
            <a:r>
              <a:rPr lang="en-IN" sz="2400" dirty="0">
                <a:solidFill>
                  <a:schemeClr val="tx1"/>
                </a:solidFill>
              </a:rPr>
              <a:t>Standard Library functions 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                              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4007248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55B-D0D3-41D4-A73A-B0AD9BAD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62000"/>
          </a:xfrm>
        </p:spPr>
        <p:txBody>
          <a:bodyPr/>
          <a:lstStyle/>
          <a:p>
            <a:r>
              <a:rPr lang="en-IN" dirty="0"/>
              <a:t>Standard Library Functions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4F19-05DF-48F9-9032-3153D1F6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4960"/>
            <a:ext cx="9872871" cy="4541520"/>
          </a:xfrm>
        </p:spPr>
        <p:txBody>
          <a:bodyPr>
            <a:normAutofit/>
          </a:bodyPr>
          <a:lstStyle/>
          <a:p>
            <a:r>
              <a:rPr lang="en-IN" sz="2400" dirty="0"/>
              <a:t>C has some Inbuilt functions for the users . </a:t>
            </a:r>
          </a:p>
          <a:p>
            <a:r>
              <a:rPr lang="en-IN" sz="2400" dirty="0"/>
              <a:t>Examples :-</a:t>
            </a:r>
          </a:p>
          <a:p>
            <a:pPr marL="45720" indent="0">
              <a:buNone/>
            </a:pPr>
            <a:r>
              <a:rPr lang="en-IN" sz="2400" dirty="0"/>
              <a:t>Input /Output functions, </a:t>
            </a:r>
            <a:r>
              <a:rPr lang="en-IN" sz="2400" dirty="0">
                <a:solidFill>
                  <a:schemeClr val="tx1"/>
                </a:solidFill>
              </a:rPr>
              <a:t>#include&lt;</a:t>
            </a:r>
            <a:r>
              <a:rPr lang="en-IN" sz="2400" dirty="0" err="1">
                <a:solidFill>
                  <a:schemeClr val="tx1"/>
                </a:solidFill>
              </a:rPr>
              <a:t>stdio.h</a:t>
            </a:r>
            <a:r>
              <a:rPr lang="en-IN" sz="2400" dirty="0">
                <a:solidFill>
                  <a:schemeClr val="tx1"/>
                </a:solidFill>
              </a:rPr>
              <a:t>&gt; </a:t>
            </a:r>
            <a:r>
              <a:rPr lang="en-IN" sz="2400" dirty="0"/>
              <a:t>–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 , </a:t>
            </a:r>
            <a:r>
              <a:rPr lang="en-IN" sz="2400" dirty="0" err="1">
                <a:solidFill>
                  <a:schemeClr val="tx1"/>
                </a:solidFill>
              </a:rPr>
              <a:t>scanf</a:t>
            </a:r>
            <a:endParaRPr lang="en-IN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sz="2400" dirty="0"/>
              <a:t>String Handling function , </a:t>
            </a:r>
            <a:r>
              <a:rPr lang="en-IN" sz="2400" dirty="0">
                <a:solidFill>
                  <a:schemeClr val="tx1"/>
                </a:solidFill>
              </a:rPr>
              <a:t>#include&lt;</a:t>
            </a:r>
            <a:r>
              <a:rPr lang="en-IN" sz="2400" dirty="0" err="1">
                <a:solidFill>
                  <a:schemeClr val="tx1"/>
                </a:solidFill>
              </a:rPr>
              <a:t>string.h</a:t>
            </a:r>
            <a:r>
              <a:rPr lang="en-IN" sz="2400" dirty="0">
                <a:solidFill>
                  <a:schemeClr val="tx1"/>
                </a:solidFill>
              </a:rPr>
              <a:t>&gt; </a:t>
            </a:r>
            <a:r>
              <a:rPr lang="en-IN" sz="2400" dirty="0"/>
              <a:t>– </a:t>
            </a:r>
            <a:r>
              <a:rPr lang="en-IN" sz="2400" dirty="0" err="1">
                <a:solidFill>
                  <a:schemeClr val="tx1"/>
                </a:solidFill>
              </a:rPr>
              <a:t>strstr</a:t>
            </a:r>
            <a:r>
              <a:rPr lang="en-IN" sz="2400" dirty="0">
                <a:solidFill>
                  <a:schemeClr val="tx1"/>
                </a:solidFill>
              </a:rPr>
              <a:t> , </a:t>
            </a:r>
            <a:r>
              <a:rPr lang="en-IN" sz="2400" dirty="0" err="1">
                <a:solidFill>
                  <a:schemeClr val="tx1"/>
                </a:solidFill>
              </a:rPr>
              <a:t>strlen</a:t>
            </a:r>
            <a:r>
              <a:rPr lang="en-IN" sz="2400" dirty="0">
                <a:solidFill>
                  <a:schemeClr val="tx1"/>
                </a:solidFill>
              </a:rPr>
              <a:t> , </a:t>
            </a:r>
            <a:r>
              <a:rPr lang="en-IN" sz="2400" dirty="0" err="1">
                <a:solidFill>
                  <a:schemeClr val="tx1"/>
                </a:solidFill>
              </a:rPr>
              <a:t>strcat</a:t>
            </a:r>
            <a:r>
              <a:rPr lang="en-IN" sz="2400" dirty="0">
                <a:solidFill>
                  <a:schemeClr val="tx1"/>
                </a:solidFill>
              </a:rPr>
              <a:t>  etc</a:t>
            </a:r>
          </a:p>
          <a:p>
            <a:pPr marL="45720" indent="0">
              <a:buNone/>
            </a:pPr>
            <a:r>
              <a:rPr lang="en-IN" sz="2400" dirty="0"/>
              <a:t>Maths functions , </a:t>
            </a:r>
            <a:r>
              <a:rPr lang="en-IN" sz="2400" dirty="0">
                <a:solidFill>
                  <a:schemeClr val="tx1"/>
                </a:solidFill>
              </a:rPr>
              <a:t>#include&lt;</a:t>
            </a:r>
            <a:r>
              <a:rPr lang="en-IN" sz="2400" dirty="0" err="1">
                <a:solidFill>
                  <a:schemeClr val="tx1"/>
                </a:solidFill>
              </a:rPr>
              <a:t>math.h</a:t>
            </a:r>
            <a:r>
              <a:rPr lang="en-IN" sz="2400" dirty="0">
                <a:solidFill>
                  <a:schemeClr val="tx1"/>
                </a:solidFill>
              </a:rPr>
              <a:t>&gt; </a:t>
            </a:r>
            <a:r>
              <a:rPr lang="en-IN" sz="2400" dirty="0"/>
              <a:t>– </a:t>
            </a:r>
            <a:r>
              <a:rPr lang="en-IN" sz="2400" dirty="0">
                <a:solidFill>
                  <a:schemeClr val="tx1"/>
                </a:solidFill>
              </a:rPr>
              <a:t>pow , sqrt , ceil , floor etc </a:t>
            </a:r>
          </a:p>
        </p:txBody>
      </p:sp>
    </p:spTree>
    <p:extLst>
      <p:ext uri="{BB962C8B-B14F-4D97-AF65-F5344CB8AC3E}">
        <p14:creationId xmlns:p14="http://schemas.microsoft.com/office/powerpoint/2010/main" val="4071422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5170-E810-485F-9149-0B21F010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71525"/>
          </a:xfrm>
        </p:spPr>
        <p:txBody>
          <a:bodyPr/>
          <a:lstStyle/>
          <a:p>
            <a:r>
              <a:rPr lang="en-IN" dirty="0"/>
              <a:t>User defined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CB8B-3D8C-4FC0-A7D5-F84DBCCC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4500"/>
            <a:ext cx="9872871" cy="4381500"/>
          </a:xfrm>
        </p:spPr>
        <p:txBody>
          <a:bodyPr/>
          <a:lstStyle/>
          <a:p>
            <a:r>
              <a:rPr lang="en-IN" sz="2400" dirty="0"/>
              <a:t>Syntax:-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 err="1">
                <a:solidFill>
                  <a:schemeClr val="tx1"/>
                </a:solidFill>
              </a:rPr>
              <a:t>return_type</a:t>
            </a: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function_name</a:t>
            </a:r>
            <a:r>
              <a:rPr lang="en-IN" sz="2400" dirty="0">
                <a:solidFill>
                  <a:schemeClr val="tx1"/>
                </a:solidFill>
              </a:rPr>
              <a:t>  (type 1 argument 1 , type 2 argument 2);</a:t>
            </a:r>
          </a:p>
          <a:p>
            <a:r>
              <a:rPr lang="en-IN" sz="2400" dirty="0"/>
              <a:t>Whenever the function are specified after the main( ) then a function prototype / function declaration is mandatory . </a:t>
            </a:r>
          </a:p>
          <a:p>
            <a:pPr marL="45720" indent="0">
              <a:buNone/>
            </a:pPr>
            <a:r>
              <a:rPr lang="en-IN" sz="2400" dirty="0"/>
              <a:t>  Example :-</a:t>
            </a:r>
            <a:r>
              <a:rPr lang="en-IN" sz="2400" dirty="0">
                <a:solidFill>
                  <a:schemeClr val="tx1"/>
                </a:solidFill>
              </a:rPr>
              <a:t>void add( );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            int main( )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rgbClr val="FF0000"/>
                </a:solidFill>
              </a:rPr>
              <a:t>When the function only returns  the value not prints  it ??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65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A6C0-35B5-42FE-A94C-E7C281025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 IN 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B7A7-5E56-4404-8388-42D6C8A46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31304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0C40-4935-44F9-8E8C-0CCDD55C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3E8C-9014-428D-85E7-4FA9E3B7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09600"/>
            <a:ext cx="9872871" cy="5486400"/>
          </a:xfrm>
        </p:spPr>
        <p:txBody>
          <a:bodyPr>
            <a:normAutofit/>
          </a:bodyPr>
          <a:lstStyle/>
          <a:p>
            <a:r>
              <a:rPr lang="en-IN" sz="2800" dirty="0"/>
              <a:t>An array is a collection of data that holds fixed number of values of the same type .</a:t>
            </a:r>
          </a:p>
          <a:p>
            <a:r>
              <a:rPr lang="en-IN" sz="2800" dirty="0" err="1">
                <a:solidFill>
                  <a:schemeClr val="tx1"/>
                </a:solidFill>
              </a:rPr>
              <a:t>data_type</a:t>
            </a:r>
            <a:r>
              <a:rPr lang="en-IN" sz="2800" dirty="0">
                <a:solidFill>
                  <a:schemeClr val="tx1"/>
                </a:solidFill>
              </a:rPr>
              <a:t>   </a:t>
            </a:r>
            <a:r>
              <a:rPr lang="en-IN" sz="2800" dirty="0" err="1">
                <a:solidFill>
                  <a:schemeClr val="tx1"/>
                </a:solidFill>
              </a:rPr>
              <a:t>array_name</a:t>
            </a:r>
            <a:r>
              <a:rPr lang="en-IN" sz="2800" dirty="0">
                <a:solidFill>
                  <a:schemeClr val="tx1"/>
                </a:solidFill>
              </a:rPr>
              <a:t> [</a:t>
            </a:r>
            <a:r>
              <a:rPr lang="en-IN" sz="2800" dirty="0" err="1">
                <a:solidFill>
                  <a:schemeClr val="tx1"/>
                </a:solidFill>
              </a:rPr>
              <a:t>array_size</a:t>
            </a:r>
            <a:r>
              <a:rPr lang="en-IN" sz="2800" dirty="0">
                <a:solidFill>
                  <a:schemeClr val="tx1"/>
                </a:solidFill>
              </a:rPr>
              <a:t>];</a:t>
            </a:r>
          </a:p>
          <a:p>
            <a:r>
              <a:rPr lang="en-IN" sz="2800" dirty="0"/>
              <a:t>How to retrieve a particular element in an array??</a:t>
            </a:r>
          </a:p>
          <a:p>
            <a:pPr marL="45720" indent="0">
              <a:buNone/>
            </a:pPr>
            <a:r>
              <a:rPr lang="en-IN" sz="2800" dirty="0"/>
              <a:t>    </a:t>
            </a:r>
            <a:r>
              <a:rPr lang="en-IN" sz="2400" dirty="0"/>
              <a:t>int array[6];</a:t>
            </a:r>
          </a:p>
          <a:p>
            <a:pPr marL="45720" indent="0">
              <a:buNone/>
            </a:pPr>
            <a:endParaRPr lang="en-IN" sz="2400" dirty="0"/>
          </a:p>
          <a:p>
            <a:pPr marL="45720" indent="0">
              <a:buNone/>
            </a:pPr>
            <a:endParaRPr lang="en-IN" sz="2400" dirty="0"/>
          </a:p>
          <a:p>
            <a:pPr marL="45720" indent="0">
              <a:buNone/>
            </a:pPr>
            <a:r>
              <a:rPr lang="en-IN" sz="2400" dirty="0"/>
              <a:t>   array[0] =34    array[1] =90   array[0]=array[4]</a:t>
            </a:r>
          </a:p>
          <a:p>
            <a:pPr marL="45720" indent="0">
              <a:buNone/>
            </a:pPr>
            <a:endParaRPr lang="en-IN" sz="2400" dirty="0"/>
          </a:p>
          <a:p>
            <a:r>
              <a:rPr lang="en-IN" sz="2400" dirty="0"/>
              <a:t>How to take Input and Output in an array??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1A604C-2A06-4C89-BAEE-DEC32704D271}"/>
              </a:ext>
            </a:extLst>
          </p:cNvPr>
          <p:cNvGraphicFramePr>
            <a:graphicFrameLocks noGrp="1"/>
          </p:cNvGraphicFramePr>
          <p:nvPr/>
        </p:nvGraphicFramePr>
        <p:xfrm>
          <a:off x="1793875" y="335280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781280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2890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75787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58439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904817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8195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6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7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06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AEF3-7669-4758-9049-E55D06A8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3000" y="563881"/>
            <a:ext cx="9875520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0791-A9D2-4647-B350-AEF9E6FA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55318"/>
            <a:ext cx="9872871" cy="5928361"/>
          </a:xfrm>
        </p:spPr>
        <p:txBody>
          <a:bodyPr>
            <a:normAutofit fontScale="85000" lnSpcReduction="20000"/>
          </a:bodyPr>
          <a:lstStyle/>
          <a:p>
            <a:r>
              <a:rPr lang="en-IN" sz="3100" dirty="0"/>
              <a:t>Search a element in array- Concept of Flag </a:t>
            </a:r>
          </a:p>
          <a:p>
            <a:endParaRPr lang="en-IN" sz="3100" dirty="0"/>
          </a:p>
          <a:p>
            <a:r>
              <a:rPr lang="en-IN" sz="3100" dirty="0"/>
              <a:t>Reverse of an array –</a:t>
            </a:r>
          </a:p>
          <a:p>
            <a:pPr marL="45720" indent="0">
              <a:buNone/>
            </a:pPr>
            <a:endParaRPr lang="en-IN" sz="3100" dirty="0"/>
          </a:p>
          <a:p>
            <a:pPr marL="45720" indent="0">
              <a:buNone/>
            </a:pPr>
            <a:endParaRPr lang="en-IN" sz="3100" dirty="0"/>
          </a:p>
          <a:p>
            <a:pPr marL="45720" indent="0">
              <a:buNone/>
            </a:pPr>
            <a:endParaRPr lang="en-IN" sz="3100" dirty="0"/>
          </a:p>
          <a:p>
            <a:pPr marL="45720" indent="0">
              <a:buNone/>
            </a:pPr>
            <a:endParaRPr lang="en-IN" sz="3100" dirty="0"/>
          </a:p>
          <a:p>
            <a:pPr marL="45720" indent="0">
              <a:buNone/>
            </a:pPr>
            <a:endParaRPr lang="en-IN" sz="3100" dirty="0"/>
          </a:p>
          <a:p>
            <a:pPr marL="45720" indent="0">
              <a:buNone/>
            </a:pPr>
            <a:endParaRPr lang="en-IN" sz="31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IN" sz="3100" dirty="0">
                <a:solidFill>
                  <a:schemeClr val="tx1"/>
                </a:solidFill>
              </a:rPr>
              <a:t>Temp=a[ 0]</a:t>
            </a:r>
          </a:p>
          <a:p>
            <a:pPr marL="45720" indent="0">
              <a:buNone/>
            </a:pPr>
            <a:r>
              <a:rPr lang="en-IN" sz="3100" dirty="0">
                <a:solidFill>
                  <a:schemeClr val="tx1"/>
                </a:solidFill>
              </a:rPr>
              <a:t>a[ 0]=a[n-1-i] </a:t>
            </a:r>
            <a:r>
              <a:rPr lang="en-IN" sz="3100" dirty="0">
                <a:solidFill>
                  <a:srgbClr val="FF0000"/>
                </a:solidFill>
              </a:rPr>
              <a:t>,   (n-1-i) = (5-1-i)  =4</a:t>
            </a:r>
          </a:p>
          <a:p>
            <a:pPr marL="45720" indent="0">
              <a:buNone/>
            </a:pPr>
            <a:r>
              <a:rPr lang="en-IN" sz="3100" dirty="0">
                <a:solidFill>
                  <a:schemeClr val="tx1"/>
                </a:solidFill>
              </a:rPr>
              <a:t>         =a[4] </a:t>
            </a:r>
          </a:p>
          <a:p>
            <a:pPr marL="45720" indent="0">
              <a:buNone/>
            </a:pPr>
            <a:r>
              <a:rPr lang="en-IN" sz="3100" dirty="0">
                <a:solidFill>
                  <a:schemeClr val="tx1"/>
                </a:solidFill>
              </a:rPr>
              <a:t>a[n-1-i] = Temp</a:t>
            </a:r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D7BA992-327F-4C08-B0C9-1CE26C6213D0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202014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38590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89022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10229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15059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1823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-59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0331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E72583-F069-4E18-9886-51F9E12A0A27}"/>
              </a:ext>
            </a:extLst>
          </p:cNvPr>
          <p:cNvGraphicFramePr>
            <a:graphicFrameLocks noGrp="1"/>
          </p:cNvGraphicFramePr>
          <p:nvPr/>
        </p:nvGraphicFramePr>
        <p:xfrm>
          <a:off x="1765300" y="328210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010020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61563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93444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95598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63187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3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21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50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03F9-02BA-44A5-ABD4-91E0B7C84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6A27-F855-4115-B279-6E329C629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1458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C9DF-8950-4DB8-80C3-9150FEFC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3000" y="476250"/>
            <a:ext cx="9875520" cy="133350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FCC-F8F1-4E88-B7F5-82739F33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410825" cy="5619750"/>
          </a:xfrm>
        </p:spPr>
        <p:txBody>
          <a:bodyPr/>
          <a:lstStyle/>
          <a:p>
            <a:r>
              <a:rPr lang="en-IN" sz="2800" dirty="0"/>
              <a:t>Strings are character array terminated with  a null character at the end .</a:t>
            </a:r>
          </a:p>
          <a:p>
            <a:endParaRPr lang="en-IN" sz="2800" dirty="0"/>
          </a:p>
          <a:p>
            <a:r>
              <a:rPr lang="en-IN" sz="2800" dirty="0"/>
              <a:t>char name[3]={ “c” , “a”  ,“r” }   ~Array</a:t>
            </a:r>
          </a:p>
          <a:p>
            <a:r>
              <a:rPr lang="en-IN" sz="2800" dirty="0"/>
              <a:t> char name[4]={“c” , “a” , “r”  ,”\0” }   ~String</a:t>
            </a:r>
          </a:p>
          <a:p>
            <a:pPr marL="45720" indent="0">
              <a:buNone/>
            </a:pPr>
            <a:r>
              <a:rPr lang="en-IN" sz="2800" dirty="0"/>
              <a:t>                                      or </a:t>
            </a:r>
          </a:p>
          <a:p>
            <a:pPr marL="45720" indent="0">
              <a:buNone/>
            </a:pPr>
            <a:r>
              <a:rPr lang="en-IN" sz="2800" dirty="0"/>
              <a:t>   char name[4]=“car”   ~String</a:t>
            </a:r>
          </a:p>
          <a:p>
            <a:pPr marL="45720" indent="0">
              <a:buNone/>
            </a:pPr>
            <a:endParaRPr lang="en-IN" sz="2800" dirty="0"/>
          </a:p>
          <a:p>
            <a:r>
              <a:rPr lang="en-IN" sz="2800" dirty="0"/>
              <a:t>What is a null character??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638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0187-1F36-41EA-9AE0-0942890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6200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FDB0-8AF8-46B5-9A33-3500C361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85800"/>
            <a:ext cx="9872871" cy="5410200"/>
          </a:xfrm>
        </p:spPr>
        <p:txBody>
          <a:bodyPr/>
          <a:lstStyle/>
          <a:p>
            <a:r>
              <a:rPr lang="en-IN" sz="2800" dirty="0"/>
              <a:t>Always include  </a:t>
            </a:r>
            <a:r>
              <a:rPr lang="en-IN" sz="2800" dirty="0">
                <a:solidFill>
                  <a:schemeClr val="tx1"/>
                </a:solidFill>
              </a:rPr>
              <a:t>#include&lt;</a:t>
            </a:r>
            <a:r>
              <a:rPr lang="en-IN" sz="2800" dirty="0" err="1">
                <a:solidFill>
                  <a:schemeClr val="tx1"/>
                </a:solidFill>
              </a:rPr>
              <a:t>string.h</a:t>
            </a:r>
            <a:r>
              <a:rPr lang="en-IN" sz="2800" dirty="0">
                <a:solidFill>
                  <a:schemeClr val="tx1"/>
                </a:solidFill>
              </a:rPr>
              <a:t>&gt; </a:t>
            </a:r>
            <a:r>
              <a:rPr lang="en-IN" sz="2800" dirty="0"/>
              <a:t>when working with strings  ,it has all the special operations related to strings .</a:t>
            </a:r>
          </a:p>
          <a:p>
            <a:pPr marL="45720" indent="0">
              <a:buNone/>
            </a:pPr>
            <a:endParaRPr lang="en-IN" sz="2800" dirty="0"/>
          </a:p>
          <a:p>
            <a:r>
              <a:rPr lang="en-IN" sz="2800" dirty="0"/>
              <a:t>Syntax for Input and Output in strings . </a:t>
            </a:r>
          </a:p>
          <a:p>
            <a:r>
              <a:rPr lang="en-IN" sz="2800" dirty="0"/>
              <a:t>Why </a:t>
            </a:r>
            <a:r>
              <a:rPr lang="en-IN" sz="2800" dirty="0">
                <a:solidFill>
                  <a:schemeClr val="tx1"/>
                </a:solidFill>
              </a:rPr>
              <a:t>&amp;</a:t>
            </a:r>
            <a:r>
              <a:rPr lang="en-IN" sz="2800" dirty="0"/>
              <a:t> is not used while taking input of a string ??</a:t>
            </a:r>
          </a:p>
          <a:p>
            <a:pPr marL="45720" indent="0">
              <a:buNone/>
            </a:pPr>
            <a:endParaRPr lang="en-IN" sz="2800" dirty="0"/>
          </a:p>
          <a:p>
            <a:r>
              <a:rPr lang="en-IN" sz="2800" dirty="0"/>
              <a:t>Reading an entire sentence ,using gets and puts 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3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5D91-0F17-4015-BAD7-086F4290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6275"/>
          </a:xfrm>
        </p:spPr>
        <p:txBody>
          <a:bodyPr>
            <a:normAutofit fontScale="90000"/>
          </a:bodyPr>
          <a:lstStyle/>
          <a:p>
            <a:r>
              <a:rPr lang="en-IN" dirty="0"/>
              <a:t>Layout of a C program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2F8-42BC-44F8-8E99-CF3D022F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514475"/>
            <a:ext cx="9872871" cy="45815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pre-processor directives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global declarations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int main()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{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local variables to function main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statements associated with function main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Function invoking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}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23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E374-AF7C-49C8-9988-1C613AC8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handling functions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1FA250-B8E3-46D9-BE33-F6F186572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2125" y="2057399"/>
          <a:ext cx="8658226" cy="32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731">
                  <a:extLst>
                    <a:ext uri="{9D8B030D-6E8A-4147-A177-3AD203B41FA5}">
                      <a16:colId xmlns:a16="http://schemas.microsoft.com/office/drawing/2014/main" val="2284224719"/>
                    </a:ext>
                  </a:extLst>
                </a:gridCol>
                <a:gridCol w="4314495">
                  <a:extLst>
                    <a:ext uri="{9D8B030D-6E8A-4147-A177-3AD203B41FA5}">
                      <a16:colId xmlns:a16="http://schemas.microsoft.com/office/drawing/2014/main" val="3879616847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0581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strlen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Length of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9003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strcpy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Copies string to another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186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strcat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Joins two strings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1028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strcmp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Compares two strings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9695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strlwr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Convert to lower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559188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strupr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Convert to upper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89657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strrev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Reverse a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81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77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67DC-DA88-4F2D-8D0D-931A7AFF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19175"/>
          </a:xfrm>
        </p:spPr>
        <p:txBody>
          <a:bodyPr/>
          <a:lstStyle/>
          <a:p>
            <a:r>
              <a:rPr lang="en-IN" dirty="0" err="1"/>
              <a:t>Strcmp</a:t>
            </a:r>
            <a:r>
              <a:rPr lang="en-IN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F746-17ED-4877-B966-CF40F5601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28775"/>
            <a:ext cx="9872871" cy="4467225"/>
          </a:xfrm>
        </p:spPr>
        <p:txBody>
          <a:bodyPr/>
          <a:lstStyle/>
          <a:p>
            <a:r>
              <a:rPr lang="en-IN" sz="2400" dirty="0"/>
              <a:t>Takes two strings and returns an integer </a:t>
            </a:r>
          </a:p>
          <a:p>
            <a:r>
              <a:rPr lang="en-IN" sz="2400" dirty="0" err="1">
                <a:solidFill>
                  <a:schemeClr val="tx1"/>
                </a:solidFill>
              </a:rPr>
              <a:t>strcmp</a:t>
            </a:r>
            <a:r>
              <a:rPr lang="en-IN" sz="2400" dirty="0">
                <a:solidFill>
                  <a:schemeClr val="tx1"/>
                </a:solidFill>
              </a:rPr>
              <a:t>( str1 , str2)</a:t>
            </a:r>
          </a:p>
          <a:p>
            <a:pPr marL="4572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r>
              <a:rPr lang="en-IN" sz="2400" dirty="0"/>
              <a:t>What is ASCII ??</a:t>
            </a:r>
          </a:p>
          <a:p>
            <a:r>
              <a:rPr lang="en-IN" sz="2400" dirty="0"/>
              <a:t>Character by Character comparison  is done.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179610-7FE8-40F6-9566-3699E3C13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70382"/>
              </p:ext>
            </p:extLst>
          </p:nvPr>
        </p:nvGraphicFramePr>
        <p:xfrm>
          <a:off x="1879600" y="2749867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8153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9560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If both are identical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IN" sz="2400" b="1" dirty="0" err="1">
                          <a:solidFill>
                            <a:schemeClr val="tx1"/>
                          </a:solidFill>
                        </a:rPr>
                        <a:t>ve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If ASCII of str1&lt;str2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9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IN" sz="2400" b="1" dirty="0" err="1">
                          <a:solidFill>
                            <a:schemeClr val="tx1"/>
                          </a:solidFill>
                        </a:rPr>
                        <a:t>ve</a:t>
                      </a:r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</a:rPr>
                        <a:t>If ASCII of  str1&gt;str2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31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E588-192D-4B5E-90C8-9528D38F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28675"/>
          </a:xfrm>
        </p:spPr>
        <p:txBody>
          <a:bodyPr/>
          <a:lstStyle/>
          <a:p>
            <a:pPr algn="ctr"/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0604-9733-4124-B3A1-FD8335A1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8675"/>
            <a:ext cx="9872871" cy="526732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800" dirty="0"/>
              <a:t>String in String  or Character in String </a:t>
            </a:r>
          </a:p>
          <a:p>
            <a:pPr marL="45720" indent="0">
              <a:buNone/>
            </a:pPr>
            <a:endParaRPr lang="en-IN" sz="2800" dirty="0"/>
          </a:p>
          <a:p>
            <a:pPr marL="45720" indent="0">
              <a:buNone/>
            </a:pPr>
            <a:endParaRPr lang="en-IN" sz="2800" dirty="0"/>
          </a:p>
          <a:p>
            <a:pPr marL="45720" indent="0">
              <a:buNone/>
            </a:pPr>
            <a:endParaRPr lang="en-IN" sz="2800" dirty="0"/>
          </a:p>
          <a:p>
            <a:pPr marL="45720" indent="0">
              <a:buNone/>
            </a:pPr>
            <a:endParaRPr lang="en-IN" sz="2800" dirty="0"/>
          </a:p>
          <a:p>
            <a:pPr marL="45720" indent="0">
              <a:buNone/>
            </a:pPr>
            <a:endParaRPr lang="en-IN" sz="2800" dirty="0"/>
          </a:p>
          <a:p>
            <a:pPr marL="45720" indent="0">
              <a:buNone/>
            </a:pPr>
            <a:r>
              <a:rPr lang="en-IN" sz="2800" dirty="0"/>
              <a:t>Example:- Student is from electronics or computer science 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BD071A-D207-42CB-9674-EA02E389BEE3}"/>
              </a:ext>
            </a:extLst>
          </p:cNvPr>
          <p:cNvGraphicFramePr>
            <a:graphicFrameLocks noGrp="1"/>
          </p:cNvGraphicFramePr>
          <p:nvPr/>
        </p:nvGraphicFramePr>
        <p:xfrm>
          <a:off x="1657350" y="1984057"/>
          <a:ext cx="80454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882">
                  <a:extLst>
                    <a:ext uri="{9D8B030D-6E8A-4147-A177-3AD203B41FA5}">
                      <a16:colId xmlns:a16="http://schemas.microsoft.com/office/drawing/2014/main" val="1485509296"/>
                    </a:ext>
                  </a:extLst>
                </a:gridCol>
                <a:gridCol w="4122568">
                  <a:extLst>
                    <a:ext uri="{9D8B030D-6E8A-4147-A177-3AD203B41FA5}">
                      <a16:colId xmlns:a16="http://schemas.microsoft.com/office/drawing/2014/main" val="130260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0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Strstr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String in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40459"/>
                  </a:ext>
                </a:extLst>
              </a:tr>
              <a:tr h="18647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Strchr</a:t>
                      </a:r>
                      <a:r>
                        <a:rPr lang="en-IN" sz="20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Character in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3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9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1630-3DE6-4A3B-AF5E-A0404D371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Recursion in 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E1EE3-D738-4B6D-8DD9-1ECBB1F8B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Factorial of a Number </a:t>
            </a:r>
          </a:p>
        </p:txBody>
      </p:sp>
    </p:spTree>
    <p:extLst>
      <p:ext uri="{BB962C8B-B14F-4D97-AF65-F5344CB8AC3E}">
        <p14:creationId xmlns:p14="http://schemas.microsoft.com/office/powerpoint/2010/main" val="3286544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90C6-31A0-4C11-8835-44AB3C2F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0351" y="209550"/>
            <a:ext cx="9875520" cy="409575"/>
          </a:xfrm>
        </p:spPr>
        <p:txBody>
          <a:bodyPr>
            <a:normAutofit fontScale="90000"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9EC-A902-47D7-BE55-41AA48BBB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76250"/>
            <a:ext cx="9872871" cy="6048375"/>
          </a:xfrm>
        </p:spPr>
        <p:txBody>
          <a:bodyPr>
            <a:noAutofit/>
          </a:bodyPr>
          <a:lstStyle/>
          <a:p>
            <a:r>
              <a:rPr lang="en-IN" sz="2400" dirty="0"/>
              <a:t>Function calling itself from within the function 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#include&lt;</a:t>
            </a:r>
            <a:r>
              <a:rPr lang="en-IN" sz="2400" dirty="0" err="1">
                <a:solidFill>
                  <a:schemeClr val="tx1"/>
                </a:solidFill>
              </a:rPr>
              <a:t>stdio.h</a:t>
            </a:r>
            <a:r>
              <a:rPr lang="en-IN" sz="2400" dirty="0">
                <a:solidFill>
                  <a:schemeClr val="tx1"/>
                </a:solidFill>
              </a:rPr>
              <a:t>&gt;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void test( )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      test( );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main ( )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test( );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return 0;</a:t>
            </a:r>
          </a:p>
          <a:p>
            <a:pPr marL="4572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r>
              <a:rPr lang="en-IN" sz="2400" dirty="0"/>
              <a:t>Exit criteria is mandatory , return statement should be present based on a condition.</a:t>
            </a:r>
          </a:p>
        </p:txBody>
      </p:sp>
    </p:spTree>
    <p:extLst>
      <p:ext uri="{BB962C8B-B14F-4D97-AF65-F5344CB8AC3E}">
        <p14:creationId xmlns:p14="http://schemas.microsoft.com/office/powerpoint/2010/main" val="30632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816A-A73E-477D-BE96-95BF444A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52400"/>
          </a:xfrm>
        </p:spPr>
        <p:txBody>
          <a:bodyPr>
            <a:normAutofit fontScale="90000"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8FE8-CF7E-488F-A246-F296D21D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62000"/>
            <a:ext cx="9872871" cy="5334000"/>
          </a:xfrm>
        </p:spPr>
        <p:txBody>
          <a:bodyPr/>
          <a:lstStyle/>
          <a:p>
            <a:r>
              <a:rPr lang="en-IN" sz="3200" b="1" dirty="0"/>
              <a:t>NOTE:-</a:t>
            </a:r>
          </a:p>
          <a:p>
            <a:r>
              <a:rPr lang="en-IN" sz="2800" dirty="0"/>
              <a:t>Every statement should end with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;</a:t>
            </a:r>
          </a:p>
          <a:p>
            <a:r>
              <a:rPr lang="en-IN" sz="2800" dirty="0"/>
              <a:t>Program  opens and closes using a parenthesis </a:t>
            </a:r>
            <a:r>
              <a:rPr lang="en-IN" sz="2800" dirty="0">
                <a:solidFill>
                  <a:schemeClr val="tx1"/>
                </a:solidFill>
              </a:rPr>
              <a:t>{ }</a:t>
            </a:r>
          </a:p>
          <a:p>
            <a:r>
              <a:rPr lang="en-IN" sz="2800" dirty="0"/>
              <a:t>Functions are defined in Header files and </a:t>
            </a:r>
            <a:r>
              <a:rPr lang="en-IN" sz="2800" dirty="0">
                <a:solidFill>
                  <a:schemeClr val="tx1"/>
                </a:solidFill>
              </a:rPr>
              <a:t>#include </a:t>
            </a:r>
            <a:r>
              <a:rPr lang="en-IN" sz="2800" dirty="0"/>
              <a:t>just paste the code from the header file </a:t>
            </a:r>
          </a:p>
          <a:p>
            <a:r>
              <a:rPr lang="en-IN" sz="2800" dirty="0"/>
              <a:t>When the compiler encounters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() </a:t>
            </a:r>
            <a:r>
              <a:rPr lang="en-IN" sz="2800" dirty="0">
                <a:solidFill>
                  <a:srgbClr val="FF0000"/>
                </a:solidFill>
              </a:rPr>
              <a:t>function </a:t>
            </a:r>
            <a:r>
              <a:rPr lang="en-IN" sz="2800" dirty="0"/>
              <a:t>and doesn’t find </a:t>
            </a:r>
            <a:r>
              <a:rPr lang="en-IN" sz="2800" dirty="0" err="1">
                <a:solidFill>
                  <a:schemeClr val="tx1"/>
                </a:solidFill>
              </a:rPr>
              <a:t>stdio.h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/>
              <a:t>header file , compiler will show a error </a:t>
            </a:r>
          </a:p>
          <a:p>
            <a:r>
              <a:rPr lang="en-GB" sz="2800" dirty="0"/>
              <a:t>Block of code in C need </a:t>
            </a:r>
            <a:r>
              <a:rPr lang="en-GB" sz="2800" dirty="0">
                <a:solidFill>
                  <a:srgbClr val="FF0000"/>
                </a:solidFill>
              </a:rPr>
              <a:t>not be intended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3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A1D2-0A12-4EC6-ADFC-AAF28E60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5" y="704850"/>
            <a:ext cx="9875520" cy="561975"/>
          </a:xfrm>
        </p:spPr>
        <p:txBody>
          <a:bodyPr>
            <a:normAutofit fontScale="90000"/>
          </a:bodyPr>
          <a:lstStyle/>
          <a:p>
            <a:r>
              <a:rPr lang="en-IN" dirty="0"/>
              <a:t>Comments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6B72-4342-4866-8B1A-A5A6EF4B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0675"/>
            <a:ext cx="9872871" cy="4505325"/>
          </a:xfrm>
        </p:spPr>
        <p:txBody>
          <a:bodyPr/>
          <a:lstStyle/>
          <a:p>
            <a:r>
              <a:rPr lang="en-IN" sz="2800" dirty="0"/>
              <a:t>Everything that is enclosed inside the comment is not executed by the compiler.</a:t>
            </a:r>
          </a:p>
          <a:p>
            <a:r>
              <a:rPr lang="en-IN" sz="2800" dirty="0"/>
              <a:t>Single Line comments  </a:t>
            </a:r>
            <a:r>
              <a:rPr lang="en-IN" sz="2800" dirty="0">
                <a:solidFill>
                  <a:schemeClr val="tx1"/>
                </a:solidFill>
              </a:rPr>
              <a:t>//</a:t>
            </a:r>
          </a:p>
          <a:p>
            <a:r>
              <a:rPr lang="en-IN" sz="2800" dirty="0"/>
              <a:t>Multi Line comments   </a:t>
            </a:r>
            <a:endParaRPr lang="en-IN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GB" sz="2800" dirty="0"/>
              <a:t>Multi line comment starts with /* and ends with */</a:t>
            </a:r>
          </a:p>
          <a:p>
            <a:pPr marL="4572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9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3802-4A2A-4E2D-BD62-B8EE0B57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90600"/>
          </a:xfrm>
        </p:spPr>
        <p:txBody>
          <a:bodyPr/>
          <a:lstStyle/>
          <a:p>
            <a:r>
              <a:rPr lang="en-IN" b="1" dirty="0"/>
              <a:t>Data types and Format specifiers :-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15C62F5-82C9-4B4C-A148-07754651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395" y="1990725"/>
            <a:ext cx="484177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9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454-B207-4CFE-B965-8D2E11EEE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INPUT &amp;OUTPUT IN 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55E32-9266-44E0-8D4E-3F0D54B8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9039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363-4A73-4460-8E7C-51EFB67B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1550"/>
          </a:xfrm>
        </p:spPr>
        <p:txBody>
          <a:bodyPr/>
          <a:lstStyle/>
          <a:p>
            <a:r>
              <a:rPr lang="en-IN" dirty="0"/>
              <a:t>Pre-defined function :</a:t>
            </a:r>
            <a:r>
              <a:rPr lang="en-IN" dirty="0" err="1"/>
              <a:t>printf</a:t>
            </a:r>
            <a:r>
              <a:rPr lang="en-IN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68D6-748C-47F4-9798-4C10BB89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Display /Show message to the user on the screen :-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(“</a:t>
            </a:r>
            <a:r>
              <a:rPr lang="en-IN" sz="2400" dirty="0" err="1">
                <a:solidFill>
                  <a:schemeClr val="tx1"/>
                </a:solidFill>
              </a:rPr>
              <a:t>Codechef</a:t>
            </a:r>
            <a:r>
              <a:rPr lang="en-IN" sz="2400" dirty="0">
                <a:solidFill>
                  <a:schemeClr val="tx1"/>
                </a:solidFill>
              </a:rPr>
              <a:t>”);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Displaying values of variables to users </a:t>
            </a:r>
          </a:p>
          <a:p>
            <a:pPr marL="45720" indent="0">
              <a:buNone/>
            </a:pPr>
            <a:r>
              <a:rPr lang="en-IN" sz="2400" dirty="0"/>
              <a:t>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(“</a:t>
            </a:r>
            <a:r>
              <a:rPr lang="en-IN" sz="2400" dirty="0" err="1">
                <a:solidFill>
                  <a:schemeClr val="tx1"/>
                </a:solidFill>
              </a:rPr>
              <a:t>format_specifier</a:t>
            </a:r>
            <a:r>
              <a:rPr lang="en-IN" sz="2400" dirty="0">
                <a:solidFill>
                  <a:schemeClr val="tx1"/>
                </a:solidFill>
              </a:rPr>
              <a:t>”, </a:t>
            </a:r>
            <a:r>
              <a:rPr lang="en-IN" sz="2400" dirty="0" err="1">
                <a:solidFill>
                  <a:schemeClr val="tx1"/>
                </a:solidFill>
              </a:rPr>
              <a:t>variable_name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</a:p>
          <a:p>
            <a:r>
              <a:rPr lang="en-IN" sz="2400" dirty="0"/>
              <a:t> Different datatypes have different format specifiers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35961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613</TotalTime>
  <Words>1587</Words>
  <Application>Microsoft Office PowerPoint</Application>
  <PresentationFormat>Widescreen</PresentationFormat>
  <Paragraphs>344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Corbel</vt:lpstr>
      <vt:lpstr>Basis</vt:lpstr>
      <vt:lpstr>   </vt:lpstr>
      <vt:lpstr>Reference Material :-</vt:lpstr>
      <vt:lpstr>Definition :-</vt:lpstr>
      <vt:lpstr>Layout of a C program :-</vt:lpstr>
      <vt:lpstr>  </vt:lpstr>
      <vt:lpstr>Comments in C</vt:lpstr>
      <vt:lpstr>Data types and Format specifiers :-</vt:lpstr>
      <vt:lpstr>INPUT &amp;OUTPUT IN C </vt:lpstr>
      <vt:lpstr>Pre-defined function :printf() </vt:lpstr>
      <vt:lpstr>Pre-defined function scanf()</vt:lpstr>
      <vt:lpstr>Identifiers :-</vt:lpstr>
      <vt:lpstr>Rules of Naming Identifiers in C</vt:lpstr>
      <vt:lpstr>Keywords in C -</vt:lpstr>
      <vt:lpstr>OPERATORS IN C</vt:lpstr>
      <vt:lpstr>Arithmetic Operators-</vt:lpstr>
      <vt:lpstr>Relational Operators:-</vt:lpstr>
      <vt:lpstr>Logical Operators:-</vt:lpstr>
      <vt:lpstr>Assignment Operator </vt:lpstr>
      <vt:lpstr>Increment and Decrement Operator -</vt:lpstr>
      <vt:lpstr>Conditional statements </vt:lpstr>
      <vt:lpstr>  </vt:lpstr>
      <vt:lpstr>Nested if else </vt:lpstr>
      <vt:lpstr>Switch Case Statements </vt:lpstr>
      <vt:lpstr>ITERATION </vt:lpstr>
      <vt:lpstr>For loop </vt:lpstr>
      <vt:lpstr>Two variables can also be used in             For loop</vt:lpstr>
      <vt:lpstr>While loop </vt:lpstr>
      <vt:lpstr>Do While loop</vt:lpstr>
      <vt:lpstr>Nested loops </vt:lpstr>
      <vt:lpstr>FUNCTIONS IN C </vt:lpstr>
      <vt:lpstr>   </vt:lpstr>
      <vt:lpstr>Standard Library Functions :-</vt:lpstr>
      <vt:lpstr>User defined Functions </vt:lpstr>
      <vt:lpstr>ARRAYS IN C </vt:lpstr>
      <vt:lpstr>  </vt:lpstr>
      <vt:lpstr>  </vt:lpstr>
      <vt:lpstr>STRINGS In c</vt:lpstr>
      <vt:lpstr>  </vt:lpstr>
      <vt:lpstr>  </vt:lpstr>
      <vt:lpstr>String handling functions </vt:lpstr>
      <vt:lpstr>Strcmp( )</vt:lpstr>
      <vt:lpstr>  </vt:lpstr>
      <vt:lpstr>Recursion in c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C PROGRAMMING </dc:title>
  <dc:creator>RAKSHIT MAGGON</dc:creator>
  <cp:lastModifiedBy>RAKSHIT MAGGON</cp:lastModifiedBy>
  <cp:revision>31</cp:revision>
  <dcterms:created xsi:type="dcterms:W3CDTF">2020-04-02T20:53:51Z</dcterms:created>
  <dcterms:modified xsi:type="dcterms:W3CDTF">2020-04-04T15:59:33Z</dcterms:modified>
</cp:coreProperties>
</file>