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8"/>
  </p:notesMasterIdLst>
  <p:handoutMasterIdLst>
    <p:handoutMasterId r:id="rId29"/>
  </p:handoutMasterIdLst>
  <p:sldIdLst>
    <p:sldId id="259" r:id="rId5"/>
    <p:sldId id="270" r:id="rId6"/>
    <p:sldId id="260" r:id="rId7"/>
    <p:sldId id="280" r:id="rId8"/>
    <p:sldId id="261" r:id="rId9"/>
    <p:sldId id="264" r:id="rId10"/>
    <p:sldId id="266" r:id="rId11"/>
    <p:sldId id="265" r:id="rId12"/>
    <p:sldId id="262" r:id="rId13"/>
    <p:sldId id="268" r:id="rId14"/>
    <p:sldId id="267" r:id="rId15"/>
    <p:sldId id="263" r:id="rId16"/>
    <p:sldId id="272" r:id="rId17"/>
    <p:sldId id="274" r:id="rId18"/>
    <p:sldId id="271" r:id="rId19"/>
    <p:sldId id="281" r:id="rId20"/>
    <p:sldId id="275" r:id="rId21"/>
    <p:sldId id="279" r:id="rId22"/>
    <p:sldId id="276" r:id="rId23"/>
    <p:sldId id="273" r:id="rId24"/>
    <p:sldId id="277" r:id="rId25"/>
    <p:sldId id="282" r:id="rId26"/>
    <p:sldId id="278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56553" autoAdjust="0"/>
  </p:normalViewPr>
  <p:slideViewPr>
    <p:cSldViewPr showGuides="1">
      <p:cViewPr varScale="1">
        <p:scale>
          <a:sx n="74" d="100"/>
          <a:sy n="74" d="100"/>
        </p:scale>
        <p:origin x="594" y="7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C7561-B750-4B29-82C7-D2D0A3570030}" type="doc">
      <dgm:prSet loTypeId="urn:microsoft.com/office/officeart/2008/layout/VerticalCurvedList" loCatId="list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AE7BCBC0-8DA3-40C0-89E8-57D6777868D8}">
      <dgm:prSet phldrT="[Text]" custT="1"/>
      <dgm:spPr/>
      <dgm:t>
        <a:bodyPr/>
        <a:lstStyle/>
        <a:p>
          <a:r>
            <a:rPr lang="en-IN" sz="4800" dirty="0" smtClean="0">
              <a:latin typeface="Garamond" panose="02020404030301010803" pitchFamily="18" charset="0"/>
            </a:rPr>
            <a:t>IaaS &gt; Infrastructure-as-a-Service</a:t>
          </a:r>
          <a:endParaRPr lang="en-IN" sz="4800" dirty="0">
            <a:latin typeface="Garamond" panose="02020404030301010803" pitchFamily="18" charset="0"/>
          </a:endParaRPr>
        </a:p>
      </dgm:t>
    </dgm:pt>
    <dgm:pt modelId="{82013C73-E4B9-4415-B54A-6133DBC758E8}" type="parTrans" cxnId="{E51A5FC2-85AE-49B5-8161-B19C45631B27}">
      <dgm:prSet/>
      <dgm:spPr/>
      <dgm:t>
        <a:bodyPr/>
        <a:lstStyle/>
        <a:p>
          <a:endParaRPr lang="en-IN"/>
        </a:p>
      </dgm:t>
    </dgm:pt>
    <dgm:pt modelId="{CCABBADF-33CD-4552-8CEC-2D6CA12CE911}" type="sibTrans" cxnId="{E51A5FC2-85AE-49B5-8161-B19C45631B27}">
      <dgm:prSet/>
      <dgm:spPr/>
      <dgm:t>
        <a:bodyPr/>
        <a:lstStyle/>
        <a:p>
          <a:endParaRPr lang="en-IN"/>
        </a:p>
      </dgm:t>
    </dgm:pt>
    <dgm:pt modelId="{28FEF224-B3A2-4D92-B7AC-818563DD9A38}">
      <dgm:prSet phldrT="[Text]" custT="1"/>
      <dgm:spPr/>
      <dgm:t>
        <a:bodyPr/>
        <a:lstStyle/>
        <a:p>
          <a:r>
            <a:rPr lang="en-IN" sz="4800" dirty="0" smtClean="0">
              <a:latin typeface="Garamond" panose="02020404030301010803" pitchFamily="18" charset="0"/>
            </a:rPr>
            <a:t>PaaS &gt; Platform-as-a-Service</a:t>
          </a:r>
          <a:endParaRPr lang="en-IN" sz="4800" dirty="0">
            <a:latin typeface="Garamond" panose="02020404030301010803" pitchFamily="18" charset="0"/>
          </a:endParaRPr>
        </a:p>
      </dgm:t>
    </dgm:pt>
    <dgm:pt modelId="{CB8C259F-14DC-4555-AC48-639365EA8A17}" type="parTrans" cxnId="{0213D7F3-F619-4A61-8FA4-928DF1E6E525}">
      <dgm:prSet/>
      <dgm:spPr/>
      <dgm:t>
        <a:bodyPr/>
        <a:lstStyle/>
        <a:p>
          <a:endParaRPr lang="en-IN"/>
        </a:p>
      </dgm:t>
    </dgm:pt>
    <dgm:pt modelId="{6A108E00-8B8C-4ACF-BE4B-8E7397FE12EA}" type="sibTrans" cxnId="{0213D7F3-F619-4A61-8FA4-928DF1E6E525}">
      <dgm:prSet/>
      <dgm:spPr/>
      <dgm:t>
        <a:bodyPr/>
        <a:lstStyle/>
        <a:p>
          <a:endParaRPr lang="en-IN"/>
        </a:p>
      </dgm:t>
    </dgm:pt>
    <dgm:pt modelId="{75E6DA5C-09FA-4122-818C-271FBDDCAAC0}">
      <dgm:prSet phldrT="[Text]" custT="1"/>
      <dgm:spPr/>
      <dgm:t>
        <a:bodyPr/>
        <a:lstStyle/>
        <a:p>
          <a:r>
            <a:rPr lang="en-IN" sz="4800" dirty="0" smtClean="0">
              <a:latin typeface="Garamond" panose="02020404030301010803" pitchFamily="18" charset="0"/>
            </a:rPr>
            <a:t>SaaS &gt; Software-as-a-Service</a:t>
          </a:r>
          <a:endParaRPr lang="en-IN" sz="4800" dirty="0">
            <a:latin typeface="Garamond" panose="02020404030301010803" pitchFamily="18" charset="0"/>
          </a:endParaRPr>
        </a:p>
      </dgm:t>
    </dgm:pt>
    <dgm:pt modelId="{3B552C2C-C7AE-4A57-90E8-C013F5515C6A}" type="parTrans" cxnId="{B57FCF35-0567-4737-A038-1830B82590E7}">
      <dgm:prSet/>
      <dgm:spPr/>
      <dgm:t>
        <a:bodyPr/>
        <a:lstStyle/>
        <a:p>
          <a:endParaRPr lang="en-IN"/>
        </a:p>
      </dgm:t>
    </dgm:pt>
    <dgm:pt modelId="{3CFC85F8-D2F4-4D49-98F1-8434D4265C0D}" type="sibTrans" cxnId="{B57FCF35-0567-4737-A038-1830B82590E7}">
      <dgm:prSet/>
      <dgm:spPr/>
      <dgm:t>
        <a:bodyPr/>
        <a:lstStyle/>
        <a:p>
          <a:endParaRPr lang="en-IN"/>
        </a:p>
      </dgm:t>
    </dgm:pt>
    <dgm:pt modelId="{79BB55E9-A89A-4046-BAF6-3F8A21FA416F}" type="pres">
      <dgm:prSet presAssocID="{7F5C7561-B750-4B29-82C7-D2D0A357003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09588539-9E04-45E3-A668-A27D0D7236FB}" type="pres">
      <dgm:prSet presAssocID="{7F5C7561-B750-4B29-82C7-D2D0A3570030}" presName="Name1" presStyleCnt="0"/>
      <dgm:spPr/>
    </dgm:pt>
    <dgm:pt modelId="{9D156B83-7079-4CBE-BF65-5B8E8DE4EBA5}" type="pres">
      <dgm:prSet presAssocID="{7F5C7561-B750-4B29-82C7-D2D0A3570030}" presName="cycle" presStyleCnt="0"/>
      <dgm:spPr/>
    </dgm:pt>
    <dgm:pt modelId="{EC97A46E-7C59-4C24-9FC3-A677BE5D4699}" type="pres">
      <dgm:prSet presAssocID="{7F5C7561-B750-4B29-82C7-D2D0A3570030}" presName="srcNode" presStyleLbl="node1" presStyleIdx="0" presStyleCnt="3"/>
      <dgm:spPr/>
    </dgm:pt>
    <dgm:pt modelId="{E66EDCB8-2AA4-463E-9F95-E526FA474989}" type="pres">
      <dgm:prSet presAssocID="{7F5C7561-B750-4B29-82C7-D2D0A3570030}" presName="conn" presStyleLbl="parChTrans1D2" presStyleIdx="0" presStyleCnt="1"/>
      <dgm:spPr/>
      <dgm:t>
        <a:bodyPr/>
        <a:lstStyle/>
        <a:p>
          <a:endParaRPr lang="en-IN"/>
        </a:p>
      </dgm:t>
    </dgm:pt>
    <dgm:pt modelId="{31F51F38-B9D8-462A-9661-A9203AD404CE}" type="pres">
      <dgm:prSet presAssocID="{7F5C7561-B750-4B29-82C7-D2D0A3570030}" presName="extraNode" presStyleLbl="node1" presStyleIdx="0" presStyleCnt="3"/>
      <dgm:spPr/>
    </dgm:pt>
    <dgm:pt modelId="{E5F8580C-F3B9-49D7-ABA3-5F20929FD302}" type="pres">
      <dgm:prSet presAssocID="{7F5C7561-B750-4B29-82C7-D2D0A3570030}" presName="dstNode" presStyleLbl="node1" presStyleIdx="0" presStyleCnt="3"/>
      <dgm:spPr/>
    </dgm:pt>
    <dgm:pt modelId="{DE63C1AC-615C-48E7-90A4-EF6451C950F5}" type="pres">
      <dgm:prSet presAssocID="{AE7BCBC0-8DA3-40C0-89E8-57D6777868D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168A3E-CA91-4DEA-BCAF-F276AD1FDA62}" type="pres">
      <dgm:prSet presAssocID="{AE7BCBC0-8DA3-40C0-89E8-57D6777868D8}" presName="accent_1" presStyleCnt="0"/>
      <dgm:spPr/>
    </dgm:pt>
    <dgm:pt modelId="{DF11B2F1-57B2-4B87-8496-2C3DA9FA681A}" type="pres">
      <dgm:prSet presAssocID="{AE7BCBC0-8DA3-40C0-89E8-57D6777868D8}" presName="accentRepeatNode" presStyleLbl="solidFgAcc1" presStyleIdx="0" presStyleCnt="3"/>
      <dgm:spPr/>
    </dgm:pt>
    <dgm:pt modelId="{E0070539-94A5-4366-9103-70EBB415251B}" type="pres">
      <dgm:prSet presAssocID="{28FEF224-B3A2-4D92-B7AC-818563DD9A3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DD0F14-B27E-4144-9F9C-FFBAC7B2DA86}" type="pres">
      <dgm:prSet presAssocID="{28FEF224-B3A2-4D92-B7AC-818563DD9A38}" presName="accent_2" presStyleCnt="0"/>
      <dgm:spPr/>
    </dgm:pt>
    <dgm:pt modelId="{8B95B585-CFF2-4A37-BD0F-388FDA3A378B}" type="pres">
      <dgm:prSet presAssocID="{28FEF224-B3A2-4D92-B7AC-818563DD9A38}" presName="accentRepeatNode" presStyleLbl="solidFgAcc1" presStyleIdx="1" presStyleCnt="3"/>
      <dgm:spPr/>
    </dgm:pt>
    <dgm:pt modelId="{1CC9DCCD-555F-4250-888B-B1BCD7894515}" type="pres">
      <dgm:prSet presAssocID="{75E6DA5C-09FA-4122-818C-271FBDDCAAC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624EEE-CCF1-4DDD-BE7E-709E0F9927F9}" type="pres">
      <dgm:prSet presAssocID="{75E6DA5C-09FA-4122-818C-271FBDDCAAC0}" presName="accent_3" presStyleCnt="0"/>
      <dgm:spPr/>
    </dgm:pt>
    <dgm:pt modelId="{02E82229-E15F-457D-9907-65B4C3428150}" type="pres">
      <dgm:prSet presAssocID="{75E6DA5C-09FA-4122-818C-271FBDDCAAC0}" presName="accentRepeatNode" presStyleLbl="solidFgAcc1" presStyleIdx="2" presStyleCnt="3"/>
      <dgm:spPr/>
    </dgm:pt>
  </dgm:ptLst>
  <dgm:cxnLst>
    <dgm:cxn modelId="{0213D7F3-F619-4A61-8FA4-928DF1E6E525}" srcId="{7F5C7561-B750-4B29-82C7-D2D0A3570030}" destId="{28FEF224-B3A2-4D92-B7AC-818563DD9A38}" srcOrd="1" destOrd="0" parTransId="{CB8C259F-14DC-4555-AC48-639365EA8A17}" sibTransId="{6A108E00-8B8C-4ACF-BE4B-8E7397FE12EA}"/>
    <dgm:cxn modelId="{72931314-323D-4FB4-87F5-17BD5CCA0CAA}" type="presOf" srcId="{28FEF224-B3A2-4D92-B7AC-818563DD9A38}" destId="{E0070539-94A5-4366-9103-70EBB415251B}" srcOrd="0" destOrd="0" presId="urn:microsoft.com/office/officeart/2008/layout/VerticalCurvedList"/>
    <dgm:cxn modelId="{AF8283CA-EED8-46ED-9D14-B3C88AC02F10}" type="presOf" srcId="{75E6DA5C-09FA-4122-818C-271FBDDCAAC0}" destId="{1CC9DCCD-555F-4250-888B-B1BCD7894515}" srcOrd="0" destOrd="0" presId="urn:microsoft.com/office/officeart/2008/layout/VerticalCurvedList"/>
    <dgm:cxn modelId="{52BD50F1-877D-4DEE-A5E4-150D977B5275}" type="presOf" srcId="{CCABBADF-33CD-4552-8CEC-2D6CA12CE911}" destId="{E66EDCB8-2AA4-463E-9F95-E526FA474989}" srcOrd="0" destOrd="0" presId="urn:microsoft.com/office/officeart/2008/layout/VerticalCurvedList"/>
    <dgm:cxn modelId="{63C6FB57-EAA2-4F0D-92DF-9D418314CB5E}" type="presOf" srcId="{AE7BCBC0-8DA3-40C0-89E8-57D6777868D8}" destId="{DE63C1AC-615C-48E7-90A4-EF6451C950F5}" srcOrd="0" destOrd="0" presId="urn:microsoft.com/office/officeart/2008/layout/VerticalCurvedList"/>
    <dgm:cxn modelId="{B57FCF35-0567-4737-A038-1830B82590E7}" srcId="{7F5C7561-B750-4B29-82C7-D2D0A3570030}" destId="{75E6DA5C-09FA-4122-818C-271FBDDCAAC0}" srcOrd="2" destOrd="0" parTransId="{3B552C2C-C7AE-4A57-90E8-C013F5515C6A}" sibTransId="{3CFC85F8-D2F4-4D49-98F1-8434D4265C0D}"/>
    <dgm:cxn modelId="{7E8EEA80-82D0-4632-9701-5A70216A2EFA}" type="presOf" srcId="{7F5C7561-B750-4B29-82C7-D2D0A3570030}" destId="{79BB55E9-A89A-4046-BAF6-3F8A21FA416F}" srcOrd="0" destOrd="0" presId="urn:microsoft.com/office/officeart/2008/layout/VerticalCurvedList"/>
    <dgm:cxn modelId="{E51A5FC2-85AE-49B5-8161-B19C45631B27}" srcId="{7F5C7561-B750-4B29-82C7-D2D0A3570030}" destId="{AE7BCBC0-8DA3-40C0-89E8-57D6777868D8}" srcOrd="0" destOrd="0" parTransId="{82013C73-E4B9-4415-B54A-6133DBC758E8}" sibTransId="{CCABBADF-33CD-4552-8CEC-2D6CA12CE911}"/>
    <dgm:cxn modelId="{E71AE5EB-0144-49D3-AB23-6348D38BC761}" type="presParOf" srcId="{79BB55E9-A89A-4046-BAF6-3F8A21FA416F}" destId="{09588539-9E04-45E3-A668-A27D0D7236FB}" srcOrd="0" destOrd="0" presId="urn:microsoft.com/office/officeart/2008/layout/VerticalCurvedList"/>
    <dgm:cxn modelId="{C671DEF6-483F-4D36-8C5B-D3D13623EA78}" type="presParOf" srcId="{09588539-9E04-45E3-A668-A27D0D7236FB}" destId="{9D156B83-7079-4CBE-BF65-5B8E8DE4EBA5}" srcOrd="0" destOrd="0" presId="urn:microsoft.com/office/officeart/2008/layout/VerticalCurvedList"/>
    <dgm:cxn modelId="{3298BEB5-1420-4492-966C-AAD849720995}" type="presParOf" srcId="{9D156B83-7079-4CBE-BF65-5B8E8DE4EBA5}" destId="{EC97A46E-7C59-4C24-9FC3-A677BE5D4699}" srcOrd="0" destOrd="0" presId="urn:microsoft.com/office/officeart/2008/layout/VerticalCurvedList"/>
    <dgm:cxn modelId="{EB5D1B9C-D00B-4478-BC3A-F6F06D78D7CC}" type="presParOf" srcId="{9D156B83-7079-4CBE-BF65-5B8E8DE4EBA5}" destId="{E66EDCB8-2AA4-463E-9F95-E526FA474989}" srcOrd="1" destOrd="0" presId="urn:microsoft.com/office/officeart/2008/layout/VerticalCurvedList"/>
    <dgm:cxn modelId="{20FAB575-F82E-4E5A-BC0D-43861714F57A}" type="presParOf" srcId="{9D156B83-7079-4CBE-BF65-5B8E8DE4EBA5}" destId="{31F51F38-B9D8-462A-9661-A9203AD404CE}" srcOrd="2" destOrd="0" presId="urn:microsoft.com/office/officeart/2008/layout/VerticalCurvedList"/>
    <dgm:cxn modelId="{602668B3-1D8C-49CB-8729-0916F1CCAB0A}" type="presParOf" srcId="{9D156B83-7079-4CBE-BF65-5B8E8DE4EBA5}" destId="{E5F8580C-F3B9-49D7-ABA3-5F20929FD302}" srcOrd="3" destOrd="0" presId="urn:microsoft.com/office/officeart/2008/layout/VerticalCurvedList"/>
    <dgm:cxn modelId="{8A5F2A7D-0A93-42E6-BE48-EAF9F43802BB}" type="presParOf" srcId="{09588539-9E04-45E3-A668-A27D0D7236FB}" destId="{DE63C1AC-615C-48E7-90A4-EF6451C950F5}" srcOrd="1" destOrd="0" presId="urn:microsoft.com/office/officeart/2008/layout/VerticalCurvedList"/>
    <dgm:cxn modelId="{0964A3DE-154D-468F-830D-5306D8790937}" type="presParOf" srcId="{09588539-9E04-45E3-A668-A27D0D7236FB}" destId="{A7168A3E-CA91-4DEA-BCAF-F276AD1FDA62}" srcOrd="2" destOrd="0" presId="urn:microsoft.com/office/officeart/2008/layout/VerticalCurvedList"/>
    <dgm:cxn modelId="{F5368ED8-1654-4482-B4AD-EB880C39424A}" type="presParOf" srcId="{A7168A3E-CA91-4DEA-BCAF-F276AD1FDA62}" destId="{DF11B2F1-57B2-4B87-8496-2C3DA9FA681A}" srcOrd="0" destOrd="0" presId="urn:microsoft.com/office/officeart/2008/layout/VerticalCurvedList"/>
    <dgm:cxn modelId="{CFE3B0E0-D01E-4529-AE23-107268719E6A}" type="presParOf" srcId="{09588539-9E04-45E3-A668-A27D0D7236FB}" destId="{E0070539-94A5-4366-9103-70EBB415251B}" srcOrd="3" destOrd="0" presId="urn:microsoft.com/office/officeart/2008/layout/VerticalCurvedList"/>
    <dgm:cxn modelId="{9CADD08B-A8AD-461A-870E-9014BFF59D19}" type="presParOf" srcId="{09588539-9E04-45E3-A668-A27D0D7236FB}" destId="{6BDD0F14-B27E-4144-9F9C-FFBAC7B2DA86}" srcOrd="4" destOrd="0" presId="urn:microsoft.com/office/officeart/2008/layout/VerticalCurvedList"/>
    <dgm:cxn modelId="{EDA08F6F-FF32-4D69-854C-7C20BC39E79F}" type="presParOf" srcId="{6BDD0F14-B27E-4144-9F9C-FFBAC7B2DA86}" destId="{8B95B585-CFF2-4A37-BD0F-388FDA3A378B}" srcOrd="0" destOrd="0" presId="urn:microsoft.com/office/officeart/2008/layout/VerticalCurvedList"/>
    <dgm:cxn modelId="{146901F0-CF3C-451C-B841-D3EED2CBAFC3}" type="presParOf" srcId="{09588539-9E04-45E3-A668-A27D0D7236FB}" destId="{1CC9DCCD-555F-4250-888B-B1BCD7894515}" srcOrd="5" destOrd="0" presId="urn:microsoft.com/office/officeart/2008/layout/VerticalCurvedList"/>
    <dgm:cxn modelId="{4F7FB56C-AC22-4161-A23D-57CBB9694830}" type="presParOf" srcId="{09588539-9E04-45E3-A668-A27D0D7236FB}" destId="{31624EEE-CCF1-4DDD-BE7E-709E0F9927F9}" srcOrd="6" destOrd="0" presId="urn:microsoft.com/office/officeart/2008/layout/VerticalCurvedList"/>
    <dgm:cxn modelId="{8D05BC93-604D-4D58-87E0-96674DD8A554}" type="presParOf" srcId="{31624EEE-CCF1-4DDD-BE7E-709E0F9927F9}" destId="{02E82229-E15F-457D-9907-65B4C34281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EDCB8-2AA4-463E-9F95-E526FA474989}">
      <dsp:nvSpPr>
        <dsp:cNvPr id="0" name=""/>
        <dsp:cNvSpPr/>
      </dsp:nvSpPr>
      <dsp:spPr>
        <a:xfrm>
          <a:off x="-4477169" y="-686595"/>
          <a:ext cx="5333631" cy="5333631"/>
        </a:xfrm>
        <a:prstGeom prst="blockArc">
          <a:avLst>
            <a:gd name="adj1" fmla="val 18900000"/>
            <a:gd name="adj2" fmla="val 2700000"/>
            <a:gd name="adj3" fmla="val 405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3C1AC-615C-48E7-90A4-EF6451C950F5}">
      <dsp:nvSpPr>
        <dsp:cNvPr id="0" name=""/>
        <dsp:cNvSpPr/>
      </dsp:nvSpPr>
      <dsp:spPr>
        <a:xfrm>
          <a:off x="550812" y="396044"/>
          <a:ext cx="9178437" cy="7920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720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>
              <a:latin typeface="Garamond" panose="02020404030301010803" pitchFamily="18" charset="0"/>
            </a:rPr>
            <a:t>IaaS &gt; Infrastructure-as-a-Service</a:t>
          </a:r>
          <a:endParaRPr lang="en-IN" sz="4800" kern="1200" dirty="0">
            <a:latin typeface="Garamond" panose="02020404030301010803" pitchFamily="18" charset="0"/>
          </a:endParaRPr>
        </a:p>
      </dsp:txBody>
      <dsp:txXfrm>
        <a:off x="550812" y="396044"/>
        <a:ext cx="9178437" cy="792088"/>
      </dsp:txXfrm>
    </dsp:sp>
    <dsp:sp modelId="{DF11B2F1-57B2-4B87-8496-2C3DA9FA681A}">
      <dsp:nvSpPr>
        <dsp:cNvPr id="0" name=""/>
        <dsp:cNvSpPr/>
      </dsp:nvSpPr>
      <dsp:spPr>
        <a:xfrm>
          <a:off x="55757" y="297033"/>
          <a:ext cx="990110" cy="990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70539-94A5-4366-9103-70EBB415251B}">
      <dsp:nvSpPr>
        <dsp:cNvPr id="0" name=""/>
        <dsp:cNvSpPr/>
      </dsp:nvSpPr>
      <dsp:spPr>
        <a:xfrm>
          <a:off x="838736" y="1584175"/>
          <a:ext cx="8890513" cy="7920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720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>
              <a:latin typeface="Garamond" panose="02020404030301010803" pitchFamily="18" charset="0"/>
            </a:rPr>
            <a:t>PaaS &gt; Platform-as-a-Service</a:t>
          </a:r>
          <a:endParaRPr lang="en-IN" sz="4800" kern="1200" dirty="0">
            <a:latin typeface="Garamond" panose="02020404030301010803" pitchFamily="18" charset="0"/>
          </a:endParaRPr>
        </a:p>
      </dsp:txBody>
      <dsp:txXfrm>
        <a:off x="838736" y="1584175"/>
        <a:ext cx="8890513" cy="792088"/>
      </dsp:txXfrm>
    </dsp:sp>
    <dsp:sp modelId="{8B95B585-CFF2-4A37-BD0F-388FDA3A378B}">
      <dsp:nvSpPr>
        <dsp:cNvPr id="0" name=""/>
        <dsp:cNvSpPr/>
      </dsp:nvSpPr>
      <dsp:spPr>
        <a:xfrm>
          <a:off x="343681" y="1485164"/>
          <a:ext cx="990110" cy="990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9DCCD-555F-4250-888B-B1BCD7894515}">
      <dsp:nvSpPr>
        <dsp:cNvPr id="0" name=""/>
        <dsp:cNvSpPr/>
      </dsp:nvSpPr>
      <dsp:spPr>
        <a:xfrm>
          <a:off x="550812" y="2772308"/>
          <a:ext cx="9178437" cy="7920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8720" tIns="121920" rIns="121920" bIns="12192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>
              <a:latin typeface="Garamond" panose="02020404030301010803" pitchFamily="18" charset="0"/>
            </a:rPr>
            <a:t>SaaS &gt; Software-as-a-Service</a:t>
          </a:r>
          <a:endParaRPr lang="en-IN" sz="4800" kern="1200" dirty="0">
            <a:latin typeface="Garamond" panose="02020404030301010803" pitchFamily="18" charset="0"/>
          </a:endParaRPr>
        </a:p>
      </dsp:txBody>
      <dsp:txXfrm>
        <a:off x="550812" y="2772308"/>
        <a:ext cx="9178437" cy="792088"/>
      </dsp:txXfrm>
    </dsp:sp>
    <dsp:sp modelId="{02E82229-E15F-457D-9907-65B4C3428150}">
      <dsp:nvSpPr>
        <dsp:cNvPr id="0" name=""/>
        <dsp:cNvSpPr/>
      </dsp:nvSpPr>
      <dsp:spPr>
        <a:xfrm>
          <a:off x="55757" y="2673297"/>
          <a:ext cx="990110" cy="99011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8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95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57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90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7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98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2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5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50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4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53C03-C60F-4FF5-BBBF-078D44B72E7D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906E3-B742-4986-90B6-990F07048832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796" y="620688"/>
            <a:ext cx="11017224" cy="1008112"/>
          </a:xfrm>
        </p:spPr>
        <p:txBody>
          <a:bodyPr/>
          <a:lstStyle/>
          <a:p>
            <a:pPr algn="ctr"/>
            <a:r>
              <a:rPr lang="en-US" sz="6000" u="sng" dirty="0" smtClean="0">
                <a:latin typeface="Garamond" panose="02020404030301010803" pitchFamily="18" charset="0"/>
              </a:rPr>
              <a:t>Cloud Manufacturing Platform</a:t>
            </a:r>
            <a:endParaRPr lang="en-US" sz="6000" u="sng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160" y="1844824"/>
            <a:ext cx="10306496" cy="4536504"/>
          </a:xfrm>
        </p:spPr>
        <p:txBody>
          <a:bodyPr>
            <a:normAutofit fontScale="92500"/>
          </a:bodyPr>
          <a:lstStyle/>
          <a:p>
            <a:pPr algn="ctr">
              <a:lnSpc>
                <a:spcPct val="100000"/>
              </a:lnSpc>
            </a:pPr>
            <a:endParaRPr lang="en-US" dirty="0" smtClean="0">
              <a:latin typeface="Garamond" panose="02020404030301010803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3500" dirty="0" smtClean="0">
                <a:latin typeface="Garamond" panose="02020404030301010803" pitchFamily="18" charset="0"/>
              </a:rPr>
              <a:t>Cloud Manufacturing for a Service-oriented Paradigm Shift</a:t>
            </a:r>
          </a:p>
          <a:p>
            <a:pPr algn="ctr">
              <a:lnSpc>
                <a:spcPct val="100000"/>
              </a:lnSpc>
            </a:pPr>
            <a:endParaRPr lang="en-US" dirty="0" smtClean="0">
              <a:latin typeface="Garamond" panose="02020404030301010803" pitchFamily="18" charset="0"/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latin typeface="Garamond" panose="02020404030301010803" pitchFamily="18" charset="0"/>
            </a:endParaRPr>
          </a:p>
          <a:p>
            <a:pPr algn="ctr">
              <a:lnSpc>
                <a:spcPct val="100000"/>
              </a:lnSpc>
            </a:pPr>
            <a:endParaRPr lang="en-US" dirty="0" smtClean="0">
              <a:latin typeface="Garamond" panose="02020404030301010803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u="sng" dirty="0" smtClean="0">
                <a:latin typeface="Garamond" panose="02020404030301010803" pitchFamily="18" charset="0"/>
              </a:rPr>
              <a:t>Presenter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Garamond" panose="02020404030301010803" pitchFamily="18" charset="0"/>
              </a:rPr>
              <a:t>Rakshit Siddalingappa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Garamond" panose="02020404030301010803" pitchFamily="18" charset="0"/>
              </a:rPr>
              <a:t>Matriculation Number - 11012530</a:t>
            </a:r>
          </a:p>
          <a:p>
            <a:pPr algn="ctr">
              <a:lnSpc>
                <a:spcPct val="100000"/>
              </a:lnSpc>
            </a:pPr>
            <a:r>
              <a:rPr lang="en-US" dirty="0" smtClean="0">
                <a:latin typeface="Garamond" panose="02020404030301010803" pitchFamily="18" charset="0"/>
              </a:rPr>
              <a:t>Group 16</a:t>
            </a:r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4" y="692696"/>
            <a:ext cx="9782801" cy="658912"/>
          </a:xfrm>
        </p:spPr>
        <p:txBody>
          <a:bodyPr/>
          <a:lstStyle/>
          <a:p>
            <a:r>
              <a:rPr lang="en-IN" b="1" u="sng" dirty="0" smtClean="0">
                <a:latin typeface="Garamond" panose="02020404030301010803" pitchFamily="18" charset="0"/>
              </a:rPr>
              <a:t>Pay-as-you-go/use</a:t>
            </a:r>
            <a:endParaRPr lang="en-IN" b="1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5" y="1772816"/>
            <a:ext cx="9782801" cy="403244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dirty="0" smtClean="0">
                <a:latin typeface="Garamond" panose="02020404030301010803" pitchFamily="18" charset="0"/>
              </a:rPr>
              <a:t>Manufacturing as a Service (MaaS) frees users from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Heavy investments in expensive hardware (acquisition and upgrading).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Software licensing fees.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Installation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Software updates &amp; upgrades.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1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260648"/>
            <a:ext cx="9782801" cy="586903"/>
          </a:xfrm>
        </p:spPr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Examples: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063575"/>
            <a:ext cx="9782801" cy="51737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b="1" dirty="0" smtClean="0">
                <a:latin typeface="Garamond" panose="02020404030301010803" pitchFamily="18" charset="0"/>
              </a:rPr>
              <a:t>Autodesk 360 Platform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PLM 360 for Product Lifecycle Management.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Sim 360 for design simulation.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Fusion 360 for 3D direct modelling.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CAM 360 (Industry’s first cloud-based solution for computer aided manufacturing).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3000" dirty="0">
                <a:latin typeface="Garamond" panose="02020404030301010803" pitchFamily="18" charset="0"/>
              </a:rPr>
              <a:t>Other cloud services includes rendering, design optimization, energy analysis &amp; structural analysis.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 smtClean="0"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5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736104"/>
            <a:ext cx="9782801" cy="681533"/>
          </a:xfrm>
        </p:spPr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Service Oriented Architecture: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SOA provides architecture for the delivery of Web Services.</a:t>
            </a:r>
          </a:p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Independent from Vendors, Products &amp; Technologies.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56744" y="2636912"/>
            <a:ext cx="1656184" cy="864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Garamond" panose="02020404030301010803" pitchFamily="18" charset="0"/>
              </a:rPr>
              <a:t>Service Register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70076" y="5013176"/>
            <a:ext cx="1584176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Garamond" panose="02020404030301010803" pitchFamily="18" charset="0"/>
              </a:rPr>
              <a:t>Service Provider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98668" y="5013176"/>
            <a:ext cx="1656184" cy="864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Garamond" panose="02020404030301010803" pitchFamily="18" charset="0"/>
              </a:rPr>
              <a:t>Service Requester</a:t>
            </a:r>
            <a:endParaRPr lang="en-IN" dirty="0">
              <a:latin typeface="Garamond" panose="02020404030301010803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7" idx="0"/>
          </p:cNvCxnSpPr>
          <p:nvPr/>
        </p:nvCxnSpPr>
        <p:spPr>
          <a:xfrm>
            <a:off x="7312928" y="3068960"/>
            <a:ext cx="1913832" cy="19442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  <a:endCxn id="5" idx="0"/>
          </p:cNvCxnSpPr>
          <p:nvPr/>
        </p:nvCxnSpPr>
        <p:spPr>
          <a:xfrm flipH="1">
            <a:off x="3862164" y="3068960"/>
            <a:ext cx="1794580" cy="194421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" idx="1"/>
          </p:cNvCxnSpPr>
          <p:nvPr/>
        </p:nvCxnSpPr>
        <p:spPr>
          <a:xfrm flipV="1">
            <a:off x="4654252" y="5445224"/>
            <a:ext cx="3744416" cy="2515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786881">
            <a:off x="3245644" y="3759945"/>
            <a:ext cx="25534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>
                <a:latin typeface="Garamond" panose="02020404030301010803" pitchFamily="18" charset="0"/>
              </a:rPr>
              <a:t>Service Description</a:t>
            </a:r>
          </a:p>
        </p:txBody>
      </p:sp>
      <p:sp>
        <p:nvSpPr>
          <p:cNvPr id="24" name="TextBox 23"/>
          <p:cNvSpPr txBox="1"/>
          <p:nvPr/>
        </p:nvSpPr>
        <p:spPr>
          <a:xfrm rot="2874704">
            <a:off x="7499337" y="3751323"/>
            <a:ext cx="2160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>
                <a:latin typeface="Garamond" panose="02020404030301010803" pitchFamily="18" charset="0"/>
              </a:rPr>
              <a:t>Service Discovery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03122" y="5514310"/>
            <a:ext cx="2363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dirty="0" smtClean="0">
                <a:latin typeface="Garamond" panose="02020404030301010803" pitchFamily="18" charset="0"/>
              </a:rPr>
              <a:t>Service Invocation</a:t>
            </a:r>
          </a:p>
        </p:txBody>
      </p:sp>
    </p:spTree>
    <p:extLst>
      <p:ext uri="{BB962C8B-B14F-4D97-AF65-F5344CB8AC3E}">
        <p14:creationId xmlns:p14="http://schemas.microsoft.com/office/powerpoint/2010/main" val="37310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5" y="404664"/>
            <a:ext cx="9782801" cy="652933"/>
          </a:xfrm>
        </p:spPr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Manufacturing Industry Perspective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340768"/>
            <a:ext cx="9782801" cy="5112568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b="1" u="sng" dirty="0" smtClean="0">
                <a:latin typeface="Garamond" panose="02020404030301010803" pitchFamily="18" charset="0"/>
              </a:rPr>
              <a:t>Service Users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Financial flexibility – shifting from capital expenses to operational expenses.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Business agility – pay as you go / good business adaptability.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Instant access to innovation – access to the most advanced resources.</a:t>
            </a:r>
          </a:p>
          <a:p>
            <a:pPr marL="0" indent="0" algn="just">
              <a:buNone/>
            </a:pPr>
            <a:r>
              <a:rPr lang="en-IN" dirty="0" smtClean="0">
                <a:latin typeface="Garamond" panose="02020404030301010803" pitchFamily="18" charset="0"/>
              </a:rPr>
              <a:t>2.   </a:t>
            </a:r>
            <a:r>
              <a:rPr lang="en-IN" b="1" u="sng" dirty="0" smtClean="0">
                <a:latin typeface="Garamond" panose="02020404030301010803" pitchFamily="18" charset="0"/>
              </a:rPr>
              <a:t>Service Providers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Access to a large pool of customers – share manufacturing resources with more customers.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Improving productivity – better utilisation of manufacturing resources.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Business management agility – real-time visibility to market changes.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Model of Cloud Manufacturing Platform</a:t>
            </a:r>
            <a:endParaRPr lang="en-IN" u="sng" dirty="0">
              <a:latin typeface="Garamond" panose="020204040303010108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72" y="1772816"/>
            <a:ext cx="6552727" cy="4536504"/>
          </a:xfrm>
        </p:spPr>
      </p:pic>
    </p:spTree>
    <p:extLst>
      <p:ext uri="{BB962C8B-B14F-4D97-AF65-F5344CB8AC3E}">
        <p14:creationId xmlns:p14="http://schemas.microsoft.com/office/powerpoint/2010/main" val="7373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332656"/>
            <a:ext cx="9782801" cy="652933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Garamond" panose="02020404030301010803" pitchFamily="18" charset="0"/>
              </a:rPr>
              <a:t>Cloud-based Control-structure</a:t>
            </a:r>
            <a:endParaRPr lang="en-IN" u="sng" dirty="0">
              <a:latin typeface="Garamond" panose="02020404030301010803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51" y="1916832"/>
            <a:ext cx="8712968" cy="4536504"/>
          </a:xfrm>
        </p:spPr>
      </p:pic>
      <p:sp>
        <p:nvSpPr>
          <p:cNvPr id="3" name="TextBox 2"/>
          <p:cNvSpPr txBox="1"/>
          <p:nvPr/>
        </p:nvSpPr>
        <p:spPr>
          <a:xfrm>
            <a:off x="1413892" y="945378"/>
            <a:ext cx="9782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2800" dirty="0" smtClean="0">
                <a:latin typeface="Garamond" panose="02020404030301010803" pitchFamily="18" charset="0"/>
              </a:rPr>
              <a:t>Combining public &amp; private cloud structures to manage &amp; execute the CICS</a:t>
            </a:r>
          </a:p>
        </p:txBody>
      </p:sp>
    </p:spTree>
    <p:extLst>
      <p:ext uri="{BB962C8B-B14F-4D97-AF65-F5344CB8AC3E}">
        <p14:creationId xmlns:p14="http://schemas.microsoft.com/office/powerpoint/2010/main" val="30358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332656"/>
            <a:ext cx="9782801" cy="580925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atin typeface="Garamond" panose="02020404030301010803" pitchFamily="18" charset="0"/>
              </a:rPr>
              <a:t>Technical Challenges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340768"/>
            <a:ext cx="9782801" cy="4464496"/>
          </a:xfrm>
        </p:spPr>
        <p:txBody>
          <a:bodyPr/>
          <a:lstStyle/>
          <a:p>
            <a:pPr algn="just"/>
            <a:r>
              <a:rPr lang="en-IN" dirty="0" smtClean="0">
                <a:latin typeface="Garamond" panose="02020404030301010803" pitchFamily="18" charset="0"/>
              </a:rPr>
              <a:t>Firstly, a description framework for manufacturing services is needed. Wherein it should be extendable, customisable, quality constraints, processed in different environment like JRE, CLR &amp; DOM.</a:t>
            </a:r>
          </a:p>
          <a:p>
            <a:pPr algn="just"/>
            <a:r>
              <a:rPr lang="en-IN" dirty="0" smtClean="0">
                <a:latin typeface="Garamond" panose="02020404030301010803" pitchFamily="18" charset="0"/>
              </a:rPr>
              <a:t>Secondly, Description of manufacturing resources which includes technical properties &amp; functional capabilities, availability of resources.</a:t>
            </a:r>
          </a:p>
          <a:p>
            <a:pPr algn="just"/>
            <a:r>
              <a:rPr lang="en-IN" dirty="0" smtClean="0">
                <a:latin typeface="Garamond" panose="02020404030301010803" pitchFamily="18" charset="0"/>
              </a:rPr>
              <a:t>Thirdly, Intelligent mapping between service requests &amp; anticipated resources.</a:t>
            </a:r>
          </a:p>
        </p:txBody>
      </p:sp>
    </p:spTree>
    <p:extLst>
      <p:ext uri="{BB962C8B-B14F-4D97-AF65-F5344CB8AC3E}">
        <p14:creationId xmlns:p14="http://schemas.microsoft.com/office/powerpoint/2010/main" val="28400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Manufacturing Resources Classification</a:t>
            </a:r>
            <a:endParaRPr lang="en-IN" u="sng" dirty="0">
              <a:latin typeface="Garamond" panose="020204040303010108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56" y="1628800"/>
            <a:ext cx="8640960" cy="4536503"/>
          </a:xfrm>
        </p:spPr>
      </p:pic>
    </p:spTree>
    <p:extLst>
      <p:ext uri="{BB962C8B-B14F-4D97-AF65-F5344CB8AC3E}">
        <p14:creationId xmlns:p14="http://schemas.microsoft.com/office/powerpoint/2010/main" val="168703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260648"/>
            <a:ext cx="9782801" cy="724941"/>
          </a:xfrm>
        </p:spPr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Architecture of the access control module</a:t>
            </a:r>
            <a:endParaRPr lang="en-IN" u="sng" dirty="0">
              <a:latin typeface="Garamond" panose="020204040303010108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92" y="2270666"/>
            <a:ext cx="7277952" cy="3888432"/>
          </a:xfrm>
        </p:spPr>
      </p:pic>
      <p:sp>
        <p:nvSpPr>
          <p:cNvPr id="3" name="TextBox 2"/>
          <p:cNvSpPr txBox="1"/>
          <p:nvPr/>
        </p:nvSpPr>
        <p:spPr>
          <a:xfrm>
            <a:off x="1773932" y="1151074"/>
            <a:ext cx="885698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Garamond" panose="02020404030301010803" pitchFamily="18" charset="0"/>
              </a:rPr>
              <a:t>Access rules from service providers.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Garamond" panose="02020404030301010803" pitchFamily="18" charset="0"/>
              </a:rPr>
              <a:t>Establishing identity of a customer, operations &amp; policies.</a:t>
            </a:r>
          </a:p>
        </p:txBody>
      </p:sp>
    </p:spTree>
    <p:extLst>
      <p:ext uri="{BB962C8B-B14F-4D97-AF65-F5344CB8AC3E}">
        <p14:creationId xmlns:p14="http://schemas.microsoft.com/office/powerpoint/2010/main" val="11697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err="1" smtClean="0">
                <a:latin typeface="Garamond" panose="02020404030301010803" pitchFamily="18" charset="0"/>
              </a:rPr>
              <a:t>ManuCloud</a:t>
            </a:r>
            <a:r>
              <a:rPr lang="en-IN" u="sng" dirty="0" smtClean="0">
                <a:latin typeface="Garamond" panose="02020404030301010803" pitchFamily="18" charset="0"/>
              </a:rPr>
              <a:t> – MaaS (Manufacturing with the Service)</a:t>
            </a:r>
            <a:endParaRPr lang="en-IN" u="sng" dirty="0">
              <a:latin typeface="Garamond" panose="020204040303010108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1556792"/>
            <a:ext cx="9782175" cy="4536504"/>
          </a:xfrm>
        </p:spPr>
      </p:pic>
    </p:spTree>
    <p:extLst>
      <p:ext uri="{BB962C8B-B14F-4D97-AF65-F5344CB8AC3E}">
        <p14:creationId xmlns:p14="http://schemas.microsoft.com/office/powerpoint/2010/main" val="24374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5" y="404664"/>
            <a:ext cx="9782801" cy="652933"/>
          </a:xfrm>
        </p:spPr>
        <p:txBody>
          <a:bodyPr/>
          <a:lstStyle/>
          <a:p>
            <a:r>
              <a:rPr lang="en-IN" dirty="0" smtClean="0">
                <a:latin typeface="Garamond" panose="02020404030301010803" pitchFamily="18" charset="0"/>
              </a:rPr>
              <a:t>About the Paper:</a:t>
            </a:r>
            <a:endParaRPr lang="en-IN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5" y="1196752"/>
            <a:ext cx="9782801" cy="52565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u="sng" dirty="0" smtClean="0">
                <a:latin typeface="Garamond" panose="02020404030301010803" pitchFamily="18" charset="0"/>
              </a:rPr>
              <a:t>Authors: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latin typeface="Garamond" panose="02020404030301010803" pitchFamily="18" charset="0"/>
              </a:rPr>
              <a:t>Yuqian </a:t>
            </a:r>
            <a:r>
              <a:rPr lang="en-US" dirty="0">
                <a:latin typeface="Garamond" panose="02020404030301010803" pitchFamily="18" charset="0"/>
              </a:rPr>
              <a:t>Lu &amp; Xun Xu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latin typeface="Garamond" panose="02020404030301010803" pitchFamily="18" charset="0"/>
              </a:rPr>
              <a:t>University </a:t>
            </a:r>
            <a:r>
              <a:rPr lang="en-US" dirty="0">
                <a:latin typeface="Garamond" panose="02020404030301010803" pitchFamily="18" charset="0"/>
              </a:rPr>
              <a:t>of Auckland, New </a:t>
            </a:r>
            <a:r>
              <a:rPr lang="en-US" dirty="0" smtClean="0">
                <a:latin typeface="Garamond" panose="02020404030301010803" pitchFamily="18" charset="0"/>
              </a:rPr>
              <a:t>Zealand.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IN" dirty="0" smtClean="0">
                <a:latin typeface="Garamond" panose="02020404030301010803" pitchFamily="18" charset="0"/>
              </a:rPr>
              <a:t>Paper presented in IEEE International Conference on Industrial Engineering and Engineering Management at Bandar Sunway, Malaysia.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u="sng" dirty="0" smtClean="0">
                <a:latin typeface="Garamond" panose="02020404030301010803" pitchFamily="18" charset="0"/>
              </a:rPr>
              <a:t>Published by: </a:t>
            </a:r>
            <a:r>
              <a:rPr lang="en-IN" dirty="0" smtClean="0">
                <a:latin typeface="Garamond" panose="02020404030301010803" pitchFamily="18" charset="0"/>
              </a:rPr>
              <a:t>IEEE International Conference on Cloud Engineering in the Year 2015. It has 6 Citations.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5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5" y="692696"/>
            <a:ext cx="9782801" cy="652933"/>
          </a:xfrm>
        </p:spPr>
        <p:txBody>
          <a:bodyPr>
            <a:normAutofit/>
          </a:bodyPr>
          <a:lstStyle/>
          <a:p>
            <a:r>
              <a:rPr lang="en-IN" u="sng" dirty="0" smtClean="0">
                <a:latin typeface="Garamond" panose="02020404030301010803" pitchFamily="18" charset="0"/>
              </a:rPr>
              <a:t>Prerequisites :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4" y="1772816"/>
            <a:ext cx="9782801" cy="42770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Data from all different resources which includes hardware also, Cloud-ready &amp; Cyber Physical Systems.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Data connectivity – Internet of Industrial Things (IoIT).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Data processing &amp; Data analytics.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In-house resources vs. cloud resources.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Resources for private, community and public clouds.</a:t>
            </a:r>
          </a:p>
        </p:txBody>
      </p:sp>
    </p:spTree>
    <p:extLst>
      <p:ext uri="{BB962C8B-B14F-4D97-AF65-F5344CB8AC3E}">
        <p14:creationId xmlns:p14="http://schemas.microsoft.com/office/powerpoint/2010/main" val="27264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94" y="404664"/>
            <a:ext cx="9782801" cy="580925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atin typeface="Garamond" panose="02020404030301010803" pitchFamily="18" charset="0"/>
              </a:rPr>
              <a:t>Final Words &amp; Discussion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694" y="1124744"/>
            <a:ext cx="9782801" cy="50405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Cloud computing changes the way manufacturing enterprises do businesses.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Industry perspective – the real needs of industry.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Key to success of cloud manufacturing are Data connectivity, Data process, Analytics, Smart factories, Cyber-physical systems.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Companies to collectively take on more substantial and complex projects.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Resources-sharing like manufacturing software tools, equipment and fabrication capabilities with other companies.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Good fit for countries with many SMEs to take on big projects.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764704"/>
            <a:ext cx="9782801" cy="652933"/>
          </a:xfrm>
        </p:spPr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References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4853136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IN" dirty="0" smtClean="0">
                <a:latin typeface="Garamond" panose="02020404030301010803" pitchFamily="18" charset="0"/>
              </a:rPr>
              <a:t>Xun </a:t>
            </a:r>
            <a:r>
              <a:rPr lang="en-IN" dirty="0">
                <a:latin typeface="Garamond" panose="02020404030301010803" pitchFamily="18" charset="0"/>
              </a:rPr>
              <a:t>Xu, "From cloud computing to cloud manufacturing," </a:t>
            </a:r>
            <a:r>
              <a:rPr lang="en-IN" i="1" dirty="0" smtClean="0">
                <a:latin typeface="Garamond" panose="02020404030301010803" pitchFamily="18" charset="0"/>
              </a:rPr>
              <a:t>Robotics and </a:t>
            </a:r>
            <a:r>
              <a:rPr lang="en-IN" i="1" dirty="0">
                <a:latin typeface="Garamond" panose="02020404030301010803" pitchFamily="18" charset="0"/>
              </a:rPr>
              <a:t>Computer-Integrated Manufacturing, </a:t>
            </a:r>
            <a:r>
              <a:rPr lang="en-IN" dirty="0">
                <a:latin typeface="Garamond" panose="02020404030301010803" pitchFamily="18" charset="0"/>
              </a:rPr>
              <a:t>vol. 28, pp. 75-86, </a:t>
            </a:r>
            <a:r>
              <a:rPr lang="en-IN" dirty="0" smtClean="0">
                <a:latin typeface="Garamond" panose="02020404030301010803" pitchFamily="18" charset="0"/>
              </a:rPr>
              <a:t>Feb 2012.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IN" dirty="0">
                <a:latin typeface="Garamond" panose="02020404030301010803" pitchFamily="18" charset="0"/>
              </a:rPr>
              <a:t>http://www.teslamotors.com/, Accessed on: 11 Jun, 2014</a:t>
            </a:r>
            <a:r>
              <a:rPr lang="en-IN" dirty="0" smtClean="0">
                <a:latin typeface="Garamond" panose="02020404030301010803" pitchFamily="18" charset="0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IN" dirty="0">
                <a:latin typeface="Garamond" panose="02020404030301010803" pitchFamily="18" charset="0"/>
              </a:rPr>
              <a:t>https://360.autodesk.com/, Accessed on: 11 Jun, 2014</a:t>
            </a:r>
            <a:r>
              <a:rPr lang="en-IN" dirty="0" smtClean="0">
                <a:latin typeface="Garamond" panose="02020404030301010803" pitchFamily="18" charset="0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en-IN" dirty="0" smtClean="0">
                <a:latin typeface="Garamond" panose="02020404030301010803" pitchFamily="18" charset="0"/>
              </a:rPr>
              <a:t>Y</a:t>
            </a:r>
            <a:r>
              <a:rPr lang="en-IN" dirty="0">
                <a:latin typeface="Garamond" panose="02020404030301010803" pitchFamily="18" charset="0"/>
              </a:rPr>
              <a:t>. Lu, J. Xu, and X. Xu, "A New Paradigm Shift for Manufacturing Businesses," in IMECE2013, San Diego, California, 2013, Paper IMECE2013-62640</a:t>
            </a:r>
          </a:p>
        </p:txBody>
      </p:sp>
    </p:spTree>
    <p:extLst>
      <p:ext uri="{BB962C8B-B14F-4D97-AF65-F5344CB8AC3E}">
        <p14:creationId xmlns:p14="http://schemas.microsoft.com/office/powerpoint/2010/main" val="424966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93436" y="1484784"/>
            <a:ext cx="9782801" cy="46874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8000" dirty="0" smtClean="0">
                <a:latin typeface="Garamond" panose="02020404030301010803" pitchFamily="18" charset="0"/>
              </a:rPr>
              <a:t>THANK YOU </a:t>
            </a:r>
          </a:p>
          <a:p>
            <a:pPr marL="0" indent="0" algn="ctr">
              <a:buNone/>
            </a:pPr>
            <a:endParaRPr lang="en-IN" sz="80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IN" sz="8000" dirty="0" smtClean="0">
                <a:latin typeface="Garamond" panose="02020404030301010803" pitchFamily="18" charset="0"/>
              </a:rPr>
              <a:t>Any Questions ?</a:t>
            </a:r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7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Agenda: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dirty="0" smtClean="0">
                <a:latin typeface="Garamond" panose="02020404030301010803" pitchFamily="18" charset="0"/>
              </a:rPr>
              <a:t>Aim &amp; Research.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Garamond" panose="02020404030301010803" pitchFamily="18" charset="0"/>
              </a:rPr>
              <a:t>A brief intro in to Cloud Computing.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Garamond" panose="02020404030301010803" pitchFamily="18" charset="0"/>
              </a:rPr>
              <a:t>How &amp; Why Cloud Manufacturing Platform.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Garamond" panose="02020404030301010803" pitchFamily="18" charset="0"/>
              </a:rPr>
              <a:t>Service Science.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Garamond" panose="02020404030301010803" pitchFamily="18" charset="0"/>
              </a:rPr>
              <a:t>Examples.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Garamond" panose="02020404030301010803" pitchFamily="18" charset="0"/>
              </a:rPr>
              <a:t>Cloud Manufacturing Systems.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Garamond" panose="02020404030301010803" pitchFamily="18" charset="0"/>
              </a:rPr>
              <a:t>Architecture, Model, Classification, Control Structure.</a:t>
            </a:r>
          </a:p>
          <a:p>
            <a:pPr>
              <a:lnSpc>
                <a:spcPct val="100000"/>
              </a:lnSpc>
            </a:pPr>
            <a:r>
              <a:rPr lang="en-IN" dirty="0" smtClean="0">
                <a:latin typeface="Garamond" panose="02020404030301010803" pitchFamily="18" charset="0"/>
              </a:rPr>
              <a:t>Final Words.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620688"/>
            <a:ext cx="9782801" cy="796949"/>
          </a:xfrm>
        </p:spPr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Aim &amp; Research Approach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Aim :</a:t>
            </a:r>
          </a:p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Cloud based manufacturing service-oriented business to the customers along with IaaS, PaaS, SaaS.</a:t>
            </a:r>
          </a:p>
          <a:p>
            <a:pPr marL="0" indent="0">
              <a:buNone/>
            </a:pPr>
            <a:endParaRPr lang="en-IN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Research Approach:</a:t>
            </a:r>
          </a:p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How a cloud manufacturing systems will be able to facilitate effective service-oriented business with a framework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18724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476672"/>
            <a:ext cx="9782801" cy="724941"/>
          </a:xfrm>
        </p:spPr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Introduction on Cloud Computing Services</a:t>
            </a:r>
            <a:endParaRPr lang="en-IN" u="sng" dirty="0">
              <a:latin typeface="Garamond" panose="02020404030301010803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199130"/>
              </p:ext>
            </p:extLst>
          </p:nvPr>
        </p:nvGraphicFramePr>
        <p:xfrm>
          <a:off x="1701924" y="1628800"/>
          <a:ext cx="9782801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35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How Cloud Manufacturing Platform 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Manufacturing businesses are being transformed from product production &amp; physical system-oriented to service-oriented.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The key concept here is to carry out the business transactions on manufacturing services that are typically composed of distributed manufacturing resources owned by service providers.</a:t>
            </a:r>
          </a:p>
        </p:txBody>
      </p:sp>
    </p:spTree>
    <p:extLst>
      <p:ext uri="{BB962C8B-B14F-4D97-AF65-F5344CB8AC3E}">
        <p14:creationId xmlns:p14="http://schemas.microsoft.com/office/powerpoint/2010/main" val="176901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548680"/>
            <a:ext cx="9782801" cy="580925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latin typeface="Garamond" panose="02020404030301010803" pitchFamily="18" charset="0"/>
              </a:rPr>
              <a:t>Cloud Manufacturing Defined: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268760"/>
            <a:ext cx="9782801" cy="43924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dirty="0" smtClean="0">
                <a:latin typeface="Garamond" panose="02020404030301010803" pitchFamily="18" charset="0"/>
              </a:rPr>
              <a:t>A model for enabling ubiquitous, convenient, on-demand network access to a shared pool of configurable manufacturing resources (e.g., manufacturing software, equipment &amp; capabilities, as service entities) that can be rapidly provisioned and released with minimal management effort or service provider interaction.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latin typeface="Garamond" panose="02020404030301010803" pitchFamily="18" charset="0"/>
              </a:rPr>
              <a:t>CMFG provides services for a product in Designing, Simulation, Testing, Maintenance.</a:t>
            </a:r>
            <a:endParaRPr lang="en-IN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Comparison of Product Vs. Service Oriented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Which type of product generates more revenue ?</a:t>
            </a:r>
          </a:p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Example – Car &amp; Smart Phone</a:t>
            </a:r>
            <a:endParaRPr lang="en-IN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20195" y="2492896"/>
            <a:ext cx="49881" cy="378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50925" y="6297352"/>
            <a:ext cx="8325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629795" y="4123125"/>
            <a:ext cx="20265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IN" dirty="0" smtClean="0"/>
              <a:t>Revenue 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0640" y="2742637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IN" dirty="0" smtClean="0"/>
              <a:t>100%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54511" y="6368290"/>
            <a:ext cx="6960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IN" dirty="0" smtClean="0"/>
              <a:t>Time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2067" y="2708869"/>
            <a:ext cx="749081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IN" sz="2400" dirty="0" smtClean="0">
                <a:latin typeface="Garamond" panose="02020404030301010803" pitchFamily="18" charset="0"/>
              </a:rPr>
              <a:t>Hardware-based ( Tangible / Physical System / Product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Garamond" panose="02020404030301010803" pitchFamily="18" charset="0"/>
              </a:rPr>
              <a:t>Easy to be copied, hard to protect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Garamond" panose="02020404030301010803" pitchFamily="18" charset="0"/>
              </a:rPr>
              <a:t>Less flexible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134973" y="2596992"/>
            <a:ext cx="8019" cy="370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012174" y="2596992"/>
            <a:ext cx="8122797" cy="3700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070075" y="2596992"/>
            <a:ext cx="8064896" cy="111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77441" y="4326917"/>
            <a:ext cx="4012380" cy="193899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IN" sz="2400" dirty="0" smtClean="0">
                <a:latin typeface="Garamond" panose="02020404030301010803" pitchFamily="18" charset="0"/>
              </a:rPr>
              <a:t>Software-based 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(intangible services, analysis, </a:t>
            </a:r>
          </a:p>
          <a:p>
            <a:r>
              <a:rPr lang="en-IN" sz="2400" dirty="0" smtClean="0">
                <a:latin typeface="Garamond" panose="02020404030301010803" pitchFamily="18" charset="0"/>
              </a:rPr>
              <a:t>monitoring etc..)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Garamond" panose="02020404030301010803" pitchFamily="18" charset="0"/>
              </a:rPr>
              <a:t>Hard to 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Garamond" panose="02020404030301010803" pitchFamily="18" charset="0"/>
              </a:rPr>
              <a:t>Agile &amp; Rapid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70001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418742"/>
            <a:ext cx="9782801" cy="609524"/>
          </a:xfrm>
        </p:spPr>
        <p:txBody>
          <a:bodyPr/>
          <a:lstStyle/>
          <a:p>
            <a:r>
              <a:rPr lang="en-IN" u="sng" dirty="0" smtClean="0">
                <a:latin typeface="Garamond" panose="02020404030301010803" pitchFamily="18" charset="0"/>
              </a:rPr>
              <a:t>What is Service Science in CMP:</a:t>
            </a:r>
            <a:endParaRPr lang="en-IN" u="sng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1196752"/>
            <a:ext cx="9782801" cy="497544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SSME - Service Science, Management &amp; Engineering.</a:t>
            </a:r>
          </a:p>
          <a:p>
            <a:pPr marL="0" indent="0">
              <a:buNone/>
            </a:pPr>
            <a:r>
              <a:rPr lang="en-IN" dirty="0" smtClean="0">
                <a:latin typeface="Garamond" panose="02020404030301010803" pitchFamily="18" charset="0"/>
              </a:rPr>
              <a:t>- Study, Design, Implementation.</a:t>
            </a:r>
          </a:p>
        </p:txBody>
      </p:sp>
      <p:sp>
        <p:nvSpPr>
          <p:cNvPr id="4" name="Oval 3"/>
          <p:cNvSpPr/>
          <p:nvPr/>
        </p:nvSpPr>
        <p:spPr>
          <a:xfrm>
            <a:off x="2566020" y="2492896"/>
            <a:ext cx="936104" cy="792088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Diamond 4"/>
          <p:cNvSpPr/>
          <p:nvPr/>
        </p:nvSpPr>
        <p:spPr>
          <a:xfrm>
            <a:off x="4402700" y="2492970"/>
            <a:ext cx="1080120" cy="936104"/>
          </a:xfrm>
          <a:prstGeom prst="diamond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IN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66020" y="4911750"/>
            <a:ext cx="936104" cy="792088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M</a:t>
            </a:r>
            <a:endParaRPr lang="en-IN" sz="3600" dirty="0"/>
          </a:p>
        </p:txBody>
      </p:sp>
      <p:sp>
        <p:nvSpPr>
          <p:cNvPr id="7" name="Isosceles Triangle 6"/>
          <p:cNvSpPr/>
          <p:nvPr/>
        </p:nvSpPr>
        <p:spPr>
          <a:xfrm>
            <a:off x="4402700" y="4838390"/>
            <a:ext cx="905720" cy="865448"/>
          </a:xfrm>
          <a:prstGeom prst="triangl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 smtClean="0"/>
              <a:t>E</a:t>
            </a:r>
            <a:endParaRPr lang="en-IN" sz="3600" dirty="0"/>
          </a:p>
        </p:txBody>
      </p:sp>
      <p:sp>
        <p:nvSpPr>
          <p:cNvPr id="8" name="Oval 7"/>
          <p:cNvSpPr/>
          <p:nvPr/>
        </p:nvSpPr>
        <p:spPr>
          <a:xfrm>
            <a:off x="7168209" y="2628652"/>
            <a:ext cx="2849460" cy="2456532"/>
          </a:xfrm>
          <a:prstGeom prst="ellips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7194078" y="2628652"/>
            <a:ext cx="2854366" cy="2456532"/>
            <a:chOff x="8424622" y="2628652"/>
            <a:chExt cx="2494325" cy="2456532"/>
          </a:xfrm>
        </p:grpSpPr>
        <p:sp>
          <p:nvSpPr>
            <p:cNvPr id="9" name="Diamond 8"/>
            <p:cNvSpPr/>
            <p:nvPr/>
          </p:nvSpPr>
          <p:spPr>
            <a:xfrm>
              <a:off x="8424622" y="2628652"/>
              <a:ext cx="2494325" cy="2456532"/>
            </a:xfrm>
            <a:prstGeom prst="diamond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718794" y="3068960"/>
              <a:ext cx="1944216" cy="1609328"/>
            </a:xfrm>
            <a:prstGeom prst="rect">
              <a:avLst/>
            </a:prstGeom>
            <a:ln w="38100">
              <a:solidFill>
                <a:srgbClr val="FFFF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9010735" y="3068960"/>
              <a:ext cx="1322098" cy="1800200"/>
            </a:xfrm>
            <a:prstGeom prst="triangl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SSME</a:t>
              </a:r>
              <a:endParaRPr lang="en-IN" dirty="0"/>
            </a:p>
          </p:txBody>
        </p:sp>
      </p:grpSp>
      <p:cxnSp>
        <p:nvCxnSpPr>
          <p:cNvPr id="16" name="Elbow Connector 15"/>
          <p:cNvCxnSpPr>
            <a:stCxn id="4" idx="4"/>
            <a:endCxn id="8" idx="2"/>
          </p:cNvCxnSpPr>
          <p:nvPr/>
        </p:nvCxnSpPr>
        <p:spPr>
          <a:xfrm rot="16200000" flipH="1">
            <a:off x="4815173" y="1503882"/>
            <a:ext cx="571934" cy="4134137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</p:cNvCxnSpPr>
          <p:nvPr/>
        </p:nvCxnSpPr>
        <p:spPr>
          <a:xfrm rot="16200000" flipH="1">
            <a:off x="5997481" y="2374353"/>
            <a:ext cx="141876" cy="2251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0"/>
          </p:cNvCxnSpPr>
          <p:nvPr/>
        </p:nvCxnSpPr>
        <p:spPr>
          <a:xfrm rot="5400000" flipH="1" flipV="1">
            <a:off x="4665007" y="2408547"/>
            <a:ext cx="872269" cy="4134139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0"/>
          </p:cNvCxnSpPr>
          <p:nvPr/>
        </p:nvCxnSpPr>
        <p:spPr>
          <a:xfrm rot="5400000" flipH="1" flipV="1">
            <a:off x="5732553" y="3350991"/>
            <a:ext cx="610407" cy="2364392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8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slides.potx" id="{DEE1F0AD-706A-4F4C-823D-ADFE5851E3EA}" vid="{52425298-8660-4232-B133-1A88C14B38E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15ED37-D514-41C3-9B3C-B262145D17B7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40262f94-9f35-4ac3-9a90-690165a166b7"/>
    <ds:schemaRef ds:uri="http://schemas.openxmlformats.org/package/2006/metadata/core-properties"/>
    <ds:schemaRef ds:uri="http://purl.org/dc/dcmitype/"/>
    <ds:schemaRef ds:uri="a4f35948-e619-41b3-aa29-22878b09cfd2"/>
    <ds:schemaRef ds:uri="http://www.w3.org/XML/1998/namespace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5179</TotalTime>
  <Words>932</Words>
  <Application>Microsoft Office PowerPoint</Application>
  <PresentationFormat>Custom</PresentationFormat>
  <Paragraphs>146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Euphemia</vt:lpstr>
      <vt:lpstr>Garamond</vt:lpstr>
      <vt:lpstr>Wingdings</vt:lpstr>
      <vt:lpstr>Snowflakes design template</vt:lpstr>
      <vt:lpstr>Cloud Manufacturing Platform</vt:lpstr>
      <vt:lpstr>About the Paper:</vt:lpstr>
      <vt:lpstr>Agenda:</vt:lpstr>
      <vt:lpstr>Aim &amp; Research Approach</vt:lpstr>
      <vt:lpstr>Introduction on Cloud Computing Services</vt:lpstr>
      <vt:lpstr>How Cloud Manufacturing Platform </vt:lpstr>
      <vt:lpstr>Cloud Manufacturing Defined:</vt:lpstr>
      <vt:lpstr>Comparison of Product Vs. Service Oriented</vt:lpstr>
      <vt:lpstr>What is Service Science in CMP:</vt:lpstr>
      <vt:lpstr>Pay-as-you-go/use</vt:lpstr>
      <vt:lpstr>Examples:</vt:lpstr>
      <vt:lpstr>Service Oriented Architecture:</vt:lpstr>
      <vt:lpstr>Manufacturing Industry Perspective</vt:lpstr>
      <vt:lpstr>Model of Cloud Manufacturing Platform</vt:lpstr>
      <vt:lpstr>Cloud-based Control-structure</vt:lpstr>
      <vt:lpstr>Technical Challenges</vt:lpstr>
      <vt:lpstr>Manufacturing Resources Classification</vt:lpstr>
      <vt:lpstr>Architecture of the access control module</vt:lpstr>
      <vt:lpstr>ManuCloud – MaaS (Manufacturing with the Service)</vt:lpstr>
      <vt:lpstr>Prerequisites :</vt:lpstr>
      <vt:lpstr>Final Words &amp; Discussion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Manufacturing Platform</dc:title>
  <dc:creator>HP</dc:creator>
  <cp:lastModifiedBy>HP</cp:lastModifiedBy>
  <cp:revision>170</cp:revision>
  <dcterms:created xsi:type="dcterms:W3CDTF">2019-09-16T22:27:45Z</dcterms:created>
  <dcterms:modified xsi:type="dcterms:W3CDTF">2019-10-03T21:39:15Z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