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4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63" r:id="rId14"/>
    <p:sldId id="271" r:id="rId15"/>
    <p:sldId id="275" r:id="rId16"/>
    <p:sldId id="274" r:id="rId17"/>
    <p:sldId id="273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072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31E3-07EE-4885-A306-BBF991EE251E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AB7CE-AABD-46AD-9F8F-D2AE8F0C47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8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general-purpose array-processing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provides a high-performance multidimensional array object, and tools for working with these arrays. It is the fundamental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scientific computing with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high-performance, easy to use structures and data analysis tools.</a:t>
            </a:r>
          </a:p>
          <a:p>
            <a:r>
              <a:rPr lang="en-I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library which provides objects for multi-dimensional arrays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in-memory 2d table object called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Dataframe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most widely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tool for data munging. It contains high-level data structures and manipulation tools designed to make data analysis fast and easy.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Munging - extracting the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a raw form from the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source.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Munging</a:t>
            </a:r>
            <a:r>
              <a:rPr lang="en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raw data using algorithms (e.g. sorting) or parsing the data into predefined data structures, and finally depositing the resulting content into a data sink for storage and future use.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IN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free machine learning library for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features various algorithms like support vector machine, random forests, and k-neighbours, and it also supports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numerical and scientific libraries like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SciPy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AB7CE-AABD-46AD-9F8F-D2AE8F0C472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6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Encoding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refers to converting the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numeric form so as to convert it into the machine-readable form.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 Encoding in Python can be achieved using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Library.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very efficient tool for encoding the levels of categorical features into numeric values.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AB7CE-AABD-46AD-9F8F-D2AE8F0C472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7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dataset a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set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implemented to build up a model, while a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 validation)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to validate the model built.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AB7CE-AABD-46AD-9F8F-D2AE8F0C472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0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Joblib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optimized to be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large data in particular and has specific optimizations for </a:t>
            </a:r>
            <a:r>
              <a:rPr lang="en-IN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arrays.</a:t>
            </a:r>
          </a:p>
          <a:p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Joblib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set of tools to provide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pipelining in Python.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 simple parallel computing.</a:t>
            </a:r>
          </a:p>
          <a:p>
            <a:pPr marL="171450" indent="-171450">
              <a:buFontTx/>
              <a:buChar char="-"/>
            </a:pP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transparent disk-caching of functions and lazy memorize pattern.</a:t>
            </a:r>
          </a:p>
          <a:p>
            <a:pPr marL="0" indent="0">
              <a:buFontTx/>
              <a:buNone/>
            </a:pPr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IN" sz="1200" b="0" i="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statistical measure that represents the proportion of the variance for a dependent variable that's explained by an independent variable or variables in a regression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AB7CE-AABD-46AD-9F8F-D2AE8F0C472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9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single independent variable is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predict the value of a dependent variable.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 the extent to which there is a 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relationship between a dependent variable and one or more independent variables.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AB7CE-AABD-46AD-9F8F-D2AE8F0C472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8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099" y="953037"/>
            <a:ext cx="8915399" cy="1969786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Garamond" panose="02020404030301010803" pitchFamily="18" charset="0"/>
              </a:rPr>
              <a:t>Predicting House Prices</a:t>
            </a:r>
            <a:br>
              <a:rPr lang="en-IN" b="1" dirty="0" smtClean="0">
                <a:latin typeface="Garamond" panose="02020404030301010803" pitchFamily="18" charset="0"/>
              </a:rPr>
            </a:br>
            <a:r>
              <a:rPr lang="en-IN" b="1" dirty="0" smtClean="0">
                <a:latin typeface="Garamond" panose="02020404030301010803" pitchFamily="18" charset="0"/>
              </a:rPr>
              <a:t>Machine Learning</a:t>
            </a: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3041" y="4236466"/>
            <a:ext cx="4533365" cy="1126283"/>
          </a:xfrm>
        </p:spPr>
        <p:txBody>
          <a:bodyPr>
            <a:normAutofit/>
          </a:bodyPr>
          <a:lstStyle/>
          <a:p>
            <a:r>
              <a:rPr lang="en-IN" sz="2400" u="sng" dirty="0" smtClean="0">
                <a:latin typeface="Garamond" panose="02020404030301010803" pitchFamily="18" charset="0"/>
              </a:rPr>
              <a:t>Presenter,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Rakshit Siddalingappa - 11012530</a:t>
            </a:r>
            <a:endParaRPr lang="en-IN" sz="2400" dirty="0">
              <a:latin typeface="Garamond" panose="02020404030301010803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635836" y="4236466"/>
            <a:ext cx="3863662" cy="1443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 smtClean="0">
                <a:latin typeface="Garamond" panose="02020404030301010803" pitchFamily="18" charset="0"/>
              </a:rPr>
              <a:t>Mentors,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Dr. Simon Ziegler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Sebastian Strubert</a:t>
            </a:r>
          </a:p>
          <a:p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Datasets Processing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359" y="1549325"/>
            <a:ext cx="807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Split the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T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otal Dataset to Train &amp; Extract a Model as Test &amp; Train Datasets.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93" y="2133600"/>
            <a:ext cx="4910840" cy="3778250"/>
          </a:xfrm>
        </p:spPr>
      </p:pic>
    </p:spTree>
    <p:extLst>
      <p:ext uri="{BB962C8B-B14F-4D97-AF65-F5344CB8AC3E}">
        <p14:creationId xmlns:p14="http://schemas.microsoft.com/office/powerpoint/2010/main" val="68758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Datasets Processing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359" y="1549325"/>
            <a:ext cx="6344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We are using Linear Regression to Predict the House Price.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66" y="2597239"/>
            <a:ext cx="6851471" cy="3790681"/>
          </a:xfrm>
        </p:spPr>
      </p:pic>
    </p:spTree>
    <p:extLst>
      <p:ext uri="{BB962C8B-B14F-4D97-AF65-F5344CB8AC3E}">
        <p14:creationId xmlns:p14="http://schemas.microsoft.com/office/powerpoint/2010/main" val="32016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Sample Dataset Graph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359" y="1549325"/>
            <a:ext cx="8528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This Graph depicts one of the Area a Customer wants to check the House Price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25" y="2133600"/>
            <a:ext cx="7559899" cy="4134029"/>
          </a:xfrm>
        </p:spPr>
      </p:pic>
    </p:spTree>
    <p:extLst>
      <p:ext uri="{BB962C8B-B14F-4D97-AF65-F5344CB8AC3E}">
        <p14:creationId xmlns:p14="http://schemas.microsoft.com/office/powerpoint/2010/main" val="29336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Linear Regression Model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359" y="1566929"/>
            <a:ext cx="8915400" cy="45247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To determine whether the effect of one independent variable depends on the value of another variable.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To predict the value of the Dependent variable against Independent variable.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Linear Regression Equation &gt; Y = a + </a:t>
            </a:r>
            <a:r>
              <a:rPr lang="en-IN" sz="2400" dirty="0" err="1" smtClean="0">
                <a:latin typeface="Garamond" panose="02020404030301010803" pitchFamily="18" charset="0"/>
              </a:rPr>
              <a:t>bX</a:t>
            </a:r>
            <a:endParaRPr lang="en-IN" sz="2400" dirty="0" smtClean="0">
              <a:latin typeface="Garamond" panose="020204040303010108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>
                <a:latin typeface="Garamond" panose="02020404030301010803" pitchFamily="18" charset="0"/>
              </a:rPr>
              <a:t>Where X – Independent Variable &amp; Y – Dependent Variable.</a:t>
            </a:r>
          </a:p>
          <a:p>
            <a:pPr>
              <a:lnSpc>
                <a:spcPct val="150000"/>
              </a:lnSpc>
            </a:pPr>
            <a:endParaRPr lang="en-IN" sz="24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0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Future Improvisation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359" y="1566929"/>
            <a:ext cx="8915400" cy="48200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 smtClean="0">
                <a:latin typeface="Garamond" panose="02020404030301010803" pitchFamily="18" charset="0"/>
              </a:rPr>
              <a:t>Random Forest Analysis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It is a method of Classification. It is quite fast, Able to deal with unbalanced &amp; missing data.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When it is used for Regression they cannot predict beyond the range in the training data &amp; They may over fit the datasets.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 smtClean="0">
                <a:latin typeface="Garamond" panose="02020404030301010803" pitchFamily="18" charset="0"/>
              </a:rPr>
              <a:t>Multiple Linear Regression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When dataset variables are more &amp; To generate précised prediction.</a:t>
            </a:r>
          </a:p>
        </p:txBody>
      </p:sp>
    </p:spTree>
    <p:extLst>
      <p:ext uri="{BB962C8B-B14F-4D97-AF65-F5344CB8AC3E}">
        <p14:creationId xmlns:p14="http://schemas.microsoft.com/office/powerpoint/2010/main" val="15272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Technologies &amp; Tools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7480" y="1566927"/>
            <a:ext cx="3967722" cy="45247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>
                <a:latin typeface="Garamond" panose="02020404030301010803" pitchFamily="18" charset="0"/>
              </a:rPr>
              <a:t>Technologies: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PHP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JSON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Several External Library Packages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98523" y="1566927"/>
            <a:ext cx="3942523" cy="452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IN" sz="2400" dirty="0" smtClean="0">
                <a:latin typeface="Garamond" panose="02020404030301010803" pitchFamily="18" charset="0"/>
              </a:rPr>
              <a:t>Tools: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Jupyter Notebook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Visual Studio Code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XAMPP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Microsoft Office</a:t>
            </a:r>
          </a:p>
        </p:txBody>
      </p:sp>
    </p:spTree>
    <p:extLst>
      <p:ext uri="{BB962C8B-B14F-4D97-AF65-F5344CB8AC3E}">
        <p14:creationId xmlns:p14="http://schemas.microsoft.com/office/powerpoint/2010/main" val="29945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Architecture (Flow Diagram)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829359" y="1727914"/>
            <a:ext cx="2291880" cy="142740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Index.php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181082" y="4009622"/>
            <a:ext cx="2601532" cy="147677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Prediction.php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6583250" y="4009622"/>
            <a:ext cx="2586508" cy="147677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Predict.py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287620" y="1564783"/>
            <a:ext cx="2453426" cy="159054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Houseprice_model.ml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4"/>
            <a:endCxn id="5" idx="1"/>
          </p:cNvCxnSpPr>
          <p:nvPr/>
        </p:nvCxnSpPr>
        <p:spPr>
          <a:xfrm>
            <a:off x="2975299" y="3155323"/>
            <a:ext cx="586769" cy="1070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6" idx="2"/>
          </p:cNvCxnSpPr>
          <p:nvPr/>
        </p:nvCxnSpPr>
        <p:spPr>
          <a:xfrm>
            <a:off x="5782614" y="4748011"/>
            <a:ext cx="8006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5"/>
          </p:cNvCxnSpPr>
          <p:nvPr/>
        </p:nvCxnSpPr>
        <p:spPr>
          <a:xfrm flipV="1">
            <a:off x="9169758" y="2922394"/>
            <a:ext cx="1211992" cy="1825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0"/>
          </p:cNvCxnSpPr>
          <p:nvPr/>
        </p:nvCxnSpPr>
        <p:spPr>
          <a:xfrm flipH="1">
            <a:off x="7876504" y="2922394"/>
            <a:ext cx="770412" cy="1087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  <a:endCxn id="5" idx="7"/>
          </p:cNvCxnSpPr>
          <p:nvPr/>
        </p:nvCxnSpPr>
        <p:spPr>
          <a:xfrm flipH="1">
            <a:off x="5401628" y="4225891"/>
            <a:ext cx="15604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0"/>
            <a:endCxn id="4" idx="5"/>
          </p:cNvCxnSpPr>
          <p:nvPr/>
        </p:nvCxnSpPr>
        <p:spPr>
          <a:xfrm flipH="1" flipV="1">
            <a:off x="3785601" y="2946284"/>
            <a:ext cx="696247" cy="1063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Sample Predicted Sale Price – Linear Regression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59" y="1365160"/>
            <a:ext cx="8911687" cy="5035640"/>
          </a:xfrm>
        </p:spPr>
      </p:pic>
    </p:spTree>
    <p:extLst>
      <p:ext uri="{BB962C8B-B14F-4D97-AF65-F5344CB8AC3E}">
        <p14:creationId xmlns:p14="http://schemas.microsoft.com/office/powerpoint/2010/main" val="97589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References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359" y="1566929"/>
            <a:ext cx="8915400" cy="45247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u="sng" dirty="0">
                <a:solidFill>
                  <a:schemeClr val="tx1"/>
                </a:solidFill>
                <a:latin typeface="Garamond" panose="02020404030301010803" pitchFamily="18" charset="0"/>
              </a:rPr>
              <a:t>https://</a:t>
            </a:r>
            <a:r>
              <a:rPr lang="en-IN" sz="2400" u="sng" dirty="0" smtClean="0">
                <a:solidFill>
                  <a:schemeClr val="tx1"/>
                </a:solidFill>
                <a:latin typeface="Garamond" panose="02020404030301010803" pitchFamily="18" charset="0"/>
              </a:rPr>
              <a:t>towardsdatascience.com</a:t>
            </a:r>
          </a:p>
          <a:p>
            <a:pPr>
              <a:lnSpc>
                <a:spcPct val="150000"/>
              </a:lnSpc>
            </a:pPr>
            <a:r>
              <a:rPr lang="en-IN" sz="2400" u="sng" dirty="0">
                <a:solidFill>
                  <a:schemeClr val="tx1"/>
                </a:solidFill>
                <a:latin typeface="Garamond" panose="02020404030301010803" pitchFamily="18" charset="0"/>
              </a:rPr>
              <a:t>https://</a:t>
            </a:r>
            <a:r>
              <a:rPr lang="en-IN" sz="2400" u="sng" dirty="0" smtClean="0">
                <a:solidFill>
                  <a:schemeClr val="tx1"/>
                </a:solidFill>
                <a:latin typeface="Garamond" panose="02020404030301010803" pitchFamily="18" charset="0"/>
              </a:rPr>
              <a:t>www.kaggle.com</a:t>
            </a:r>
            <a:endParaRPr lang="en-IN" sz="2400" u="sng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u="sng" dirty="0">
                <a:solidFill>
                  <a:schemeClr val="tx1"/>
                </a:solidFill>
                <a:latin typeface="Garamond" panose="02020404030301010803" pitchFamily="18" charset="0"/>
              </a:rPr>
              <a:t>https://archive.ics.uci.edu/ml/index.php</a:t>
            </a:r>
          </a:p>
          <a:p>
            <a:pPr>
              <a:lnSpc>
                <a:spcPct val="150000"/>
              </a:lnSpc>
            </a:pPr>
            <a:r>
              <a:rPr lang="en-IN" sz="2400" u="sng" dirty="0">
                <a:solidFill>
                  <a:schemeClr val="tx1"/>
                </a:solidFill>
                <a:latin typeface="Garamond" panose="02020404030301010803" pitchFamily="18" charset="0"/>
              </a:rPr>
              <a:t>https://www.kaggle.com/subashdump/california-housing-price-prediction</a:t>
            </a:r>
          </a:p>
          <a:p>
            <a:pPr>
              <a:lnSpc>
                <a:spcPct val="150000"/>
              </a:lnSpc>
            </a:pPr>
            <a:r>
              <a:rPr lang="en-IN" sz="2400" u="sng" dirty="0">
                <a:solidFill>
                  <a:schemeClr val="tx1"/>
                </a:solidFill>
                <a:latin typeface="Garamond" panose="02020404030301010803" pitchFamily="18" charset="0"/>
              </a:rPr>
              <a:t>https://</a:t>
            </a:r>
            <a:r>
              <a:rPr lang="en-IN" sz="2400" u="sng" dirty="0" smtClean="0">
                <a:solidFill>
                  <a:schemeClr val="tx1"/>
                </a:solidFill>
                <a:latin typeface="Garamond" panose="02020404030301010803" pitchFamily="18" charset="0"/>
              </a:rPr>
              <a:t>towardsdatascience.com/machine-learning-predicting-house-prices-with-regression-2388bb876a6f</a:t>
            </a:r>
            <a:endParaRPr lang="en-IN" sz="2400" u="sng" dirty="0" smtClean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012" y="611232"/>
            <a:ext cx="8911687" cy="934234"/>
          </a:xfrm>
        </p:spPr>
        <p:txBody>
          <a:bodyPr>
            <a:normAutofit/>
          </a:bodyPr>
          <a:lstStyle/>
          <a:p>
            <a:pPr algn="ctr"/>
            <a:r>
              <a:rPr lang="en-IN" sz="5400" u="sng" dirty="0" smtClean="0">
                <a:latin typeface="Garamond" panose="02020404030301010803" pitchFamily="18" charset="0"/>
              </a:rPr>
              <a:t>ANY QUESTIONS ?</a:t>
            </a:r>
            <a:endParaRPr lang="en-IN" sz="5400" u="sng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00013" y="3210618"/>
            <a:ext cx="8976082" cy="1258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8800" dirty="0" smtClean="0">
                <a:latin typeface="Garamond" panose="02020404030301010803" pitchFamily="18" charset="0"/>
              </a:rPr>
              <a:t>THANK YOU</a:t>
            </a:r>
            <a:endParaRPr lang="en-IN" sz="8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Agenda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359" y="1566929"/>
            <a:ext cx="8915400" cy="4911143"/>
          </a:xfrm>
        </p:spPr>
        <p:txBody>
          <a:bodyPr>
            <a:normAutofit/>
          </a:bodyPr>
          <a:lstStyle/>
          <a:p>
            <a:endParaRPr lang="en-IN" sz="2400" dirty="0" smtClean="0">
              <a:latin typeface="Garamond" panose="02020404030301010803" pitchFamily="18" charset="0"/>
            </a:endParaRPr>
          </a:p>
          <a:p>
            <a:r>
              <a:rPr lang="en-IN" sz="2400" dirty="0" smtClean="0">
                <a:latin typeface="Garamond" panose="02020404030301010803" pitchFamily="18" charset="0"/>
              </a:rPr>
              <a:t>Tools Used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Project Problem &amp; Solution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Datasets Source &amp; Variables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Datasets Processing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Linear Regression &amp; Random Forest Analysis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Technologies &amp; Tools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Architecture (Project Flow)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Result</a:t>
            </a:r>
          </a:p>
          <a:p>
            <a:endParaRPr lang="en-IN" sz="2400" dirty="0" smtClean="0">
              <a:latin typeface="Garamond" panose="02020404030301010803" pitchFamily="18" charset="0"/>
            </a:endParaRPr>
          </a:p>
          <a:p>
            <a:endParaRPr lang="en-IN" sz="2400" dirty="0" smtClean="0">
              <a:latin typeface="Garamond" panose="02020404030301010803" pitchFamily="18" charset="0"/>
            </a:endParaRPr>
          </a:p>
          <a:p>
            <a:endParaRPr lang="en-IN" sz="2400" dirty="0" smtClean="0">
              <a:latin typeface="Garamond" panose="02020404030301010803" pitchFamily="18" charset="0"/>
            </a:endParaRPr>
          </a:p>
          <a:p>
            <a:endParaRPr lang="en-IN" sz="2400" dirty="0" smtClean="0">
              <a:latin typeface="Garamond" panose="02020404030301010803" pitchFamily="18" charset="0"/>
            </a:endParaRPr>
          </a:p>
          <a:p>
            <a:endParaRPr lang="en-IN" sz="2400" dirty="0" smtClean="0">
              <a:latin typeface="Garamond" panose="02020404030301010803" pitchFamily="18" charset="0"/>
            </a:endParaRPr>
          </a:p>
          <a:p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6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933" y="714262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Project Problem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1" y="1828800"/>
            <a:ext cx="5119641" cy="455912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43" y="1828799"/>
            <a:ext cx="5280027" cy="455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Project Problem &amp; Solution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359" y="1566929"/>
            <a:ext cx="8915400" cy="45247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My project </a:t>
            </a:r>
            <a:r>
              <a:rPr lang="en-IN" sz="2400" dirty="0" smtClean="0">
                <a:latin typeface="Garamond" panose="02020404030301010803" pitchFamily="18" charset="0"/>
              </a:rPr>
              <a:t>helps people to find their dream house in Mumbai, India when they want to </a:t>
            </a:r>
            <a:r>
              <a:rPr lang="en-IN" sz="2400" dirty="0" smtClean="0">
                <a:latin typeface="Garamond" panose="02020404030301010803" pitchFamily="18" charset="0"/>
              </a:rPr>
              <a:t>Buy, </a:t>
            </a:r>
            <a:r>
              <a:rPr lang="en-IN" sz="2400" dirty="0" smtClean="0">
                <a:latin typeface="Garamond" panose="02020404030301010803" pitchFamily="18" charset="0"/>
              </a:rPr>
              <a:t>Rent, Lease.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Challenge – Build a Machine Learning model using Datasets wherein anyone can predict the house price from remote area at any time.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Solution - </a:t>
            </a:r>
            <a:r>
              <a:rPr lang="en-IN" sz="2400" dirty="0">
                <a:latin typeface="Garamond" panose="02020404030301010803" pitchFamily="18" charset="0"/>
              </a:rPr>
              <a:t>Predicting House Price sector wise amongst N number of properties with approximate prices.</a:t>
            </a:r>
          </a:p>
        </p:txBody>
      </p:sp>
    </p:spTree>
    <p:extLst>
      <p:ext uri="{BB962C8B-B14F-4D97-AF65-F5344CB8AC3E}">
        <p14:creationId xmlns:p14="http://schemas.microsoft.com/office/powerpoint/2010/main" val="310553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Garamond" panose="02020404030301010803" pitchFamily="18" charset="0"/>
              </a:rPr>
              <a:t>About Datasets Source &amp; Variables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359" y="1566929"/>
            <a:ext cx="8915400" cy="45247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We </a:t>
            </a:r>
            <a:r>
              <a:rPr lang="en-IN" sz="2400" dirty="0">
                <a:latin typeface="Garamond" panose="02020404030301010803" pitchFamily="18" charset="0"/>
              </a:rPr>
              <a:t>are referring to the datasets which we have roughly created using several market places websites like 99acres, Housing.com, MagicBricks, NestAway, </a:t>
            </a:r>
            <a:r>
              <a:rPr lang="en-IN" sz="2400" dirty="0" smtClean="0">
                <a:latin typeface="Garamond" panose="02020404030301010803" pitchFamily="18" charset="0"/>
              </a:rPr>
              <a:t>QuikrHome.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We have improvised the datasets by adding necessary data columns which will be useful for predicting accurate prices.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Garamond" panose="02020404030301010803" pitchFamily="18" charset="0"/>
              </a:rPr>
              <a:t>The dataset </a:t>
            </a:r>
            <a:r>
              <a:rPr lang="en-IN" sz="2400" dirty="0" smtClean="0">
                <a:latin typeface="Garamond" panose="02020404030301010803" pitchFamily="18" charset="0"/>
              </a:rPr>
              <a:t>contains </a:t>
            </a:r>
            <a:r>
              <a:rPr lang="en-IN" sz="2400" dirty="0">
                <a:latin typeface="Garamond" panose="02020404030301010803" pitchFamily="18" charset="0"/>
              </a:rPr>
              <a:t>8</a:t>
            </a:r>
            <a:r>
              <a:rPr lang="en-IN" sz="2400" dirty="0" smtClean="0">
                <a:latin typeface="Garamond" panose="02020404030301010803" pitchFamily="18" charset="0"/>
              </a:rPr>
              <a:t> columns of attributes &amp; 859 row sample records.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Garamond" panose="02020404030301010803" pitchFamily="18" charset="0"/>
              </a:rPr>
              <a:t>About Datasets Source &amp; Variables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58" y="1455313"/>
            <a:ext cx="8911687" cy="4533363"/>
          </a:xfrm>
        </p:spPr>
      </p:pic>
    </p:spTree>
    <p:extLst>
      <p:ext uri="{BB962C8B-B14F-4D97-AF65-F5344CB8AC3E}">
        <p14:creationId xmlns:p14="http://schemas.microsoft.com/office/powerpoint/2010/main" val="32320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Datasets Processing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6" y="2421228"/>
            <a:ext cx="6561471" cy="3296992"/>
          </a:xfrm>
        </p:spPr>
      </p:pic>
      <p:sp>
        <p:nvSpPr>
          <p:cNvPr id="7" name="TextBox 6"/>
          <p:cNvSpPr txBox="1"/>
          <p:nvPr/>
        </p:nvSpPr>
        <p:spPr>
          <a:xfrm>
            <a:off x="1829359" y="1693139"/>
            <a:ext cx="736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Using Library Packages to process the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Dataset &amp; To read the dataset file.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60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Datasets Processing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359" y="1607279"/>
            <a:ext cx="685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Setting up a Location Variable (String) column as Labelled Data.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71" y="2146478"/>
            <a:ext cx="6270462" cy="4189927"/>
          </a:xfrm>
        </p:spPr>
      </p:pic>
    </p:spTree>
    <p:extLst>
      <p:ext uri="{BB962C8B-B14F-4D97-AF65-F5344CB8AC3E}">
        <p14:creationId xmlns:p14="http://schemas.microsoft.com/office/powerpoint/2010/main" val="39239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9" y="727141"/>
            <a:ext cx="8911687" cy="638019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Garamond" panose="02020404030301010803" pitchFamily="18" charset="0"/>
              </a:rPr>
              <a:t>Datasets Processing</a:t>
            </a:r>
            <a:endParaRPr lang="en-IN" sz="16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9359" y="1549325"/>
            <a:ext cx="791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Setting values to any of the Independent Variables as in to Train the Data.</a:t>
            </a: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rPr>
              <a:t>For Example – X &amp; y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86" y="2441376"/>
            <a:ext cx="5883231" cy="3968442"/>
          </a:xfrm>
        </p:spPr>
      </p:pic>
    </p:spTree>
    <p:extLst>
      <p:ext uri="{BB962C8B-B14F-4D97-AF65-F5344CB8AC3E}">
        <p14:creationId xmlns:p14="http://schemas.microsoft.com/office/powerpoint/2010/main" val="60784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3677</TotalTime>
  <Words>477</Words>
  <Application>Microsoft Office PowerPoint</Application>
  <PresentationFormat>Widescreen</PresentationFormat>
  <Paragraphs>106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Garamond</vt:lpstr>
      <vt:lpstr>Wingdings</vt:lpstr>
      <vt:lpstr>Wingdings 3</vt:lpstr>
      <vt:lpstr>Wisp</vt:lpstr>
      <vt:lpstr>Predicting House Prices Machine Learning</vt:lpstr>
      <vt:lpstr>Agenda</vt:lpstr>
      <vt:lpstr>Project Problem</vt:lpstr>
      <vt:lpstr>Project Problem &amp; Solution</vt:lpstr>
      <vt:lpstr>About Datasets Source &amp; Variables</vt:lpstr>
      <vt:lpstr>About Datasets Source &amp; Variables</vt:lpstr>
      <vt:lpstr>Datasets Processing</vt:lpstr>
      <vt:lpstr>Datasets Processing</vt:lpstr>
      <vt:lpstr>Datasets Processing</vt:lpstr>
      <vt:lpstr>Datasets Processing</vt:lpstr>
      <vt:lpstr>Datasets Processing</vt:lpstr>
      <vt:lpstr>Sample Dataset Graph</vt:lpstr>
      <vt:lpstr>Linear Regression Model</vt:lpstr>
      <vt:lpstr>Future Improvisation</vt:lpstr>
      <vt:lpstr>Technologies &amp; Tools</vt:lpstr>
      <vt:lpstr>Architecture (Flow Diagram)</vt:lpstr>
      <vt:lpstr>Sample Predicted Sale Price – Linear Regression</vt:lpstr>
      <vt:lpstr>References</vt:lpstr>
      <vt:lpstr>ANY QUESTIONS 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Prices Machine Learning</dc:title>
  <dc:creator>Siddalingappa, Rakshit (SRH Hochschule Heidelberg Student)</dc:creator>
  <cp:lastModifiedBy>HP</cp:lastModifiedBy>
  <cp:revision>74</cp:revision>
  <dcterms:created xsi:type="dcterms:W3CDTF">2019-12-17T13:39:49Z</dcterms:created>
  <dcterms:modified xsi:type="dcterms:W3CDTF">2020-04-15T07:33:36Z</dcterms:modified>
</cp:coreProperties>
</file>