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084784"/>
            <a:ext cx="7477601" cy="16663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5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Blockchain and Cybersecurity</a:t>
            </a:r>
            <a:endParaRPr lang="en-US" sz="5250" dirty="0"/>
          </a:p>
        </p:txBody>
      </p:sp>
      <p:sp>
        <p:nvSpPr>
          <p:cNvPr id="5" name="Text 2"/>
          <p:cNvSpPr/>
          <p:nvPr/>
        </p:nvSpPr>
        <p:spPr>
          <a:xfrm>
            <a:off x="833199" y="4084439"/>
            <a:ext cx="747760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As the world grows more digitized, blockchain technology is becoming more valuable, but it's also crucial to protect it from cyber-attacks effectively. So, in this presentation, we will explore the correlation between Blockchain and Cybersecurity.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833199" y="57726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780246"/>
            <a:ext cx="340162" cy="34016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99686" y="5755958"/>
            <a:ext cx="2209800" cy="3888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185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Subroto Rakshit</a:t>
            </a:r>
            <a:endParaRPr lang="en-US" sz="2185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1684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315760"/>
            <a:ext cx="58597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What is Cybersecurity?</a:t>
            </a:r>
            <a:endParaRPr lang="en-US" sz="4375" dirty="0"/>
          </a:p>
        </p:txBody>
      </p:sp>
      <p:sp>
        <p:nvSpPr>
          <p:cNvPr id="5" name="Shape 2"/>
          <p:cNvSpPr/>
          <p:nvPr/>
        </p:nvSpPr>
        <p:spPr>
          <a:xfrm>
            <a:off x="2348230" y="2454275"/>
            <a:ext cx="3199130" cy="4779645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98301" y="2704386"/>
            <a:ext cx="2663190" cy="124944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Creating a Secure Environment</a:t>
            </a:r>
            <a:endParaRPr lang="en-US" sz="2625" dirty="0"/>
          </a:p>
        </p:txBody>
      </p:sp>
      <p:sp>
        <p:nvSpPr>
          <p:cNvPr id="7" name="Text 4"/>
          <p:cNvSpPr/>
          <p:nvPr/>
        </p:nvSpPr>
        <p:spPr>
          <a:xfrm>
            <a:off x="2598301" y="4175998"/>
            <a:ext cx="2663190" cy="24878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Cybersecurity is the practice of securing networks, devices, and applications from unscrupulous activities like theft, damage, or illegal access.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733415" y="2454275"/>
            <a:ext cx="3338195" cy="4779010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983486" y="2704386"/>
            <a:ext cx="2663190" cy="83296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Protecting Sensitive Data</a:t>
            </a:r>
            <a:endParaRPr lang="en-US" sz="2625" dirty="0"/>
          </a:p>
        </p:txBody>
      </p:sp>
      <p:sp>
        <p:nvSpPr>
          <p:cNvPr id="10" name="Text 7"/>
          <p:cNvSpPr/>
          <p:nvPr/>
        </p:nvSpPr>
        <p:spPr>
          <a:xfrm>
            <a:off x="5983486" y="3759518"/>
            <a:ext cx="2663190" cy="24878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It ensures that only authorized parties can access sensitive data and prevent the unintended distribution of customer and proprietary information.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118600" y="2454275"/>
            <a:ext cx="3162935" cy="4780280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368671" y="2704386"/>
            <a:ext cx="266319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Mitigating Risk</a:t>
            </a:r>
            <a:endParaRPr lang="en-US" sz="2625" dirty="0"/>
          </a:p>
        </p:txBody>
      </p:sp>
      <p:sp>
        <p:nvSpPr>
          <p:cNvPr id="13" name="Text 10"/>
          <p:cNvSpPr/>
          <p:nvPr/>
        </p:nvSpPr>
        <p:spPr>
          <a:xfrm>
            <a:off x="9368671" y="3343037"/>
            <a:ext cx="2663190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Cybersecurity plays a vital role in mitigating risks from malicious third parties that might damage a firm's reputation.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101209"/>
            <a:ext cx="966216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 to Blockchain Technology</a:t>
            </a:r>
            <a:endParaRPr lang="en-US" sz="4375" dirty="0"/>
          </a:p>
        </p:txBody>
      </p:sp>
      <p:sp>
        <p:nvSpPr>
          <p:cNvPr id="5" name="Shape 2"/>
          <p:cNvSpPr/>
          <p:nvPr/>
        </p:nvSpPr>
        <p:spPr>
          <a:xfrm>
            <a:off x="2348389" y="2239923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F2B42D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30" y="2267664"/>
            <a:ext cx="3033474" cy="18535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48389" y="4426625"/>
            <a:ext cx="281178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What is a Blockchain?</a:t>
            </a:r>
            <a:endParaRPr lang="en-US" sz="2185" dirty="0"/>
          </a:p>
        </p:txBody>
      </p:sp>
      <p:sp>
        <p:nvSpPr>
          <p:cNvPr id="8" name="Text 4"/>
          <p:cNvSpPr/>
          <p:nvPr/>
        </p:nvSpPr>
        <p:spPr>
          <a:xfrm>
            <a:off x="2348389" y="4995982"/>
            <a:ext cx="3088958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It is a decentralized digital record-keeping system that records constant transactions and maintains their transparency.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770602" y="2239923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D7425E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344" y="2267664"/>
            <a:ext cx="3033474" cy="185356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0602" y="4426625"/>
            <a:ext cx="247650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How Does it Work?</a:t>
            </a:r>
            <a:endParaRPr lang="en-US" sz="2185" dirty="0"/>
          </a:p>
        </p:txBody>
      </p:sp>
      <p:sp>
        <p:nvSpPr>
          <p:cNvPr id="12" name="Text 7"/>
          <p:cNvSpPr/>
          <p:nvPr/>
        </p:nvSpPr>
        <p:spPr>
          <a:xfrm>
            <a:off x="5770602" y="4995982"/>
            <a:ext cx="3088958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 blockchain is a network of computers that validates transactions, these transactions are then recorded in a block, which is then linked to other blocks like a chain.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9192816" y="2239923"/>
            <a:ext cx="3089077" cy="1909167"/>
          </a:xfrm>
          <a:prstGeom prst="roundRect">
            <a:avLst>
              <a:gd name="adj" fmla="val 20949"/>
            </a:avLst>
          </a:prstGeom>
          <a:noFill/>
          <a:ln w="27742">
            <a:solidFill>
              <a:srgbClr val="DD785E"/>
            </a:solidFill>
            <a:prstDash val="solid"/>
          </a:ln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557" y="2267664"/>
            <a:ext cx="3033593" cy="185368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192816" y="4426744"/>
            <a:ext cx="3089077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Characteristics of a Blockchain</a:t>
            </a:r>
            <a:endParaRPr lang="en-US" sz="2185" dirty="0"/>
          </a:p>
        </p:txBody>
      </p:sp>
      <p:sp>
        <p:nvSpPr>
          <p:cNvPr id="16" name="Text 10"/>
          <p:cNvSpPr/>
          <p:nvPr/>
        </p:nvSpPr>
        <p:spPr>
          <a:xfrm>
            <a:off x="9192816" y="5343287"/>
            <a:ext cx="308907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An immutable and secure peer-to-peer public record of transactions, maintained by a decentralized network of computers across the world.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655915"/>
            <a:ext cx="9933503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The Importance of Cybersecurity in Blockchain Technology</a:t>
            </a:r>
            <a:endParaRPr lang="en-US" sz="4375" dirty="0"/>
          </a:p>
        </p:txBody>
      </p:sp>
      <p:sp>
        <p:nvSpPr>
          <p:cNvPr id="5" name="Shape 2"/>
          <p:cNvSpPr/>
          <p:nvPr/>
        </p:nvSpPr>
        <p:spPr>
          <a:xfrm>
            <a:off x="7301270" y="2489002"/>
            <a:ext cx="27742" cy="5084564"/>
          </a:xfrm>
          <a:prstGeom prst="rect">
            <a:avLst/>
          </a:prstGeom>
          <a:solidFill>
            <a:srgbClr val="262654"/>
          </a:solidFill>
        </p:spPr>
      </p:sp>
      <p:sp>
        <p:nvSpPr>
          <p:cNvPr id="6" name="Shape 3"/>
          <p:cNvSpPr/>
          <p:nvPr/>
        </p:nvSpPr>
        <p:spPr>
          <a:xfrm>
            <a:off x="7565053" y="2898636"/>
            <a:ext cx="777597" cy="27742"/>
          </a:xfrm>
          <a:prstGeom prst="rect">
            <a:avLst/>
          </a:prstGeom>
          <a:solidFill>
            <a:srgbClr val="F2B42D"/>
          </a:solidFill>
        </p:spPr>
      </p:sp>
      <p:sp>
        <p:nvSpPr>
          <p:cNvPr id="7" name="Shape 4"/>
          <p:cNvSpPr/>
          <p:nvPr/>
        </p:nvSpPr>
        <p:spPr>
          <a:xfrm>
            <a:off x="7065109" y="266259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15961" y="2704267"/>
            <a:ext cx="1981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5" dirty="0"/>
          </a:p>
        </p:txBody>
      </p:sp>
      <p:sp>
        <p:nvSpPr>
          <p:cNvPr id="9" name="Text 6"/>
          <p:cNvSpPr/>
          <p:nvPr/>
        </p:nvSpPr>
        <p:spPr>
          <a:xfrm>
            <a:off x="8537138" y="2711172"/>
            <a:ext cx="3744754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Prevents Unauthorized Access</a:t>
            </a:r>
            <a:endParaRPr lang="en-US" sz="2185" dirty="0"/>
          </a:p>
        </p:txBody>
      </p:sp>
      <p:sp>
        <p:nvSpPr>
          <p:cNvPr id="10" name="Text 7"/>
          <p:cNvSpPr/>
          <p:nvPr/>
        </p:nvSpPr>
        <p:spPr>
          <a:xfrm>
            <a:off x="8537138" y="3627715"/>
            <a:ext cx="3744754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Cybersecurity ensures the privacy of transactions on a blockchain network from unwanted access.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512" y="4009489"/>
            <a:ext cx="777597" cy="27742"/>
          </a:xfrm>
          <a:prstGeom prst="rect">
            <a:avLst/>
          </a:prstGeom>
          <a:solidFill>
            <a:srgbClr val="D7425E"/>
          </a:solidFill>
        </p:spPr>
      </p:sp>
      <p:sp>
        <p:nvSpPr>
          <p:cNvPr id="12" name="Shape 9"/>
          <p:cNvSpPr/>
          <p:nvPr/>
        </p:nvSpPr>
        <p:spPr>
          <a:xfrm>
            <a:off x="7065109" y="377344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15961" y="3815120"/>
            <a:ext cx="1981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5" dirty="0"/>
          </a:p>
        </p:txBody>
      </p:sp>
      <p:sp>
        <p:nvSpPr>
          <p:cNvPr id="14" name="Text 11"/>
          <p:cNvSpPr/>
          <p:nvPr/>
        </p:nvSpPr>
        <p:spPr>
          <a:xfrm>
            <a:off x="3871079" y="3822025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Integrity of Data</a:t>
            </a:r>
            <a:endParaRPr lang="en-US" sz="2185" dirty="0"/>
          </a:p>
        </p:txBody>
      </p:sp>
      <p:sp>
        <p:nvSpPr>
          <p:cNvPr id="15" name="Text 12"/>
          <p:cNvSpPr/>
          <p:nvPr/>
        </p:nvSpPr>
        <p:spPr>
          <a:xfrm>
            <a:off x="2348389" y="4391382"/>
            <a:ext cx="3744635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It enables the smooth functioning of the transactional ecosystem while upholding the integrity of data and maintaining transparency.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053" y="5547896"/>
            <a:ext cx="777597" cy="27742"/>
          </a:xfrm>
          <a:prstGeom prst="rect">
            <a:avLst/>
          </a:prstGeom>
          <a:solidFill>
            <a:srgbClr val="DD785E"/>
          </a:solidFill>
        </p:spPr>
      </p:sp>
      <p:sp>
        <p:nvSpPr>
          <p:cNvPr id="17" name="Shape 14"/>
          <p:cNvSpPr/>
          <p:nvPr/>
        </p:nvSpPr>
        <p:spPr>
          <a:xfrm>
            <a:off x="7065109" y="5311854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15961" y="5353526"/>
            <a:ext cx="1981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5" dirty="0"/>
          </a:p>
        </p:txBody>
      </p:sp>
      <p:sp>
        <p:nvSpPr>
          <p:cNvPr id="19" name="Text 16"/>
          <p:cNvSpPr/>
          <p:nvPr/>
        </p:nvSpPr>
        <p:spPr>
          <a:xfrm>
            <a:off x="8537138" y="5360432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Builds Trust</a:t>
            </a:r>
            <a:endParaRPr lang="en-US" sz="2185" dirty="0"/>
          </a:p>
        </p:txBody>
      </p:sp>
      <p:sp>
        <p:nvSpPr>
          <p:cNvPr id="20" name="Text 17"/>
          <p:cNvSpPr/>
          <p:nvPr/>
        </p:nvSpPr>
        <p:spPr>
          <a:xfrm>
            <a:off x="8537138" y="5929789"/>
            <a:ext cx="3744754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Cybersecurity will help build trust among stakeholders to invest in blockchain technology as a means of transfer of value.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745808"/>
            <a:ext cx="4792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Blockchain Attacks</a:t>
            </a:r>
            <a:endParaRPr lang="en-US" sz="4375" dirty="0"/>
          </a:p>
        </p:txBody>
      </p:sp>
      <p:sp>
        <p:nvSpPr>
          <p:cNvPr id="5" name="Shape 2"/>
          <p:cNvSpPr/>
          <p:nvPr/>
        </p:nvSpPr>
        <p:spPr>
          <a:xfrm>
            <a:off x="2348389" y="1884521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F2B42D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30" y="1912263"/>
            <a:ext cx="3033474" cy="18535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48389" y="4071223"/>
            <a:ext cx="3088958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Common Blockchain Attacks</a:t>
            </a:r>
            <a:endParaRPr lang="en-US" sz="2185" dirty="0"/>
          </a:p>
        </p:txBody>
      </p:sp>
      <p:sp>
        <p:nvSpPr>
          <p:cNvPr id="8" name="Text 4"/>
          <p:cNvSpPr/>
          <p:nvPr/>
        </p:nvSpPr>
        <p:spPr>
          <a:xfrm>
            <a:off x="2348389" y="4987766"/>
            <a:ext cx="3088958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Blockchain is vulnerable to different types of attacks that put private information and systems at risk.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770602" y="1884521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D7425E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344" y="1912263"/>
            <a:ext cx="3033474" cy="185356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0602" y="4071223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51% Attack</a:t>
            </a:r>
            <a:endParaRPr lang="en-US" sz="2185" dirty="0"/>
          </a:p>
        </p:txBody>
      </p:sp>
      <p:sp>
        <p:nvSpPr>
          <p:cNvPr id="12" name="Text 7"/>
          <p:cNvSpPr/>
          <p:nvPr/>
        </p:nvSpPr>
        <p:spPr>
          <a:xfrm>
            <a:off x="5770602" y="4640580"/>
            <a:ext cx="3088958" cy="28432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When an entity or organization gains control over 51% of the computing power of a blockchain and is successful in writing incendiary transactions to the network's history to gain control of the blockchain network.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9192816" y="1884521"/>
            <a:ext cx="3089077" cy="1909167"/>
          </a:xfrm>
          <a:prstGeom prst="roundRect">
            <a:avLst>
              <a:gd name="adj" fmla="val 20949"/>
            </a:avLst>
          </a:prstGeom>
          <a:noFill/>
          <a:ln w="27742">
            <a:solidFill>
              <a:srgbClr val="DD785E"/>
            </a:solidFill>
            <a:prstDash val="solid"/>
          </a:ln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557" y="1912263"/>
            <a:ext cx="3033593" cy="185368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192816" y="4071342"/>
            <a:ext cx="3089077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Denial of Service Attack (DoS)</a:t>
            </a:r>
            <a:endParaRPr lang="en-US" sz="2185" dirty="0"/>
          </a:p>
        </p:txBody>
      </p:sp>
      <p:sp>
        <p:nvSpPr>
          <p:cNvPr id="16" name="Text 10"/>
          <p:cNvSpPr/>
          <p:nvPr/>
        </p:nvSpPr>
        <p:spPr>
          <a:xfrm>
            <a:off x="9192816" y="4987885"/>
            <a:ext cx="3089077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An attack that's made to websites, applications, or devices to hinder or forbid a client's access to a network resource by overwhelming it with fake traffic.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821412"/>
            <a:ext cx="9933503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Use Cases for Blockchain in Cybersecurity</a:t>
            </a:r>
            <a:endParaRPr lang="en-US" sz="4375" dirty="0"/>
          </a:p>
        </p:txBody>
      </p:sp>
      <p:sp>
        <p:nvSpPr>
          <p:cNvPr id="5" name="Shape 2"/>
          <p:cNvSpPr/>
          <p:nvPr/>
        </p:nvSpPr>
        <p:spPr>
          <a:xfrm>
            <a:off x="2348230" y="2654300"/>
            <a:ext cx="3162935" cy="5308600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98301" y="2904411"/>
            <a:ext cx="2663190" cy="83296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Securing Digital Identities</a:t>
            </a:r>
            <a:endParaRPr lang="en-US" sz="2625" dirty="0"/>
          </a:p>
        </p:txBody>
      </p:sp>
      <p:sp>
        <p:nvSpPr>
          <p:cNvPr id="7" name="Text 4"/>
          <p:cNvSpPr/>
          <p:nvPr/>
        </p:nvSpPr>
        <p:spPr>
          <a:xfrm>
            <a:off x="2598301" y="3959543"/>
            <a:ext cx="2663190" cy="28432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Blockchain technology can provide secure verification and management of digital identities by offering a more decentralized approach to identity verification, which is difficult to manipulate.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733415" y="2654300"/>
            <a:ext cx="3406775" cy="5270500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983486" y="2904411"/>
            <a:ext cx="2663190" cy="83296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Cyber Threat Prediction</a:t>
            </a:r>
            <a:endParaRPr lang="en-US" sz="2625" dirty="0"/>
          </a:p>
        </p:txBody>
      </p:sp>
      <p:sp>
        <p:nvSpPr>
          <p:cNvPr id="10" name="Text 7"/>
          <p:cNvSpPr/>
          <p:nvPr/>
        </p:nvSpPr>
        <p:spPr>
          <a:xfrm>
            <a:off x="5983486" y="3959543"/>
            <a:ext cx="2663190" cy="24878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technology can track the network's consistency, warning of upcoming threats in advance, thereby facilitating a quick response to cyber externalities.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118600" y="2654300"/>
            <a:ext cx="3164840" cy="5269865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368671" y="2904411"/>
            <a:ext cx="2663190" cy="83296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Supply Chain Traceability</a:t>
            </a:r>
            <a:endParaRPr lang="en-US" sz="2625" dirty="0"/>
          </a:p>
        </p:txBody>
      </p:sp>
      <p:sp>
        <p:nvSpPr>
          <p:cNvPr id="13" name="Text 10"/>
          <p:cNvSpPr/>
          <p:nvPr/>
        </p:nvSpPr>
        <p:spPr>
          <a:xfrm>
            <a:off x="9368671" y="3959543"/>
            <a:ext cx="2663190" cy="319861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It facilitates supply chain governance by offering a shared data set that tracks information from product origin to receipt and provides greater transparency and consistency in supply chain management.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916472"/>
          </a:xfrm>
          <a:prstGeom prst="rect">
            <a:avLst/>
          </a:prstGeom>
          <a:solidFill>
            <a:srgbClr val="00002E">
              <a:alpha val="75000"/>
            </a:srgbClr>
          </a:solidFill>
          <a:ln w="54888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402919" y="604242"/>
            <a:ext cx="9824442" cy="20599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05"/>
              </a:lnSpc>
              <a:buNone/>
            </a:pPr>
            <a:r>
              <a:rPr lang="en-US" sz="432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Challenges of Implementing Cybersecurity on a Blockchain Network</a:t>
            </a:r>
            <a:endParaRPr lang="en-US" sz="4325" dirty="0"/>
          </a:p>
        </p:txBody>
      </p:sp>
      <p:sp>
        <p:nvSpPr>
          <p:cNvPr id="5" name="Shape 2"/>
          <p:cNvSpPr/>
          <p:nvPr/>
        </p:nvSpPr>
        <p:spPr>
          <a:xfrm>
            <a:off x="7301389" y="3103602"/>
            <a:ext cx="27384" cy="5208627"/>
          </a:xfrm>
          <a:prstGeom prst="rect">
            <a:avLst/>
          </a:prstGeom>
          <a:solidFill>
            <a:srgbClr val="262654"/>
          </a:solidFill>
        </p:spPr>
      </p:sp>
      <p:sp>
        <p:nvSpPr>
          <p:cNvPr id="6" name="Shape 3"/>
          <p:cNvSpPr/>
          <p:nvPr/>
        </p:nvSpPr>
        <p:spPr>
          <a:xfrm>
            <a:off x="7562255" y="3508653"/>
            <a:ext cx="769144" cy="27384"/>
          </a:xfrm>
          <a:prstGeom prst="rect">
            <a:avLst/>
          </a:prstGeom>
          <a:solidFill>
            <a:srgbClr val="F2B42D"/>
          </a:solidFill>
        </p:spPr>
      </p:sp>
      <p:sp>
        <p:nvSpPr>
          <p:cNvPr id="7" name="Shape 4"/>
          <p:cNvSpPr/>
          <p:nvPr/>
        </p:nvSpPr>
        <p:spPr>
          <a:xfrm>
            <a:off x="7067907" y="3275290"/>
            <a:ext cx="494348" cy="494348"/>
          </a:xfrm>
          <a:prstGeom prst="roundRect">
            <a:avLst>
              <a:gd name="adj" fmla="val 80017"/>
            </a:avLst>
          </a:prstGeom>
          <a:solidFill>
            <a:srgbClr val="00002E"/>
          </a:solidFill>
          <a:ln w="27384">
            <a:solidFill>
              <a:srgbClr val="F2B42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16021" y="3316367"/>
            <a:ext cx="198120" cy="41207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45"/>
              </a:lnSpc>
              <a:buNone/>
            </a:pPr>
            <a:r>
              <a:rPr lang="en-US" sz="259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595" dirty="0"/>
          </a:p>
        </p:txBody>
      </p:sp>
      <p:sp>
        <p:nvSpPr>
          <p:cNvPr id="9" name="Text 6"/>
          <p:cNvSpPr/>
          <p:nvPr/>
        </p:nvSpPr>
        <p:spPr>
          <a:xfrm>
            <a:off x="8523684" y="3323273"/>
            <a:ext cx="2197537" cy="34325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05"/>
              </a:lnSpc>
              <a:buNone/>
            </a:pPr>
            <a:r>
              <a:rPr lang="en-US" sz="216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Complexity</a:t>
            </a:r>
            <a:endParaRPr lang="en-US" sz="2165" dirty="0"/>
          </a:p>
        </p:txBody>
      </p:sp>
      <p:sp>
        <p:nvSpPr>
          <p:cNvPr id="10" name="Text 7"/>
          <p:cNvSpPr/>
          <p:nvPr/>
        </p:nvSpPr>
        <p:spPr>
          <a:xfrm>
            <a:off x="8523684" y="3886200"/>
            <a:ext cx="3703677" cy="140636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70"/>
              </a:lnSpc>
              <a:buNone/>
            </a:pPr>
            <a:r>
              <a:rPr lang="en-US" sz="173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intricacies of blockchain technology and cybersecurity necessitate an in-depth understanding of the technology.</a:t>
            </a:r>
            <a:endParaRPr lang="en-US" sz="1730" dirty="0"/>
          </a:p>
        </p:txBody>
      </p:sp>
      <p:sp>
        <p:nvSpPr>
          <p:cNvPr id="11" name="Shape 8"/>
          <p:cNvSpPr/>
          <p:nvPr/>
        </p:nvSpPr>
        <p:spPr>
          <a:xfrm>
            <a:off x="6298763" y="4607243"/>
            <a:ext cx="769144" cy="27384"/>
          </a:xfrm>
          <a:prstGeom prst="rect">
            <a:avLst/>
          </a:prstGeom>
          <a:solidFill>
            <a:srgbClr val="D7425E"/>
          </a:solidFill>
        </p:spPr>
      </p:sp>
      <p:sp>
        <p:nvSpPr>
          <p:cNvPr id="12" name="Shape 9"/>
          <p:cNvSpPr/>
          <p:nvPr/>
        </p:nvSpPr>
        <p:spPr>
          <a:xfrm>
            <a:off x="7067907" y="4373880"/>
            <a:ext cx="494348" cy="494348"/>
          </a:xfrm>
          <a:prstGeom prst="roundRect">
            <a:avLst>
              <a:gd name="adj" fmla="val 80017"/>
            </a:avLst>
          </a:prstGeom>
          <a:solidFill>
            <a:srgbClr val="00002E"/>
          </a:solidFill>
          <a:ln w="27384">
            <a:solidFill>
              <a:srgbClr val="D7425E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16021" y="4414957"/>
            <a:ext cx="198120" cy="41207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45"/>
              </a:lnSpc>
              <a:buNone/>
            </a:pPr>
            <a:r>
              <a:rPr lang="en-US" sz="259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595" dirty="0"/>
          </a:p>
        </p:txBody>
      </p:sp>
      <p:sp>
        <p:nvSpPr>
          <p:cNvPr id="14" name="Text 11"/>
          <p:cNvSpPr/>
          <p:nvPr/>
        </p:nvSpPr>
        <p:spPr>
          <a:xfrm>
            <a:off x="2402919" y="4421862"/>
            <a:ext cx="3703558" cy="68651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705"/>
              </a:lnSpc>
              <a:buNone/>
            </a:pPr>
            <a:r>
              <a:rPr lang="en-US" sz="216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Blockchain-Ecosystem Interdependence</a:t>
            </a:r>
            <a:endParaRPr lang="en-US" sz="2165" dirty="0"/>
          </a:p>
        </p:txBody>
      </p:sp>
      <p:sp>
        <p:nvSpPr>
          <p:cNvPr id="15" name="Text 12"/>
          <p:cNvSpPr/>
          <p:nvPr/>
        </p:nvSpPr>
        <p:spPr>
          <a:xfrm>
            <a:off x="2402919" y="5328047"/>
            <a:ext cx="3703558" cy="140636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770"/>
              </a:lnSpc>
              <a:buNone/>
            </a:pPr>
            <a:r>
              <a:rPr lang="en-US" sz="173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security of the blockchain system is directly dependent on the security of the ecosystem supporting it, and the data it's handling.</a:t>
            </a:r>
            <a:endParaRPr lang="en-US" sz="1730" dirty="0"/>
          </a:p>
        </p:txBody>
      </p:sp>
      <p:sp>
        <p:nvSpPr>
          <p:cNvPr id="16" name="Shape 13"/>
          <p:cNvSpPr/>
          <p:nvPr/>
        </p:nvSpPr>
        <p:spPr>
          <a:xfrm>
            <a:off x="7562255" y="6136957"/>
            <a:ext cx="769144" cy="27384"/>
          </a:xfrm>
          <a:prstGeom prst="rect">
            <a:avLst/>
          </a:prstGeom>
          <a:solidFill>
            <a:srgbClr val="DD785E"/>
          </a:solidFill>
        </p:spPr>
      </p:sp>
      <p:sp>
        <p:nvSpPr>
          <p:cNvPr id="17" name="Shape 14"/>
          <p:cNvSpPr/>
          <p:nvPr/>
        </p:nvSpPr>
        <p:spPr>
          <a:xfrm>
            <a:off x="7067907" y="5903595"/>
            <a:ext cx="494348" cy="494348"/>
          </a:xfrm>
          <a:prstGeom prst="roundRect">
            <a:avLst>
              <a:gd name="adj" fmla="val 80017"/>
            </a:avLst>
          </a:prstGeom>
          <a:solidFill>
            <a:srgbClr val="00002E"/>
          </a:solidFill>
          <a:ln w="27384">
            <a:solidFill>
              <a:srgbClr val="DD785E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16021" y="5944672"/>
            <a:ext cx="198120" cy="41207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45"/>
              </a:lnSpc>
              <a:buNone/>
            </a:pPr>
            <a:r>
              <a:rPr lang="en-US" sz="259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595" dirty="0"/>
          </a:p>
        </p:txBody>
      </p:sp>
      <p:sp>
        <p:nvSpPr>
          <p:cNvPr id="19" name="Text 16"/>
          <p:cNvSpPr/>
          <p:nvPr/>
        </p:nvSpPr>
        <p:spPr>
          <a:xfrm>
            <a:off x="8523684" y="5951577"/>
            <a:ext cx="2197537" cy="34325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05"/>
              </a:lnSpc>
              <a:buNone/>
            </a:pPr>
            <a:r>
              <a:rPr lang="en-US" sz="216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Scalability</a:t>
            </a:r>
            <a:endParaRPr lang="en-US" sz="2165" dirty="0"/>
          </a:p>
        </p:txBody>
      </p:sp>
      <p:sp>
        <p:nvSpPr>
          <p:cNvPr id="20" name="Text 17"/>
          <p:cNvSpPr/>
          <p:nvPr/>
        </p:nvSpPr>
        <p:spPr>
          <a:xfrm>
            <a:off x="8523684" y="6514505"/>
            <a:ext cx="3703677" cy="140636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70"/>
              </a:lnSpc>
              <a:buNone/>
            </a:pPr>
            <a:r>
              <a:rPr lang="en-US" sz="173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Blockchain networks must develop safe and scalable cybersecurity measures as blockchain's computational complexity increases.</a:t>
            </a:r>
            <a:endParaRPr lang="en-US" sz="173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745688"/>
            <a:ext cx="601980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Problems and Solutions</a:t>
            </a:r>
            <a:endParaRPr lang="en-US" sz="4375" dirty="0"/>
          </a:p>
        </p:txBody>
      </p:sp>
      <p:sp>
        <p:nvSpPr>
          <p:cNvPr id="5" name="Shape 2"/>
          <p:cNvSpPr/>
          <p:nvPr/>
        </p:nvSpPr>
        <p:spPr>
          <a:xfrm>
            <a:off x="2348389" y="1884402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F2B42D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30" y="1912144"/>
            <a:ext cx="3033474" cy="18535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48389" y="4071104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Problems</a:t>
            </a:r>
            <a:endParaRPr lang="en-US" sz="2185" dirty="0"/>
          </a:p>
        </p:txBody>
      </p:sp>
      <p:sp>
        <p:nvSpPr>
          <p:cNvPr id="8" name="Text 4"/>
          <p:cNvSpPr/>
          <p:nvPr/>
        </p:nvSpPr>
        <p:spPr>
          <a:xfrm>
            <a:off x="2348389" y="4640461"/>
            <a:ext cx="3088958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drawback of blockchain technology is that it is vulnerable to a variety of cyber risks.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770602" y="1884402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D7425E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344" y="1912144"/>
            <a:ext cx="3033474" cy="185356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0602" y="4071104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Solutions</a:t>
            </a:r>
            <a:endParaRPr lang="en-US" sz="2185" dirty="0"/>
          </a:p>
        </p:txBody>
      </p:sp>
      <p:sp>
        <p:nvSpPr>
          <p:cNvPr id="12" name="Text 7"/>
          <p:cNvSpPr/>
          <p:nvPr/>
        </p:nvSpPr>
        <p:spPr>
          <a:xfrm>
            <a:off x="5770602" y="4640461"/>
            <a:ext cx="3088958" cy="24878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One solution to boost blockchain's cybersecurity is to establish decentralized data storage and leverage AI and machine learning technologies to assist in blocking malicious actors.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9192816" y="1884402"/>
            <a:ext cx="3089077" cy="1909167"/>
          </a:xfrm>
          <a:prstGeom prst="roundRect">
            <a:avLst>
              <a:gd name="adj" fmla="val 20949"/>
            </a:avLst>
          </a:prstGeom>
          <a:noFill/>
          <a:ln w="27742">
            <a:solidFill>
              <a:srgbClr val="DD785E"/>
            </a:solidFill>
            <a:prstDash val="solid"/>
          </a:ln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557" y="1912144"/>
            <a:ext cx="3033593" cy="185368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192816" y="4071223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Future Plans</a:t>
            </a:r>
            <a:endParaRPr lang="en-US" sz="2185" dirty="0"/>
          </a:p>
        </p:txBody>
      </p:sp>
      <p:sp>
        <p:nvSpPr>
          <p:cNvPr id="16" name="Text 10"/>
          <p:cNvSpPr/>
          <p:nvPr/>
        </p:nvSpPr>
        <p:spPr>
          <a:xfrm>
            <a:off x="9192816" y="4640580"/>
            <a:ext cx="3089077" cy="28432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growth of blockchain technology and the proliferation of cyber-attacks are expected to spark a surge in research and re-evaluation of how blockchain technology can address cybersecurity vulnerabilities.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914162"/>
            <a:ext cx="7477601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 and Future of Blockchain and Cybersecurity</a:t>
            </a:r>
            <a:endParaRPr lang="en-US" sz="4375" dirty="0"/>
          </a:p>
        </p:txBody>
      </p:sp>
      <p:sp>
        <p:nvSpPr>
          <p:cNvPr id="5" name="Shape 2"/>
          <p:cNvSpPr/>
          <p:nvPr/>
        </p:nvSpPr>
        <p:spPr>
          <a:xfrm>
            <a:off x="6319599" y="280975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470452" y="2851428"/>
            <a:ext cx="1981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5" dirty="0"/>
          </a:p>
        </p:txBody>
      </p:sp>
      <p:sp>
        <p:nvSpPr>
          <p:cNvPr id="7" name="Text 4"/>
          <p:cNvSpPr/>
          <p:nvPr/>
        </p:nvSpPr>
        <p:spPr>
          <a:xfrm>
            <a:off x="7041713" y="2886075"/>
            <a:ext cx="6755487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Blockchain technology offers a secure and immutable file-keeping record.</a:t>
            </a:r>
            <a:endParaRPr lang="en-US" sz="2185" dirty="0"/>
          </a:p>
        </p:txBody>
      </p:sp>
      <p:sp>
        <p:nvSpPr>
          <p:cNvPr id="8" name="Text 5"/>
          <p:cNvSpPr/>
          <p:nvPr/>
        </p:nvSpPr>
        <p:spPr>
          <a:xfrm>
            <a:off x="7041713" y="3802618"/>
            <a:ext cx="675548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Cybersecurity and blockchain technology work hand in glove to create a secure ecosystem.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319599" y="490918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6470452" y="4950857"/>
            <a:ext cx="1981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5" dirty="0"/>
          </a:p>
        </p:txBody>
      </p:sp>
      <p:sp>
        <p:nvSpPr>
          <p:cNvPr id="11" name="Text 8"/>
          <p:cNvSpPr/>
          <p:nvPr/>
        </p:nvSpPr>
        <p:spPr>
          <a:xfrm>
            <a:off x="7041713" y="4985504"/>
            <a:ext cx="6755487" cy="104155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To combat and prevent cyber threats, blockchain's cybersecurity measures require collective engagement from its users.</a:t>
            </a:r>
            <a:endParaRPr lang="en-US" sz="2185" dirty="0"/>
          </a:p>
        </p:txBody>
      </p:sp>
      <p:sp>
        <p:nvSpPr>
          <p:cNvPr id="12" name="Text 9"/>
          <p:cNvSpPr/>
          <p:nvPr/>
        </p:nvSpPr>
        <p:spPr>
          <a:xfrm>
            <a:off x="7041713" y="6249233"/>
            <a:ext cx="6755487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Futuristically, blockchain technology holds immense potential to transform cybersecurity by providing security along with transparency and accountability.</a:t>
            </a:r>
            <a:endParaRPr lang="en-US" sz="1750" dirty="0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4523</Words>
  <Application>WPS Presentation</Application>
  <PresentationFormat>On-screen Show (16:9)</PresentationFormat>
  <Paragraphs>130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Nunito</vt:lpstr>
      <vt:lpstr>Segoe Print</vt:lpstr>
      <vt:lpstr>Nunito</vt:lpstr>
      <vt:lpstr>Nunito</vt:lpstr>
      <vt:lpstr>PT Sans</vt:lpstr>
      <vt:lpstr>PT Sans</vt:lpstr>
      <vt:lpstr>PT Sans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28_AIML_SUBROTO RAKSHIT</cp:lastModifiedBy>
  <cp:revision>3</cp:revision>
  <dcterms:created xsi:type="dcterms:W3CDTF">2023-10-06T13:03:00Z</dcterms:created>
  <dcterms:modified xsi:type="dcterms:W3CDTF">2023-10-06T14:52:50Z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20C0692285A44C809187B90C6839CB22_12</vt:lpwstr>
  </property>
  <property fmtid="{D5CDD505-2E9C-101B-9397-08002B2CF9AE}" pid="3" name="KSOProductBuildVer">
    <vt:lpwstr>1033-12.2.0.13215</vt:lpwstr>
  </property>
</Properties>
</file>