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eg"/>
  <Override PartName="/ppt/media/image13.jpg" ContentType="image/jpeg"/>
  <Override PartName="/ppt/media/image14.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863331"/>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Stencil" panose="040409050D0802020404" pitchFamily="82" charset="0"/>
                <a:cs typeface="Times New Roman" panose="02020603050405020304" pitchFamily="18" charset="0"/>
              </a:rPr>
              <a:t>Employee  Data Analysis using Excel</a:t>
            </a:r>
            <a:r>
              <a:rPr lang="en-US" sz="4400" b="1" i="0" dirty="0">
                <a:solidFill>
                  <a:srgbClr val="0F0F0F"/>
                </a:solidFill>
                <a:effectLst/>
                <a:latin typeface="Stencil" panose="040409050D0802020404" pitchFamily="82"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90800" y="3314150"/>
            <a:ext cx="8610600" cy="2677656"/>
          </a:xfrm>
          <a:prstGeom prst="rect">
            <a:avLst/>
          </a:prstGeom>
          <a:noFill/>
        </p:spPr>
        <p:txBody>
          <a:bodyPr wrap="square" rtlCol="0">
            <a:spAutoFit/>
          </a:bodyPr>
          <a:lstStyle/>
          <a:p>
            <a:r>
              <a:rPr lang="en-US" sz="2400" b="1" i="1" dirty="0">
                <a:latin typeface="Britannic Bold" panose="020B0903060703020204" pitchFamily="34" charset="0"/>
              </a:rPr>
              <a:t>STUDENT NAME: </a:t>
            </a:r>
            <a:r>
              <a:rPr lang="en-US" sz="2400" b="1" i="1" dirty="0" err="1">
                <a:latin typeface="Britannic Bold" panose="020B0903060703020204" pitchFamily="34" charset="0"/>
              </a:rPr>
              <a:t>Rakshna.A.S</a:t>
            </a:r>
            <a:endParaRPr lang="en-US" sz="2400" b="1" i="1" dirty="0">
              <a:latin typeface="Britannic Bold" panose="020B0903060703020204" pitchFamily="34" charset="0"/>
            </a:endParaRPr>
          </a:p>
          <a:p>
            <a:r>
              <a:rPr lang="en-US" sz="2400" b="1" i="1" dirty="0">
                <a:latin typeface="Britannic Bold" panose="020B0903060703020204" pitchFamily="34" charset="0"/>
              </a:rPr>
              <a:t>REGISTER NO:312216391</a:t>
            </a:r>
          </a:p>
          <a:p>
            <a:r>
              <a:rPr lang="en-US" sz="2400" b="1" i="1" dirty="0">
                <a:latin typeface="Britannic Bold" panose="020B0903060703020204" pitchFamily="34" charset="0"/>
              </a:rPr>
              <a:t>DEPARTMENT: </a:t>
            </a:r>
            <a:r>
              <a:rPr lang="en-US" sz="2400" b="1" i="1" dirty="0" err="1">
                <a:latin typeface="Britannic Bold" panose="020B0903060703020204" pitchFamily="34" charset="0"/>
              </a:rPr>
              <a:t>Bcom</a:t>
            </a:r>
            <a:r>
              <a:rPr lang="en-US" sz="2400" b="1" i="1" dirty="0">
                <a:latin typeface="Britannic Bold" panose="020B0903060703020204" pitchFamily="34" charset="0"/>
              </a:rPr>
              <a:t> Computer Applications</a:t>
            </a:r>
          </a:p>
          <a:p>
            <a:r>
              <a:rPr lang="en-US" sz="2400" b="1" i="1" dirty="0">
                <a:latin typeface="Britannic Bold" panose="020B0903060703020204" pitchFamily="34" charset="0"/>
              </a:rPr>
              <a:t>COLLEGE: Shri </a:t>
            </a:r>
            <a:r>
              <a:rPr lang="en-US" sz="2400" b="1" i="1" dirty="0" err="1">
                <a:latin typeface="Britannic Bold" panose="020B0903060703020204" pitchFamily="34" charset="0"/>
              </a:rPr>
              <a:t>shankarlal</a:t>
            </a:r>
            <a:r>
              <a:rPr lang="en-US" sz="2400" b="1" i="1" dirty="0">
                <a:latin typeface="Britannic Bold" panose="020B0903060703020204" pitchFamily="34" charset="0"/>
              </a:rPr>
              <a:t> </a:t>
            </a:r>
            <a:r>
              <a:rPr lang="en-US" sz="2400" b="1" i="1" dirty="0" err="1">
                <a:latin typeface="Britannic Bold" panose="020B0903060703020204" pitchFamily="34" charset="0"/>
              </a:rPr>
              <a:t>sundarbai</a:t>
            </a:r>
            <a:r>
              <a:rPr lang="en-US" sz="2400" b="1" i="1" dirty="0">
                <a:latin typeface="Britannic Bold" panose="020B0903060703020204" pitchFamily="34" charset="0"/>
              </a:rPr>
              <a:t> </a:t>
            </a:r>
            <a:r>
              <a:rPr lang="en-US" sz="2400" b="1" i="1" dirty="0" err="1">
                <a:latin typeface="Britannic Bold" panose="020B0903060703020204" pitchFamily="34" charset="0"/>
              </a:rPr>
              <a:t>shasun</a:t>
            </a:r>
            <a:r>
              <a:rPr lang="en-US" sz="2400" b="1" i="1" dirty="0">
                <a:latin typeface="Britannic Bold" panose="020B0903060703020204" pitchFamily="34" charset="0"/>
              </a:rPr>
              <a:t> </a:t>
            </a:r>
            <a:r>
              <a:rPr lang="en-US" sz="2400" b="1" i="1" dirty="0" err="1">
                <a:latin typeface="Britannic Bold" panose="020B0903060703020204" pitchFamily="34" charset="0"/>
              </a:rPr>
              <a:t>jain</a:t>
            </a:r>
            <a:r>
              <a:rPr lang="en-US" sz="2400" b="1" i="1" dirty="0">
                <a:latin typeface="Britannic Bold" panose="020B0903060703020204" pitchFamily="34" charset="0"/>
              </a:rPr>
              <a:t>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16899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algn="l"/>
            <a:r>
              <a:rPr lang="en-US" sz="1400" b="0" i="0" dirty="0">
                <a:solidFill>
                  <a:srgbClr val="000000"/>
                </a:solidFill>
                <a:effectLst/>
                <a:latin typeface="Metropolis Light"/>
              </a:rPr>
              <a:t>Performance management models are the frameworks that guide how organizations set and align goals, evaluate employee performance, and promote continuous development. Choosing the right model is crucial for boosting employee performance, alignment, employee engagement, productivity, and overall organizational success.</a:t>
            </a:r>
          </a:p>
          <a:p>
            <a:pPr algn="l"/>
            <a:r>
              <a:rPr lang="en-US" sz="1400" b="0" i="0" dirty="0">
                <a:solidFill>
                  <a:srgbClr val="000000"/>
                </a:solidFill>
                <a:effectLst/>
                <a:latin typeface="Metropolis Light"/>
              </a:rPr>
              <a:t>These models provide a structured approach to performance management, encompassing five key elements:</a:t>
            </a:r>
          </a:p>
          <a:p>
            <a:pPr algn="l"/>
            <a:r>
              <a:rPr lang="en-US" sz="1400" b="0" i="0" dirty="0">
                <a:solidFill>
                  <a:srgbClr val="000000"/>
                </a:solidFill>
                <a:effectLst/>
                <a:latin typeface="Metropolis Light"/>
              </a:rPr>
              <a:t>1.</a:t>
            </a:r>
            <a:r>
              <a:rPr lang="en-US" sz="1400" b="1" i="0" dirty="0">
                <a:solidFill>
                  <a:srgbClr val="000000"/>
                </a:solidFill>
                <a:effectLst/>
                <a:latin typeface="Metropolis Light"/>
              </a:rPr>
              <a:t> Planning: </a:t>
            </a:r>
            <a:r>
              <a:rPr lang="en-US" sz="1400" b="0" i="0" dirty="0">
                <a:solidFill>
                  <a:srgbClr val="000000"/>
                </a:solidFill>
                <a:effectLst/>
                <a:latin typeface="Metropolis Light"/>
              </a:rPr>
              <a:t>Setting clear goals aligned with organizational objectives.</a:t>
            </a:r>
          </a:p>
          <a:p>
            <a:pPr algn="l"/>
            <a:r>
              <a:rPr lang="en-US" sz="1400" b="0" i="0" dirty="0">
                <a:solidFill>
                  <a:srgbClr val="000000"/>
                </a:solidFill>
                <a:effectLst/>
                <a:latin typeface="Metropolis Light"/>
              </a:rPr>
              <a:t>2. </a:t>
            </a:r>
            <a:r>
              <a:rPr lang="en-US" sz="1400" b="1" i="0" dirty="0">
                <a:solidFill>
                  <a:srgbClr val="000000"/>
                </a:solidFill>
                <a:effectLst/>
                <a:latin typeface="Metropolis Light"/>
              </a:rPr>
              <a:t>Monitoring:</a:t>
            </a:r>
            <a:r>
              <a:rPr lang="en-US" sz="1400" b="0" i="0" dirty="0">
                <a:solidFill>
                  <a:srgbClr val="000000"/>
                </a:solidFill>
                <a:effectLst/>
                <a:latin typeface="Metropolis Light"/>
              </a:rPr>
              <a:t> Tracking progress and collecting data throughout the cycle.</a:t>
            </a:r>
          </a:p>
          <a:p>
            <a:pPr algn="l"/>
            <a:r>
              <a:rPr lang="en-US" sz="1400" b="0" i="0" dirty="0">
                <a:solidFill>
                  <a:srgbClr val="000000"/>
                </a:solidFill>
                <a:effectLst/>
                <a:latin typeface="Metropolis Light"/>
              </a:rPr>
              <a:t>3. </a:t>
            </a:r>
            <a:r>
              <a:rPr lang="en-US" sz="1400" b="1" i="0" dirty="0">
                <a:solidFill>
                  <a:srgbClr val="000000"/>
                </a:solidFill>
                <a:effectLst/>
                <a:latin typeface="Metropolis Light"/>
              </a:rPr>
              <a:t>Developing:</a:t>
            </a:r>
            <a:r>
              <a:rPr lang="en-US" sz="1400" b="0" i="0" dirty="0">
                <a:solidFill>
                  <a:srgbClr val="000000"/>
                </a:solidFill>
                <a:effectLst/>
                <a:latin typeface="Metropolis Light"/>
              </a:rPr>
              <a:t> Providing ongoing employee feedback and growth opportunities.</a:t>
            </a:r>
          </a:p>
          <a:p>
            <a:pPr algn="l"/>
            <a:r>
              <a:rPr lang="en-US" sz="1400" b="0" i="0" dirty="0">
                <a:solidFill>
                  <a:srgbClr val="000000"/>
                </a:solidFill>
                <a:effectLst/>
                <a:latin typeface="Metropolis Light"/>
              </a:rPr>
              <a:t>4.</a:t>
            </a:r>
            <a:r>
              <a:rPr lang="en-US" sz="1400" b="1" i="0" dirty="0">
                <a:solidFill>
                  <a:srgbClr val="000000"/>
                </a:solidFill>
                <a:effectLst/>
                <a:latin typeface="Metropolis Light"/>
              </a:rPr>
              <a:t> Rating: </a:t>
            </a:r>
            <a:r>
              <a:rPr lang="en-US" sz="1400" b="0" i="0" dirty="0">
                <a:solidFill>
                  <a:srgbClr val="000000"/>
                </a:solidFill>
                <a:effectLst/>
                <a:latin typeface="Metropolis Light"/>
              </a:rPr>
              <a:t>Evaluating performance based on established criteria.</a:t>
            </a:r>
          </a:p>
          <a:p>
            <a:pPr algn="l"/>
            <a:r>
              <a:rPr lang="en-US" sz="1400" b="0" i="0" dirty="0">
                <a:solidFill>
                  <a:srgbClr val="000000"/>
                </a:solidFill>
                <a:effectLst/>
                <a:latin typeface="Metropolis Light"/>
              </a:rPr>
              <a:t>5. </a:t>
            </a:r>
            <a:r>
              <a:rPr lang="en-US" sz="1400" b="1" i="0" dirty="0">
                <a:solidFill>
                  <a:srgbClr val="000000"/>
                </a:solidFill>
                <a:effectLst/>
                <a:latin typeface="Metropolis Light"/>
              </a:rPr>
              <a:t>Rewarding:</a:t>
            </a:r>
            <a:r>
              <a:rPr lang="en-US" sz="1400" b="0" i="0" dirty="0">
                <a:solidFill>
                  <a:srgbClr val="000000"/>
                </a:solidFill>
                <a:effectLst/>
                <a:latin typeface="Metropolis Light"/>
              </a:rPr>
              <a:t> Recognizing and rewarding achievements.</a:t>
            </a:r>
          </a:p>
          <a:p>
            <a:pPr algn="l"/>
            <a:endParaRPr lang="en-US" sz="4400" b="0" i="0" dirty="0">
              <a:solidFill>
                <a:srgbClr val="000000"/>
              </a:solidFill>
              <a:effectLst/>
              <a:latin typeface="Metropolis Light"/>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dirty="0"/>
              <a:t>R</a:t>
            </a:r>
            <a:r>
              <a:rPr lang="en-US" spc="-40" dirty="0"/>
              <a:t>esults: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63681AD-D6DA-33F0-7888-8E4750E31436}"/>
              </a:ext>
            </a:extLst>
          </p:cNvPr>
          <p:cNvPicPr>
            <a:picLocks noChangeAspect="1"/>
          </p:cNvPicPr>
          <p:nvPr/>
        </p:nvPicPr>
        <p:blipFill>
          <a:blip r:embed="rId3">
            <a:extLst>
              <a:ext uri="{28A0092B-C50C-407E-A947-70E740481C1C}">
                <a14:useLocalDpi xmlns:a14="http://schemas.microsoft.com/office/drawing/2010/main" val="0"/>
              </a:ext>
            </a:extLst>
          </a:blip>
          <a:srcRect l="14297" t="5598" r="23281" b="24710"/>
          <a:stretch/>
        </p:blipFill>
        <p:spPr>
          <a:xfrm>
            <a:off x="1295400" y="1417001"/>
            <a:ext cx="7610476" cy="47771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21F2-3DE6-6F24-61A6-6F2E09114836}"/>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EB6765E5-7FC0-7B6A-377E-E00F8B7B54A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2399827-78FE-C1A1-7FBC-0A7FC570CD06}"/>
              </a:ext>
            </a:extLst>
          </p:cNvPr>
          <p:cNvPicPr>
            <a:picLocks noChangeAspect="1"/>
          </p:cNvPicPr>
          <p:nvPr/>
        </p:nvPicPr>
        <p:blipFill>
          <a:blip r:embed="rId2">
            <a:extLst>
              <a:ext uri="{28A0092B-C50C-407E-A947-70E740481C1C}">
                <a14:useLocalDpi xmlns:a14="http://schemas.microsoft.com/office/drawing/2010/main" val="0"/>
              </a:ext>
            </a:extLst>
          </a:blip>
          <a:srcRect l="2500" t="6646" r="16250" b="15539"/>
          <a:stretch/>
        </p:blipFill>
        <p:spPr>
          <a:xfrm>
            <a:off x="914400" y="1443356"/>
            <a:ext cx="8541068" cy="5029200"/>
          </a:xfrm>
          <a:prstGeom prst="rect">
            <a:avLst/>
          </a:prstGeom>
        </p:spPr>
      </p:pic>
    </p:spTree>
    <p:extLst>
      <p:ext uri="{BB962C8B-B14F-4D97-AF65-F5344CB8AC3E}">
        <p14:creationId xmlns:p14="http://schemas.microsoft.com/office/powerpoint/2010/main" val="143545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663089"/>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3200" b="0" i="0" dirty="0">
                <a:solidFill>
                  <a:srgbClr val="333333"/>
                </a:solidFill>
                <a:effectLst/>
                <a:latin typeface="guardian-text-oreilly"/>
              </a:rPr>
              <a:t>In summary, three clear trends that affect performance management systems have emerged. First, individual values and needs are diverse and changing, and the heterogeneity of the workforce is increasing. Second, technology is embedded into almost every aspect of work, including performance management. Third, global expansion is increasing the diversity of employees and the cultural contexts in which they work. For performance management systems to be aligned with organizational goals and individual needs, they must consider all three trends.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Britannic Bold" panose="020B0903060703020204" pitchFamily="34" charset="0"/>
              </a:rPr>
              <a:t>PROJECT</a:t>
            </a:r>
            <a:r>
              <a:rPr sz="4250" spc="-85" dirty="0">
                <a:latin typeface="Britannic Bold" panose="020B0903060703020204" pitchFamily="34" charset="0"/>
              </a:rPr>
              <a:t> </a:t>
            </a:r>
            <a:r>
              <a:rPr sz="4250" spc="25" dirty="0">
                <a:latin typeface="Britannic Bold" panose="020B0903060703020204" pitchFamily="34" charset="0"/>
              </a:rPr>
              <a:t>TITLE</a:t>
            </a:r>
            <a:r>
              <a:rPr lang="en-US" sz="4250" spc="25" dirty="0">
                <a:latin typeface="Britannic Bold" panose="020B0903060703020204" pitchFamily="34" charset="0"/>
              </a:rPr>
              <a:t>:</a:t>
            </a:r>
            <a:endParaRPr sz="4250" dirty="0">
              <a:latin typeface="Britannic Bold" panose="020B090306070302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lvl="4">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Bahnschrift" panose="020B0502040204020203" pitchFamily="34"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Bahnschrift" panose="020B0502040204020203" pitchFamily="34"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Bahnschrift" panose="020B0502040204020203" pitchFamily="34"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Bahnschrift" panose="020B0502040204020203" pitchFamily="34" charset="0"/>
                <a:cs typeface="Times New Roman" panose="02020603050405020304" pitchFamily="18" charset="0"/>
              </a:rPr>
              <a:t>Dataset Description</a:t>
            </a:r>
            <a:endParaRPr lang="en-US" sz="2800" b="1" i="0" dirty="0">
              <a:solidFill>
                <a:srgbClr val="0D0D0D"/>
              </a:solidFill>
              <a:effectLst/>
              <a:latin typeface="Bahnschrift" panose="020B0502040204020203" pitchFamily="34" charset="0"/>
              <a:cs typeface="Times New Roman" panose="02020603050405020304" pitchFamily="18" charset="0"/>
            </a:endParaRPr>
          </a:p>
          <a:p>
            <a:pPr algn="l">
              <a:buFont typeface="+mj-lt"/>
              <a:buAutoNum type="arabicPeriod"/>
            </a:pPr>
            <a:r>
              <a:rPr lang="en-US" sz="2800" b="1" i="0" dirty="0">
                <a:solidFill>
                  <a:srgbClr val="0D0D0D"/>
                </a:solidFill>
                <a:effectLst/>
                <a:latin typeface="Bahnschrift" panose="020B0502040204020203" pitchFamily="34"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Bahnschrift" panose="020B0502040204020203" pitchFamily="34" charset="0"/>
                <a:cs typeface="Times New Roman" panose="02020603050405020304" pitchFamily="18" charset="0"/>
              </a:rPr>
              <a:t>Results and </a:t>
            </a:r>
            <a:r>
              <a:rPr lang="en-US" sz="2800" b="1" dirty="0">
                <a:solidFill>
                  <a:srgbClr val="0D0D0D"/>
                </a:solidFill>
                <a:latin typeface="Bahnschrift" panose="020B0502040204020203" pitchFamily="34" charset="0"/>
                <a:cs typeface="Times New Roman" panose="02020603050405020304" pitchFamily="18" charset="0"/>
              </a:rPr>
              <a:t>Discussion</a:t>
            </a:r>
            <a:endParaRPr lang="en-US" sz="2800" b="1" i="0" dirty="0">
              <a:solidFill>
                <a:srgbClr val="0D0D0D"/>
              </a:solidFill>
              <a:effectLst/>
              <a:latin typeface="Bahnschrift" panose="020B0502040204020203" pitchFamily="34" charset="0"/>
              <a:cs typeface="Times New Roman" panose="02020603050405020304" pitchFamily="18" charset="0"/>
            </a:endParaRPr>
          </a:p>
          <a:p>
            <a:pPr algn="l">
              <a:buFont typeface="+mj-lt"/>
              <a:buAutoNum type="arabicPeriod"/>
            </a:pPr>
            <a:r>
              <a:rPr lang="en-US" sz="2800" b="1" i="0" dirty="0">
                <a:solidFill>
                  <a:srgbClr val="0D0D0D"/>
                </a:solidFill>
                <a:effectLst/>
                <a:latin typeface="Bahnschrift" panose="020B0502040204020203" pitchFamily="34"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11" name="Picture 10">
            <a:extLst>
              <a:ext uri="{FF2B5EF4-FFF2-40B4-BE49-F238E27FC236}">
                <a16:creationId xmlns:a16="http://schemas.microsoft.com/office/drawing/2014/main" id="{E7C6B76D-3DFF-349B-9787-A2B4E5C8BE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62" y="1471612"/>
            <a:ext cx="2900362" cy="2924175"/>
          </a:xfrm>
          <a:prstGeom prst="rect">
            <a:avLst/>
          </a:prstGeom>
        </p:spPr>
      </p:pic>
      <p:sp>
        <p:nvSpPr>
          <p:cNvPr id="15" name="TextBox 14">
            <a:extLst>
              <a:ext uri="{FF2B5EF4-FFF2-40B4-BE49-F238E27FC236}">
                <a16:creationId xmlns:a16="http://schemas.microsoft.com/office/drawing/2014/main" id="{B29A2085-424D-82A6-3EB8-936E8018133C}"/>
              </a:ext>
            </a:extLst>
          </p:cNvPr>
          <p:cNvSpPr txBox="1"/>
          <p:nvPr/>
        </p:nvSpPr>
        <p:spPr>
          <a:xfrm>
            <a:off x="2381250" y="2209800"/>
            <a:ext cx="6191327" cy="3871688"/>
          </a:xfrm>
          <a:prstGeom prst="rect">
            <a:avLst/>
          </a:prstGeom>
          <a:noFill/>
        </p:spPr>
        <p:txBody>
          <a:bodyPr wrap="square">
            <a:spAutoFit/>
          </a:bodyPr>
          <a:lstStyle/>
          <a:p>
            <a:r>
              <a:rPr lang="en-US" sz="1400" dirty="0">
                <a:latin typeface="Arial Black" panose="020B0A04020102020204" pitchFamily="34" charset="0"/>
              </a:rPr>
              <a:t>Employee performance is a condition and an assumption for the performance and success of a company on the market. In order to ensure competitive ability, the quality of human resources, their management, and related measurement and performance assessment are at the forefront of company interest. Employee assessment affects the performance, development and motivation of people and also provides the necessary information about the employees. It allows the organization to monitor employee performance and compare their work with other collaborators. Many companies have the problem of setting up evaluation system so that it carried itself elements of responsibility and objectivity. The result of conceptual work in this area is the ultimate use of tools whose deployment, if possible, motivates employees to perform better. The aim of the paper is to refer to problems that arise in companies in evaluating the performance of employees.</a:t>
            </a:r>
            <a:endParaRPr lang="en-IN" sz="1400" dirty="0">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lvl="2"/>
            <a:r>
              <a:rPr lang="en-US" sz="2400" b="1" i="0" dirty="0">
                <a:solidFill>
                  <a:schemeClr val="accent6"/>
                </a:solidFill>
                <a:effectLst/>
                <a:latin typeface="-apple-system"/>
              </a:rPr>
              <a:t>Department wise performances.</a:t>
            </a:r>
          </a:p>
          <a:p>
            <a:pPr lvl="2"/>
            <a:r>
              <a:rPr lang="en-US" sz="2400" b="1" i="0" dirty="0">
                <a:solidFill>
                  <a:schemeClr val="accent6"/>
                </a:solidFill>
                <a:effectLst/>
                <a:latin typeface="-apple-system"/>
              </a:rPr>
              <a:t>Top 3 Important Factors effecting employee performance.</a:t>
            </a:r>
          </a:p>
          <a:p>
            <a:pPr lvl="2"/>
            <a:r>
              <a:rPr lang="en-US" sz="2400" b="1" i="0" dirty="0">
                <a:solidFill>
                  <a:schemeClr val="accent6"/>
                </a:solidFill>
                <a:effectLst/>
                <a:latin typeface="-apple-system"/>
              </a:rPr>
              <a:t>A trained model which can predict the employee performance based on factors as inputs.</a:t>
            </a:r>
          </a:p>
          <a:p>
            <a:pPr lvl="2"/>
            <a:r>
              <a:rPr lang="en-US" sz="2400" b="1" i="0" dirty="0">
                <a:solidFill>
                  <a:schemeClr val="accent6"/>
                </a:solidFill>
                <a:effectLst/>
                <a:latin typeface="-apple-system"/>
              </a:rPr>
              <a:t>Recommendations to improve the employee performance based on insights from analysis</a:t>
            </a:r>
            <a:r>
              <a:rPr lang="en-US" sz="2400" b="0" i="0" dirty="0">
                <a:solidFill>
                  <a:srgbClr val="F0F6FC"/>
                </a:solidFill>
                <a:effectLst/>
                <a:latin typeface="-apple-system"/>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D9BCC784-EB01-2D28-8CFB-8B9DE0488A16}"/>
              </a:ext>
            </a:extLst>
          </p:cNvPr>
          <p:cNvPicPr>
            <a:picLocks noChangeAspect="1"/>
          </p:cNvPicPr>
          <p:nvPr/>
        </p:nvPicPr>
        <p:blipFill>
          <a:blip r:embed="rId3">
            <a:extLst>
              <a:ext uri="{28A0092B-C50C-407E-A947-70E740481C1C}">
                <a14:useLocalDpi xmlns:a14="http://schemas.microsoft.com/office/drawing/2010/main" val="0"/>
              </a:ext>
            </a:extLst>
          </a:blip>
          <a:srcRect t="3201" r="2334" b="9601"/>
          <a:stretch/>
        </p:blipFill>
        <p:spPr>
          <a:xfrm>
            <a:off x="837247" y="1695449"/>
            <a:ext cx="9525953" cy="44767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24511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US" sz="3600" dirty="0"/>
              <a:t>:</a:t>
            </a:r>
            <a:br>
              <a:rPr lang="en-US" sz="3600" dirty="0"/>
            </a:br>
            <a:r>
              <a:rPr lang="en-US" sz="2400" dirty="0">
                <a:latin typeface="Bahnschrift" panose="020B0502040204020203" pitchFamily="34" charset="0"/>
              </a:rPr>
              <a:t>                                                      Conditional formatting- Missing</a:t>
            </a:r>
            <a:br>
              <a:rPr lang="en-US" sz="2400" dirty="0">
                <a:latin typeface="Bahnschrift" panose="020B0502040204020203" pitchFamily="34" charset="0"/>
              </a:rPr>
            </a:br>
            <a:r>
              <a:rPr lang="en-US" sz="2400" dirty="0">
                <a:latin typeface="Bahnschrift" panose="020B0502040204020203" pitchFamily="34" charset="0"/>
              </a:rPr>
              <a:t>                                                      Filter- Remove</a:t>
            </a:r>
            <a:br>
              <a:rPr lang="en-US" sz="2400" dirty="0">
                <a:latin typeface="Bahnschrift" panose="020B0502040204020203" pitchFamily="34" charset="0"/>
              </a:rPr>
            </a:br>
            <a:r>
              <a:rPr lang="en-US" sz="2400" dirty="0">
                <a:latin typeface="Bahnschrift" panose="020B0502040204020203" pitchFamily="34" charset="0"/>
              </a:rPr>
              <a:t>                                                      Formula- Performance</a:t>
            </a:r>
            <a:br>
              <a:rPr lang="en-US" sz="2400" dirty="0">
                <a:latin typeface="Bahnschrift" panose="020B0502040204020203" pitchFamily="34" charset="0"/>
              </a:rPr>
            </a:br>
            <a:r>
              <a:rPr lang="en-US" sz="2400" dirty="0">
                <a:latin typeface="Bahnschrift" panose="020B0502040204020203" pitchFamily="34" charset="0"/>
              </a:rPr>
              <a:t>                                                       Pivot- Summary</a:t>
            </a:r>
            <a:br>
              <a:rPr lang="en-US" sz="2400" dirty="0">
                <a:latin typeface="Bahnschrift" panose="020B0502040204020203" pitchFamily="34" charset="0"/>
              </a:rPr>
            </a:br>
            <a:r>
              <a:rPr lang="en-US" sz="2400" dirty="0">
                <a:latin typeface="Bahnschrift" panose="020B0502040204020203" pitchFamily="34" charset="0"/>
              </a:rPr>
              <a:t>                                                       Graph- Data visualization.</a:t>
            </a:r>
            <a:br>
              <a:rPr lang="en-US" sz="2400" dirty="0">
                <a:latin typeface="Bahnschrift" panose="020B0502040204020203" pitchFamily="34" charset="0"/>
              </a:rPr>
            </a:br>
            <a:br>
              <a:rPr lang="en-US" sz="1800" dirty="0">
                <a:latin typeface="Cooper Black" panose="0208090404030B020404" pitchFamily="18" charset="0"/>
              </a:rPr>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078313"/>
          </a:xfrm>
        </p:spPr>
        <p:txBody>
          <a:bodyPr/>
          <a:lstStyle/>
          <a:p>
            <a:r>
              <a:rPr lang="en-IN" dirty="0"/>
              <a:t>Dataset Description</a:t>
            </a:r>
            <a:br>
              <a:rPr lang="en-IN" dirty="0"/>
            </a:br>
            <a:r>
              <a:rPr lang="en-IN" sz="1800" dirty="0"/>
              <a:t>Employee Dataset – Kaggle</a:t>
            </a:r>
            <a:br>
              <a:rPr lang="en-IN" sz="1800" dirty="0"/>
            </a:br>
            <a:r>
              <a:rPr lang="en-IN" sz="1800" dirty="0"/>
              <a:t>26- Features</a:t>
            </a:r>
            <a:br>
              <a:rPr lang="en-IN" sz="1800" dirty="0"/>
            </a:br>
            <a:r>
              <a:rPr lang="en-IN" sz="1800" dirty="0"/>
              <a:t>9- Features</a:t>
            </a:r>
            <a:br>
              <a:rPr lang="en-IN" sz="1800" dirty="0"/>
            </a:br>
            <a:r>
              <a:rPr lang="en-IN" sz="1800" dirty="0"/>
              <a:t>Emp id- Number</a:t>
            </a:r>
            <a:br>
              <a:rPr lang="en-IN" sz="1800" dirty="0"/>
            </a:br>
            <a:r>
              <a:rPr lang="en-IN" sz="1800" dirty="0"/>
              <a:t>Name- Text</a:t>
            </a:r>
            <a:br>
              <a:rPr lang="en-IN" sz="1800" dirty="0"/>
            </a:br>
            <a:r>
              <a:rPr lang="en-IN" sz="1800" dirty="0"/>
              <a:t>Employee type</a:t>
            </a:r>
            <a:br>
              <a:rPr lang="en-IN" sz="1800" dirty="0"/>
            </a:br>
            <a:r>
              <a:rPr lang="en-IN" sz="1800" dirty="0"/>
              <a:t>Performance level</a:t>
            </a:r>
            <a:br>
              <a:rPr lang="en-IN" sz="1800" dirty="0"/>
            </a:br>
            <a:r>
              <a:rPr lang="en-IN" sz="1800" dirty="0"/>
              <a:t>Gender- Male female</a:t>
            </a:r>
            <a:br>
              <a:rPr lang="en-IN" sz="1800" dirty="0"/>
            </a:br>
            <a:r>
              <a:rPr lang="en-IN" sz="1800" dirty="0"/>
              <a:t>Employee rating- Number</a:t>
            </a:r>
            <a:br>
              <a:rPr lang="en-IN" sz="1800" dirty="0"/>
            </a:br>
            <a:br>
              <a:rPr lang="en-IN" sz="1800" dirty="0"/>
            </a:br>
            <a:br>
              <a:rPr lang="en-IN" sz="1800" dirty="0"/>
            </a:br>
            <a:br>
              <a:rPr lang="en-IN" sz="1800" dirty="0"/>
            </a:br>
            <a:br>
              <a:rPr lang="en-IN" sz="180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2483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a:t>
            </a:r>
            <a:r>
              <a:rPr lang="en-US" sz="2000" spc="20" dirty="0"/>
              <a:t>Performance Level=IFS(Z8&gt;=5,”VERY HIGH”,Z8&gt;=4,”HIGH”,Z8&gt;=3,”MED”,true, “LOW”)</a:t>
            </a:r>
            <a:br>
              <a:rPr lang="en-US" sz="2000" spc="20" dirty="0"/>
            </a:br>
            <a:br>
              <a:rPr lang="en-US" sz="200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613</Words>
  <Application>Microsoft Office PowerPoint</Application>
  <PresentationFormat>Widescreen</PresentationFormat>
  <Paragraphs>54</Paragraphs>
  <Slides>13</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-apple-system</vt:lpstr>
      <vt:lpstr>Arial</vt:lpstr>
      <vt:lpstr>Arial Black</vt:lpstr>
      <vt:lpstr>Bahnschrift</vt:lpstr>
      <vt:lpstr>Britannic Bold</vt:lpstr>
      <vt:lpstr>Calibri</vt:lpstr>
      <vt:lpstr>Cooper Black</vt:lpstr>
      <vt:lpstr>guardian-text-oreilly</vt:lpstr>
      <vt:lpstr>Metropolis Light</vt:lpstr>
      <vt:lpstr>Roboto</vt:lpstr>
      <vt:lpstr>Stencil</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                                                       Conditional formatting- Missing                                                       Filter- Remove                                                       Formula- Performance                                                        Pivot- Summary                                                        Graph- Data visualization.  </vt:lpstr>
      <vt:lpstr>Dataset Description Employee Dataset – Kaggle 26- Features 9- Features Emp id- Number Name- Text Employee type Performance level Gender- Male female Employee rating- Number     </vt:lpstr>
      <vt:lpstr>THE "WOW" IN OUR SOLUTION *Performance Level=IFS(Z8&gt;=5,”VERY HIGH”,Z8&gt;=4,”HIGH”,Z8&gt;=3,”MED”,true, “LOW”)   </vt:lpstr>
      <vt:lpstr>PowerPoint Presentation</vt:lpstr>
      <vt:lpstr>Results:</vt:lpstr>
      <vt:lpstr>Results:</vt:lpstr>
      <vt:lpstr>Conclusion: In summary, three clear trends that affect performance management systems have emerged. First, individual values and needs are diverse and changing, and the heterogeneity of the workforce is increasing. Second, technology is embedded into almost every aspect of work, including performance management. Third, global expansion is increasing the diversity of employees and the cultural contexts in which they work. For performance management systems to be aligned with organizational goals and individual needs, they must consider all three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Rakshna A S</cp:lastModifiedBy>
  <cp:revision>13</cp:revision>
  <dcterms:created xsi:type="dcterms:W3CDTF">2024-03-29T15:07:22Z</dcterms:created>
  <dcterms:modified xsi:type="dcterms:W3CDTF">2024-08-31T17:58:05Z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