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71" r:id="rId10"/>
    <p:sldId id="260" r:id="rId11"/>
    <p:sldId id="26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ya Shrestha" userId="e359e083-1efb-4383-b6d4-6ef3085199ec" providerId="ADAL" clId="{7084CCCD-78C0-40BA-ACB1-D62103F56B96}"/>
    <pc:docChg chg="modSld">
      <pc:chgData name="Rakshya Shrestha" userId="e359e083-1efb-4383-b6d4-6ef3085199ec" providerId="ADAL" clId="{7084CCCD-78C0-40BA-ACB1-D62103F56B96}" dt="2023-05-04T21:33:08.601" v="13" actId="20577"/>
      <pc:docMkLst>
        <pc:docMk/>
      </pc:docMkLst>
      <pc:sldChg chg="modSp mod">
        <pc:chgData name="Rakshya Shrestha" userId="e359e083-1efb-4383-b6d4-6ef3085199ec" providerId="ADAL" clId="{7084CCCD-78C0-40BA-ACB1-D62103F56B96}" dt="2023-05-04T21:33:08.601" v="13" actId="20577"/>
        <pc:sldMkLst>
          <pc:docMk/>
          <pc:sldMk cId="432461976" sldId="259"/>
        </pc:sldMkLst>
        <pc:spChg chg="mod">
          <ac:chgData name="Rakshya Shrestha" userId="e359e083-1efb-4383-b6d4-6ef3085199ec" providerId="ADAL" clId="{7084CCCD-78C0-40BA-ACB1-D62103F56B96}" dt="2023-05-04T21:33:08.601" v="13" actId="20577"/>
          <ac:spMkLst>
            <pc:docMk/>
            <pc:sldMk cId="432461976" sldId="259"/>
            <ac:spMk id="3" creationId="{A3CFFEB7-6520-6186-F456-FC82E422C7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1E65-E593-7D60-C9FA-4B505534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8063-6328-0F75-CBA1-64DB0C6B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3F0A-FF87-65EE-002E-F105F00F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7E1A-4761-A550-766E-4C86FE80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97F1-430D-8C13-E8CA-9B075D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FE16-FE7E-013C-F9A3-DD0129CC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BA96-039B-3593-E227-28115DDB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8D51-F9E7-5453-1BF6-EBA7FFE8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D0BC-9E35-F41B-F7B1-0518A803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9D31-1405-5366-7609-331D185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1846E-F9A3-747D-D753-619A06A8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62C7D-3D23-6441-75F4-2674FBAEA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8CCF-69AF-8976-FBB2-F7241F6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53B8-D54E-7B1A-3EA9-83D205E9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39A2-E5EF-F371-5D65-C8BFD7F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4013-EA00-6E8A-6C54-C100749B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2D10-2EA2-9964-5EF4-5A0C13B7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6566-4C8D-BFF6-CD9E-23E26148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B9B3-C00E-CC18-E977-7D035817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DEDE-1FBC-9AA4-7F9C-4185A754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108-F7E5-8A77-7528-1B6EF5A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D1F0-0DB2-303B-2C34-9743E814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D107-0C5B-1AA3-DF91-A1969C0B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7EED-BD63-7F47-DCE1-0E370373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41A2-601E-D600-7F3D-71FC0F05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1160-7EF2-08A7-87DF-931ED7E9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BFE0-7A3B-C695-3D61-0022D090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0697-CDE7-88BD-3559-866EBF74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2AB27-635F-D3CD-AF16-79343FE4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C736-F7B4-6905-FE89-E6110EB2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55BB-11B5-AFB7-A4DD-5273603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79F5-FC48-88F8-DF05-ABCDAD5A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4E8F-5246-0627-6733-0CDC6164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300B-C769-FABA-C0D8-126886FA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75961-C359-9CC2-A124-CE0C55F5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8DA5-7533-4FA1-0F0E-F8FBF28B8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8056B-E1E4-285F-AE5B-803829DB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C59A7-8E10-8297-20DF-9584D919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23C67-B53F-ABA4-F5CD-98CAFA6D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DB3C-5744-7EA0-9BD2-3357C671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689E1-63A8-0F87-F5A9-ADA51A3D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436C5-16F1-BA68-23B9-A8B7BBE0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50A64-8DE4-850B-6BED-58F64AE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FC3FE-CB1D-5178-6DF6-45CE8317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2831-A630-FC86-E4B7-0CD9C8E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90B8-FDF8-3401-534C-18B0822B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2D8D-3088-1144-14C6-D11CA899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8B17-C4A8-771A-82BA-A3D390EA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4BBB-D94B-732B-D5D8-194CEEF6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12ED-E2D2-EAE8-2D39-3833D21D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EC79-E7C6-EDAB-0558-871FF1A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0D60E-3906-4127-91F3-57CE14CD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0935-145A-EF21-2A81-8B46F2D3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36DDB-9E05-292E-48C3-48A981D3B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8106-5127-7478-8EDE-1FD3F434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8796-F8DA-0F4A-29DB-E470A62B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1A91-E40D-BEC1-1101-A74C9F22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5700-EE1C-4FC4-944A-F7EC302E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3338-D574-EBC9-3711-86A8C1FD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AB73-DE0E-27E9-5702-C154A2FF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3758-3F63-6C48-D313-0F6697374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7C79-E190-44B0-835F-0859EE8F3E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F35D-C302-E8AF-134A-F4DF605F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342C-902C-273D-21DC-01B6863A8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B123-242A-4B75-B51B-B5FE6958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cdatkin/concrete-crack-image-detection/notebook" TargetMode="External"/><Relationship Id="rId2" Type="http://schemas.openxmlformats.org/officeDocument/2006/relationships/hyperlink" Target="https://doi.org/10.48550/arXiv.1511.084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BFF6E-923E-92F0-B2DC-866956A4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Convolution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7767-0634-8D47-BE34-7BAE2104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Crack Detection</a:t>
            </a: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C2AB9536-B98A-D14D-8BF7-BCD9118F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165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E0B03-1857-154D-61C9-99A6859C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E2DD-511C-6DD9-A36D-75A82A9F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74249"/>
            <a:ext cx="6780700" cy="3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4D65-1917-886F-CFA7-1D9B5503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96436-0495-038A-2FB6-11039075F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228492"/>
            <a:ext cx="6780700" cy="23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D3A5-3848-1C5F-A860-D230F53B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Results for training &amp; testing data for own datasets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2CE0A-1097-3497-25A6-2E35780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1331510"/>
            <a:ext cx="4324849" cy="12180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C3CBA-E448-04CE-1818-E791894D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3980330"/>
            <a:ext cx="4324849" cy="1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3E93B-19BA-BC01-98B7-BFA546AE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ROC curve for own datasets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6A8B-1862-A2E9-1FED-B71C16C3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Evaluates the overall performance of a binary classification model.</a:t>
            </a:r>
          </a:p>
          <a:p>
            <a:r>
              <a:rPr lang="en-US" sz="2200"/>
              <a:t>Ranges from 0-1 </a:t>
            </a:r>
          </a:p>
          <a:p>
            <a:r>
              <a:rPr lang="en-US" sz="2200"/>
              <a:t>0.5-random classifier and 1-perfect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9C71E-A235-3B3F-F7EF-B6D7E15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2945"/>
            <a:ext cx="6903720" cy="49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726A0-27B7-4B96-9E80-CBA87C29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8ABF664A-E1B6-43F5-B927-C9DADC084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EB9FAEB-82EA-493E-8C4E-5CC68EAF1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605E0D-09A4-F4CA-0155-88C8B708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21" y="2659337"/>
            <a:ext cx="5203990" cy="3799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F41EB-8F03-D08B-633E-FF173CB2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61" y="1417796"/>
            <a:ext cx="4838061" cy="15082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F7B19-5C61-E534-9ACB-22EDF2F85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83761" y="3324113"/>
            <a:ext cx="4838061" cy="11238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7DAEE9-7847-4B72-87EB-EE4CA567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5"/>
            <a:ext cx="5203990" cy="18176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Results for Train and Test for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203631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A7B37-4458-4745-AA03-7239FAF2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097E1D96-7C8B-400D-A348-5CCBDCAFB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0E5BB2AC-B50A-43D8-A7F2-134009198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07E692-A012-1FD4-0FF5-0089409A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86" y="383457"/>
            <a:ext cx="10545713" cy="2788920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43E7E7-E8B6-4540-9F64-16248A70A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57" y="3245529"/>
            <a:ext cx="10911259" cy="32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ABB9168-3C8F-6044-E763-93DC20EAD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995588"/>
              </p:ext>
            </p:extLst>
          </p:nvPr>
        </p:nvGraphicFramePr>
        <p:xfrm>
          <a:off x="1301603" y="3532613"/>
          <a:ext cx="9588795" cy="2644349"/>
        </p:xfrm>
        <a:graphic>
          <a:graphicData uri="http://schemas.openxmlformats.org/drawingml/2006/table">
            <a:tbl>
              <a:tblPr/>
              <a:tblGrid>
                <a:gridCol w="9588795">
                  <a:extLst>
                    <a:ext uri="{9D8B030D-6E8A-4147-A177-3AD203B41FA5}">
                      <a16:colId xmlns:a16="http://schemas.microsoft.com/office/drawing/2014/main" val="1725004539"/>
                    </a:ext>
                  </a:extLst>
                </a:gridCol>
              </a:tblGrid>
              <a:tr h="2644349">
                <a:tc>
                  <a:txBody>
                    <a:bodyPr/>
                    <a:lstStyle/>
                    <a:p>
                      <a:pPr fontAlgn="t"/>
                      <a:br>
                        <a:rPr lang="en-US" sz="2700" b="0" u="none" strike="noStrike">
                          <a:solidFill>
                            <a:srgbClr val="1777BC"/>
                          </a:solidFill>
                          <a:effectLst/>
                          <a:hlinkClick r:id="rId2"/>
                        </a:rPr>
                      </a:br>
                      <a:r>
                        <a:rPr lang="en-US" sz="2700" b="0" u="none" strike="noStrike">
                          <a:solidFill>
                            <a:srgbClr val="1777BC"/>
                          </a:solidFill>
                          <a:effectLst/>
                          <a:hlinkClick r:id="rId2"/>
                        </a:rPr>
                        <a:t>https://doi.org/10.48550/arXiv.1511.08458</a:t>
                      </a:r>
                      <a:endParaRPr lang="en-US" sz="2700" b="0" u="none" strike="noStrike">
                        <a:solidFill>
                          <a:srgbClr val="1777BC"/>
                        </a:solidFill>
                        <a:effectLst/>
                      </a:endParaRPr>
                    </a:p>
                    <a:p>
                      <a:pPr fontAlgn="t"/>
                      <a:endParaRPr lang="en-US" sz="2700" b="0" u="none" strike="noStrike">
                        <a:solidFill>
                          <a:srgbClr val="1777BC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2700">
                          <a:effectLst/>
                          <a:hlinkClick r:id="rId3"/>
                        </a:rPr>
                        <a:t>https://www.kaggle.com/code/gcdatkin/concrete-crack-image-detection/notebook</a:t>
                      </a:r>
                      <a:endParaRPr lang="en-US" sz="2700">
                        <a:effectLst/>
                      </a:endParaRPr>
                    </a:p>
                    <a:p>
                      <a:pPr fontAlgn="t"/>
                      <a:endParaRPr lang="en-US" sz="2700">
                        <a:effectLst/>
                      </a:endParaRPr>
                    </a:p>
                  </a:txBody>
                  <a:tcPr marL="136307" marR="73833" marT="68153" marB="681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077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36012CD7-9B6D-137E-49B8-EA4F4950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FBA4-312B-2B1F-E4FB-5BA2DC1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Artificial Neural Network (ANN)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CC8B-4F39-308D-C7C8-98D5E912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Inspired by the operational process of biological nervous systems.</a:t>
            </a:r>
          </a:p>
          <a:p>
            <a:r>
              <a:rPr lang="en-US" sz="1800">
                <a:solidFill>
                  <a:schemeClr val="tx2"/>
                </a:solidFill>
              </a:rPr>
              <a:t>Consists of high number of interconnected computational nodes.</a:t>
            </a:r>
          </a:p>
          <a:p>
            <a:r>
              <a:rPr lang="en-US" sz="1800">
                <a:solidFill>
                  <a:schemeClr val="tx2"/>
                </a:solidFill>
              </a:rPr>
              <a:t>The purpose is to learn collectively from inputs for optimizing its final output.</a:t>
            </a:r>
          </a:p>
          <a:p>
            <a:r>
              <a:rPr lang="en-US" sz="1800">
                <a:solidFill>
                  <a:schemeClr val="tx2"/>
                </a:solidFill>
              </a:rPr>
              <a:t>Input layer takes multi-dimensional data, passes it to hidden layer.</a:t>
            </a:r>
          </a:p>
          <a:p>
            <a:r>
              <a:rPr lang="en-US" sz="1800">
                <a:solidFill>
                  <a:schemeClr val="tx2"/>
                </a:solidFill>
              </a:rPr>
              <a:t>Hidden data makes decision based on weighed connection.</a:t>
            </a:r>
          </a:p>
          <a:p>
            <a:r>
              <a:rPr lang="en-US" sz="1800">
                <a:solidFill>
                  <a:schemeClr val="tx2"/>
                </a:solidFill>
              </a:rPr>
              <a:t>Goal-improving prediction accuracy of the network by iteratively adjusting the weights based on observed error.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BBF20-7765-0E02-B262-464C7E62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Convolution Neural Network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5DA-AF9F-0814-26C5-F729338C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Form of ANN commonly preferred for image and video processing.</a:t>
            </a:r>
          </a:p>
          <a:p>
            <a:r>
              <a:rPr lang="en-US" sz="1800">
                <a:solidFill>
                  <a:schemeClr val="tx2"/>
                </a:solidFill>
              </a:rPr>
              <a:t>Uses convolution layers extracts local features from the input data followed by pooling layers that down sample the features to reduce their dimensionality. </a:t>
            </a:r>
          </a:p>
          <a:p>
            <a:r>
              <a:rPr lang="en-US" sz="1800">
                <a:solidFill>
                  <a:schemeClr val="tx2"/>
                </a:solidFill>
              </a:rPr>
              <a:t>Down sampling extracts most important details while discards less important details.  </a:t>
            </a:r>
          </a:p>
          <a:p>
            <a:r>
              <a:rPr lang="en-US" sz="1800">
                <a:solidFill>
                  <a:schemeClr val="tx2"/>
                </a:solidFill>
              </a:rPr>
              <a:t>Hierarchical feature extraction of CNN allows model to capture complex patterns and spatial relationships in the input data.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85B8D-6083-2F50-0D3E-F06614A9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Details about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FEB7-6520-6186-F456-FC82E422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number of images for crack- 450</a:t>
            </a:r>
          </a:p>
          <a:p>
            <a:r>
              <a:rPr lang="en-US" sz="1800" dirty="0"/>
              <a:t>The number of images for non-crack-350</a:t>
            </a:r>
          </a:p>
          <a:p>
            <a:r>
              <a:rPr lang="en-US" sz="1800" dirty="0"/>
              <a:t>80% train data and 20</a:t>
            </a:r>
            <a:r>
              <a:rPr lang="en-US" sz="1800"/>
              <a:t>% test data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13515-8A36-EB19-6ADB-95DCC1F0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80385"/>
            <a:ext cx="11164824" cy="27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FFE10-560D-F2A8-AB89-7CB8DB33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 of images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943A9-1A47-2A60-EF53-86FF14F3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9" y="2633472"/>
            <a:ext cx="1054809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67956-ACF8-DC0F-BDCC-93988863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6600"/>
              <a:t>Rescaling of images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61134-133C-840D-D7B2-C388EA1F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09" y="2633472"/>
            <a:ext cx="878793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3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3199-6A4D-BE12-D6A1-1F5878BF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5825"/>
            <a:ext cx="11277600" cy="5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43B46-120F-FF12-6F86-E672CF9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AC0FF-7D7F-EBEA-9401-AF70D551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603097"/>
            <a:ext cx="11420856" cy="31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E14DCF-F1DC-0987-518B-CF8A1C12E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758" y="1873277"/>
            <a:ext cx="4358797" cy="1674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259AA-575E-8A18-D7E6-16E4A112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58" y="3812005"/>
            <a:ext cx="4358797" cy="150576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1AAC6-DA84-DE43-8150-26C91DFE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1197809"/>
            <a:ext cx="5203990" cy="2349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Model compilation &amp; fit</a:t>
            </a:r>
          </a:p>
        </p:txBody>
      </p:sp>
    </p:spTree>
    <p:extLst>
      <p:ext uri="{BB962C8B-B14F-4D97-AF65-F5344CB8AC3E}">
        <p14:creationId xmlns:p14="http://schemas.microsoft.com/office/powerpoint/2010/main" val="429389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261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Convolution Neural Network</vt:lpstr>
      <vt:lpstr>Artificial Neural Network (ANN)</vt:lpstr>
      <vt:lpstr>Convolution Neural Network</vt:lpstr>
      <vt:lpstr>Details about data</vt:lpstr>
      <vt:lpstr>Preprocessing of images</vt:lpstr>
      <vt:lpstr>Rescaling of images</vt:lpstr>
      <vt:lpstr>PowerPoint Presentation</vt:lpstr>
      <vt:lpstr>Building model</vt:lpstr>
      <vt:lpstr>Model compilation &amp; fit</vt:lpstr>
      <vt:lpstr>Model Architecture</vt:lpstr>
      <vt:lpstr>Evaluating the model</vt:lpstr>
      <vt:lpstr>Results for training &amp; testing data for own datasets</vt:lpstr>
      <vt:lpstr>ROC curve for own datasets</vt:lpstr>
      <vt:lpstr>Results for Train and Test for Kaggle datasets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</dc:title>
  <dc:creator>Rakshya Shrestha</dc:creator>
  <cp:lastModifiedBy>Rakshya Shrestha</cp:lastModifiedBy>
  <cp:revision>1</cp:revision>
  <dcterms:created xsi:type="dcterms:W3CDTF">2023-05-04T06:35:13Z</dcterms:created>
  <dcterms:modified xsi:type="dcterms:W3CDTF">2023-05-04T21:33:11Z</dcterms:modified>
</cp:coreProperties>
</file>