
<file path=[Content_Types].xml><?xml version="1.0" encoding="utf-8"?>
<Types xmlns="http://schemas.openxmlformats.org/package/2006/content-types">
  <Default Extension="bin" ContentType="image/unknown"/>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sldIdLst>
    <p:sldId id="284" r:id="rId5"/>
    <p:sldId id="287" r:id="rId6"/>
    <p:sldId id="261" r:id="rId7"/>
    <p:sldId id="296" r:id="rId8"/>
    <p:sldId id="29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8C3E7-7786-4143-BE79-B27AE7A95CBB}" v="3" dt="2023-10-15T14:10:24.8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varScale="1">
        <p:scale>
          <a:sx n="82" d="100"/>
          <a:sy n="82" d="100"/>
        </p:scale>
        <p:origin x="720" y="7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esh Divakar" userId="957cd07c7e8a1c40" providerId="LiveId" clId="{15B8C3E7-7786-4143-BE79-B27AE7A95CBB}"/>
    <pc:docChg chg="custSel modSld">
      <pc:chgData name="Rakesh Divakar" userId="957cd07c7e8a1c40" providerId="LiveId" clId="{15B8C3E7-7786-4143-BE79-B27AE7A95CBB}" dt="2023-10-15T14:10:24.814" v="107"/>
      <pc:docMkLst>
        <pc:docMk/>
      </pc:docMkLst>
      <pc:sldChg chg="modSp mod">
        <pc:chgData name="Rakesh Divakar" userId="957cd07c7e8a1c40" providerId="LiveId" clId="{15B8C3E7-7786-4143-BE79-B27AE7A95CBB}" dt="2023-10-15T14:10:24.814" v="107"/>
        <pc:sldMkLst>
          <pc:docMk/>
          <pc:sldMk cId="4218564065" sldId="296"/>
        </pc:sldMkLst>
        <pc:graphicFrameChg chg="mod modGraphic">
          <ac:chgData name="Rakesh Divakar" userId="957cd07c7e8a1c40" providerId="LiveId" clId="{15B8C3E7-7786-4143-BE79-B27AE7A95CBB}" dt="2023-10-15T14:10:24.814" v="107"/>
          <ac:graphicFrameMkLst>
            <pc:docMk/>
            <pc:sldMk cId="4218564065" sldId="296"/>
            <ac:graphicFrameMk id="8" creationId="{4A343888-C5C7-B8AE-41A2-574AC27E8DC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10/15/2023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883453" y="2634470"/>
            <a:ext cx="4873752" cy="1709928"/>
          </a:xfrm>
        </p:spPr>
        <p:txBody>
          <a:bodyPr/>
          <a:lstStyle/>
          <a:p>
            <a:r>
              <a:rPr lang="en-US" sz="4800" dirty="0">
                <a:latin typeface="Agency FB" panose="020B0503020202020204" pitchFamily="34" charset="0"/>
              </a:rPr>
              <a:t>Career guidance for secondary level students using AI</a:t>
            </a:r>
          </a:p>
        </p:txBody>
      </p:sp>
      <p:pic>
        <p:nvPicPr>
          <p:cNvPr id="7" name="Picture Placeholder 6">
            <a:extLst>
              <a:ext uri="{FF2B5EF4-FFF2-40B4-BE49-F238E27FC236}">
                <a16:creationId xmlns:a16="http://schemas.microsoft.com/office/drawing/2014/main" id="{A0C041F0-4EB2-C611-4A79-DADD0434CE9A}"/>
              </a:ext>
            </a:extLst>
          </p:cNvPr>
          <p:cNvPicPr>
            <a:picLocks noGrp="1" noChangeAspect="1"/>
          </p:cNvPicPr>
          <p:nvPr>
            <p:ph type="pic" sz="quarter" idx="10"/>
          </p:nvPr>
        </p:nvPicPr>
        <p:blipFill>
          <a:blip r:embed="rId2"/>
          <a:srcRect l="24033" r="24033"/>
          <a:stretch>
            <a:fillRect/>
          </a:stretch>
        </p:blipFill>
        <p:spPr>
          <a:xfrm>
            <a:off x="7246779" y="830222"/>
            <a:ext cx="3834628" cy="4928616"/>
          </a:xfrm>
        </p:spPr>
      </p:pic>
    </p:spTree>
    <p:extLst>
      <p:ext uri="{BB962C8B-B14F-4D97-AF65-F5344CB8AC3E}">
        <p14:creationId xmlns:p14="http://schemas.microsoft.com/office/powerpoint/2010/main" val="409702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07904" y="1673352"/>
            <a:ext cx="5038344" cy="1709928"/>
          </a:xfrm>
        </p:spPr>
        <p:txBody>
          <a:bodyPr/>
          <a:lstStyle/>
          <a:p>
            <a:r>
              <a:rPr lang="en-US" dirty="0">
                <a:latin typeface="Agency FB" panose="020B0503020202020204" pitchFamily="34" charset="0"/>
              </a:rPr>
              <a:t>Team Members</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431926" y="3054096"/>
            <a:ext cx="5010912" cy="2130552"/>
          </a:xfrm>
        </p:spPr>
        <p:txBody>
          <a:bodyPr/>
          <a:lstStyle/>
          <a:p>
            <a:r>
              <a:rPr lang="en-US" sz="2800" dirty="0">
                <a:latin typeface="Agency FB" panose="020B0503020202020204" pitchFamily="34" charset="0"/>
              </a:rPr>
              <a:t>Rakesh S D - 111720102122</a:t>
            </a:r>
          </a:p>
          <a:p>
            <a:r>
              <a:rPr lang="en-US" sz="2800" dirty="0">
                <a:latin typeface="Agency FB" panose="020B0503020202020204" pitchFamily="34" charset="0"/>
              </a:rPr>
              <a:t>Sarvesh Vishal D - 111720102139 </a:t>
            </a:r>
          </a:p>
          <a:p>
            <a:r>
              <a:rPr lang="en-US" sz="2800" dirty="0">
                <a:latin typeface="Agency FB" panose="020B0503020202020204" pitchFamily="34" charset="0"/>
              </a:rPr>
              <a:t>Sai Santhosh Reddy R - 111720102130</a:t>
            </a:r>
          </a:p>
          <a:p>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a:t>
            </a:fld>
            <a:endParaRPr lang="en-US" dirty="0"/>
          </a:p>
        </p:txBody>
      </p:sp>
      <p:sp>
        <p:nvSpPr>
          <p:cNvPr id="8" name="Content Placeholder 3">
            <a:extLst>
              <a:ext uri="{FF2B5EF4-FFF2-40B4-BE49-F238E27FC236}">
                <a16:creationId xmlns:a16="http://schemas.microsoft.com/office/drawing/2014/main" id="{C63B9267-6FC5-6EE1-23D7-AAC55B28F661}"/>
              </a:ext>
            </a:extLst>
          </p:cNvPr>
          <p:cNvSpPr txBox="1">
            <a:spLocks/>
          </p:cNvSpPr>
          <p:nvPr/>
        </p:nvSpPr>
        <p:spPr>
          <a:xfrm>
            <a:off x="8006147" y="2570358"/>
            <a:ext cx="3817991" cy="3174124"/>
          </a:xfrm>
          <a:prstGeom prst="rect">
            <a:avLst/>
          </a:prstGeom>
        </p:spPr>
        <p:txBody>
          <a:bodyPr vert="horz" lIns="91440" tIns="45720" rIns="91440" bIns="45720" rtlCol="0">
            <a:noAutofit/>
          </a:bodyPr>
          <a:lstStyle>
            <a:lvl1pPr marL="54864" indent="0" algn="l" defTabSz="914400"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solidFill>
                  <a:schemeClr val="bg1"/>
                </a:solidFill>
                <a:latin typeface="Agency FB" panose="020B0503020202020204" pitchFamily="34" charset="0"/>
              </a:rPr>
              <a:t>Project Phase – I</a:t>
            </a:r>
          </a:p>
          <a:p>
            <a:r>
              <a:rPr lang="en-US" sz="4800" dirty="0">
                <a:solidFill>
                  <a:schemeClr val="bg1"/>
                </a:solidFill>
                <a:latin typeface="Agency FB" panose="020B0503020202020204" pitchFamily="34" charset="0"/>
              </a:rPr>
              <a:t>       CSE - C</a:t>
            </a:r>
          </a:p>
          <a:p>
            <a:endParaRPr lang="en-US" dirty="0"/>
          </a:p>
        </p:txBody>
      </p:sp>
    </p:spTree>
    <p:extLst>
      <p:ext uri="{BB962C8B-B14F-4D97-AF65-F5344CB8AC3E}">
        <p14:creationId xmlns:p14="http://schemas.microsoft.com/office/powerpoint/2010/main" val="37800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dirty="0">
                <a:latin typeface="Agency FB" panose="020B0503020202020204" pitchFamily="34" charset="0"/>
              </a:rPr>
              <a:t>Abstract</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3</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F66F204D-29D2-7761-ED86-A4E581E59A63}"/>
              </a:ext>
            </a:extLst>
          </p:cNvPr>
          <p:cNvSpPr>
            <a:spLocks noGrp="1"/>
          </p:cNvSpPr>
          <p:nvPr>
            <p:ph idx="1"/>
          </p:nvPr>
        </p:nvSpPr>
        <p:spPr>
          <a:xfrm>
            <a:off x="349153" y="1652857"/>
            <a:ext cx="11000232" cy="4160520"/>
          </a:xfrm>
        </p:spPr>
        <p:txBody>
          <a:bodyPr/>
          <a:lstStyle/>
          <a:p>
            <a:pPr marL="0" indent="0">
              <a:buNone/>
            </a:pPr>
            <a:r>
              <a:rPr lang="en-US" sz="2400" dirty="0">
                <a:latin typeface="Agency FB" panose="020B0503020202020204" pitchFamily="34" charset="0"/>
              </a:rPr>
              <a:t>	In an era of rapid technological change and diverse career opportunities, secondary students face the challenge of making informed decisions about their future. This project leverages the capabilities of artificial intelligence (AI) to offer comprehensive career guidance. Through the analysis of students' academic records, personality traits, interests, extracurricular activities and based on a personality test, the system delivers personalized recommendations for career paths, educational institutions, courses, and supplementary resources. The project's significance lies not only in its ability to empower secondary students but also in its potential to alleviate the burden on educators and career counselors. Through automation and data-driven insights, the system efficiently supports a large number of students, allowing educational institutions to focus on nurturing individual talents and ambitions. </a:t>
            </a:r>
            <a:endParaRPr lang="en-IN" sz="2400" dirty="0">
              <a:latin typeface="Agency FB" panose="020B0503020202020204" pitchFamily="34" charset="0"/>
            </a:endParaRPr>
          </a:p>
        </p:txBody>
      </p:sp>
    </p:spTree>
    <p:extLst>
      <p:ext uri="{BB962C8B-B14F-4D97-AF65-F5344CB8AC3E}">
        <p14:creationId xmlns:p14="http://schemas.microsoft.com/office/powerpoint/2010/main" val="283108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AC06-A514-8318-178F-40F6E3285A45}"/>
              </a:ext>
            </a:extLst>
          </p:cNvPr>
          <p:cNvSpPr>
            <a:spLocks noGrp="1"/>
          </p:cNvSpPr>
          <p:nvPr>
            <p:ph type="title"/>
          </p:nvPr>
        </p:nvSpPr>
        <p:spPr/>
        <p:txBody>
          <a:bodyPr/>
          <a:lstStyle/>
          <a:p>
            <a:r>
              <a:rPr lang="en-IN" dirty="0">
                <a:latin typeface="Agency FB" panose="020B0503020202020204" pitchFamily="34" charset="0"/>
              </a:rPr>
              <a:t>Literature Survey</a:t>
            </a:r>
          </a:p>
        </p:txBody>
      </p:sp>
      <p:graphicFrame>
        <p:nvGraphicFramePr>
          <p:cNvPr id="8" name="Table 8">
            <a:extLst>
              <a:ext uri="{FF2B5EF4-FFF2-40B4-BE49-F238E27FC236}">
                <a16:creationId xmlns:a16="http://schemas.microsoft.com/office/drawing/2014/main" id="{4A343888-C5C7-B8AE-41A2-574AC27E8DCA}"/>
              </a:ext>
            </a:extLst>
          </p:cNvPr>
          <p:cNvGraphicFramePr>
            <a:graphicFrameLocks noGrp="1"/>
          </p:cNvGraphicFramePr>
          <p:nvPr>
            <p:ph idx="1"/>
            <p:extLst>
              <p:ext uri="{D42A27DB-BD31-4B8C-83A1-F6EECF244321}">
                <p14:modId xmlns:p14="http://schemas.microsoft.com/office/powerpoint/2010/main" val="66421679"/>
              </p:ext>
            </p:extLst>
          </p:nvPr>
        </p:nvGraphicFramePr>
        <p:xfrm>
          <a:off x="745446" y="1809749"/>
          <a:ext cx="10992465" cy="3665743"/>
        </p:xfrm>
        <a:graphic>
          <a:graphicData uri="http://schemas.openxmlformats.org/drawingml/2006/table">
            <a:tbl>
              <a:tblPr firstRow="1" bandRow="1">
                <a:tableStyleId>{5C22544A-7EE6-4342-B048-85BDC9FD1C3A}</a:tableStyleId>
              </a:tblPr>
              <a:tblGrid>
                <a:gridCol w="938814">
                  <a:extLst>
                    <a:ext uri="{9D8B030D-6E8A-4147-A177-3AD203B41FA5}">
                      <a16:colId xmlns:a16="http://schemas.microsoft.com/office/drawing/2014/main" val="3712943671"/>
                    </a:ext>
                  </a:extLst>
                </a:gridCol>
                <a:gridCol w="2400094">
                  <a:extLst>
                    <a:ext uri="{9D8B030D-6E8A-4147-A177-3AD203B41FA5}">
                      <a16:colId xmlns:a16="http://schemas.microsoft.com/office/drawing/2014/main" val="528665322"/>
                    </a:ext>
                  </a:extLst>
                </a:gridCol>
                <a:gridCol w="1000830">
                  <a:extLst>
                    <a:ext uri="{9D8B030D-6E8A-4147-A177-3AD203B41FA5}">
                      <a16:colId xmlns:a16="http://schemas.microsoft.com/office/drawing/2014/main" val="888260924"/>
                    </a:ext>
                  </a:extLst>
                </a:gridCol>
                <a:gridCol w="1315616">
                  <a:extLst>
                    <a:ext uri="{9D8B030D-6E8A-4147-A177-3AD203B41FA5}">
                      <a16:colId xmlns:a16="http://schemas.microsoft.com/office/drawing/2014/main" val="2883368787"/>
                    </a:ext>
                  </a:extLst>
                </a:gridCol>
                <a:gridCol w="1959429">
                  <a:extLst>
                    <a:ext uri="{9D8B030D-6E8A-4147-A177-3AD203B41FA5}">
                      <a16:colId xmlns:a16="http://schemas.microsoft.com/office/drawing/2014/main" val="92462256"/>
                    </a:ext>
                  </a:extLst>
                </a:gridCol>
                <a:gridCol w="3377682">
                  <a:extLst>
                    <a:ext uri="{9D8B030D-6E8A-4147-A177-3AD203B41FA5}">
                      <a16:colId xmlns:a16="http://schemas.microsoft.com/office/drawing/2014/main" val="2674718351"/>
                    </a:ext>
                  </a:extLst>
                </a:gridCol>
              </a:tblGrid>
              <a:tr h="449357">
                <a:tc>
                  <a:txBody>
                    <a:bodyPr/>
                    <a:lstStyle/>
                    <a:p>
                      <a:r>
                        <a:rPr lang="en-IN" baseline="0" dirty="0">
                          <a:solidFill>
                            <a:schemeClr val="tx1"/>
                          </a:solidFill>
                        </a:rPr>
                        <a:t>S.NO</a:t>
                      </a:r>
                    </a:p>
                  </a:txBody>
                  <a:tcPr/>
                </a:tc>
                <a:tc>
                  <a:txBody>
                    <a:bodyPr/>
                    <a:lstStyle/>
                    <a:p>
                      <a:r>
                        <a:rPr lang="en-IN" baseline="0" dirty="0">
                          <a:solidFill>
                            <a:schemeClr val="tx1"/>
                          </a:solidFill>
                        </a:rPr>
                        <a:t>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a:solidFill>
                            <a:schemeClr val="tx1"/>
                          </a:solidFill>
                        </a:rPr>
                        <a:t>Year of publish</a:t>
                      </a:r>
                    </a:p>
                    <a:p>
                      <a:endParaRPr lang="en-IN" baseline="0" dirty="0">
                        <a:solidFill>
                          <a:schemeClr val="tx1"/>
                        </a:solidFill>
                      </a:endParaRPr>
                    </a:p>
                  </a:txBody>
                  <a:tcPr/>
                </a:tc>
                <a:tc>
                  <a:txBody>
                    <a:bodyPr/>
                    <a:lstStyle/>
                    <a:p>
                      <a:r>
                        <a:rPr lang="en-IN" baseline="0" dirty="0">
                          <a:solidFill>
                            <a:schemeClr val="tx1"/>
                          </a:solidFill>
                        </a:rPr>
                        <a:t>Author</a:t>
                      </a:r>
                    </a:p>
                  </a:txBody>
                  <a:tcPr/>
                </a:tc>
                <a:tc>
                  <a:txBody>
                    <a:bodyPr/>
                    <a:lstStyle/>
                    <a:p>
                      <a:r>
                        <a:rPr lang="en-IN" baseline="0" dirty="0">
                          <a:solidFill>
                            <a:schemeClr val="tx1"/>
                          </a:solidFill>
                        </a:rPr>
                        <a:t>Approach</a:t>
                      </a:r>
                    </a:p>
                  </a:txBody>
                  <a:tcPr/>
                </a:tc>
                <a:tc>
                  <a:txBody>
                    <a:bodyPr/>
                    <a:lstStyle/>
                    <a:p>
                      <a:r>
                        <a:rPr lang="en-IN" baseline="0" dirty="0">
                          <a:solidFill>
                            <a:schemeClr val="tx1"/>
                          </a:solidFill>
                        </a:rPr>
                        <a:t>Link</a:t>
                      </a:r>
                    </a:p>
                  </a:txBody>
                  <a:tcPr/>
                </a:tc>
                <a:extLst>
                  <a:ext uri="{0D108BD9-81ED-4DB2-BD59-A6C34878D82A}">
                    <a16:rowId xmlns:a16="http://schemas.microsoft.com/office/drawing/2014/main" val="2698425529"/>
                  </a:ext>
                </a:extLst>
              </a:tr>
              <a:tr h="1288303">
                <a:tc>
                  <a:txBody>
                    <a:bodyPr/>
                    <a:lstStyle/>
                    <a:p>
                      <a:r>
                        <a:rPr lang="en-IN" baseline="0" dirty="0">
                          <a:solidFill>
                            <a:schemeClr val="tx1"/>
                          </a:solidFill>
                        </a:rPr>
                        <a:t>1</a:t>
                      </a:r>
                    </a:p>
                  </a:txBody>
                  <a:tcPr/>
                </a:tc>
                <a:tc>
                  <a:txBody>
                    <a:bodyPr/>
                    <a:lstStyle/>
                    <a:p>
                      <a:r>
                        <a:rPr lang="en-US" baseline="0" dirty="0">
                          <a:solidFill>
                            <a:schemeClr val="tx1"/>
                          </a:solidFill>
                        </a:rPr>
                        <a:t>Career Counselling Using Data Mining</a:t>
                      </a:r>
                      <a:endParaRPr lang="en-IN" baseline="0" dirty="0">
                        <a:solidFill>
                          <a:schemeClr val="tx1"/>
                        </a:solidFill>
                      </a:endParaRPr>
                    </a:p>
                  </a:txBody>
                  <a:tcPr/>
                </a:tc>
                <a:tc>
                  <a:txBody>
                    <a:bodyPr/>
                    <a:lstStyle/>
                    <a:p>
                      <a:r>
                        <a:rPr lang="en-IN" baseline="0" dirty="0">
                          <a:solidFill>
                            <a:schemeClr val="tx1"/>
                          </a:solidFill>
                        </a:rPr>
                        <a:t>2017</a:t>
                      </a:r>
                    </a:p>
                  </a:txBody>
                  <a:tcPr/>
                </a:tc>
                <a:tc>
                  <a:txBody>
                    <a:bodyPr/>
                    <a:lstStyle/>
                    <a:p>
                      <a:r>
                        <a:rPr lang="en-IN" baseline="0" dirty="0">
                          <a:solidFill>
                            <a:schemeClr val="tx1"/>
                          </a:solidFill>
                        </a:rPr>
                        <a:t>Nikita </a:t>
                      </a:r>
                      <a:r>
                        <a:rPr lang="en-IN" baseline="0" dirty="0" err="1">
                          <a:solidFill>
                            <a:schemeClr val="tx1"/>
                          </a:solidFill>
                        </a:rPr>
                        <a:t>Gorad</a:t>
                      </a:r>
                      <a:endParaRPr lang="en-IN" baseline="0" dirty="0">
                        <a:solidFill>
                          <a:schemeClr val="tx1"/>
                        </a:solidFill>
                      </a:endParaRPr>
                    </a:p>
                  </a:txBody>
                  <a:tcPr/>
                </a:tc>
                <a:tc>
                  <a:txBody>
                    <a:bodyPr/>
                    <a:lstStyle/>
                    <a:p>
                      <a:r>
                        <a:rPr lang="en-IN" baseline="0" dirty="0">
                          <a:solidFill>
                            <a:schemeClr val="tx1"/>
                          </a:solidFill>
                        </a:rPr>
                        <a:t>Uses C5 Algorithm to classify.</a:t>
                      </a:r>
                    </a:p>
                  </a:txBody>
                  <a:tcPr/>
                </a:tc>
                <a:tc>
                  <a:txBody>
                    <a:bodyPr/>
                    <a:lstStyle/>
                    <a:p>
                      <a:r>
                        <a:rPr lang="en-IN" baseline="0" dirty="0">
                          <a:solidFill>
                            <a:schemeClr val="tx1"/>
                          </a:solidFill>
                        </a:rPr>
                        <a:t>https://github.com/vaishnavipatil29/Career-Guidance-ML-Project/blob/master/career-counselling-using-data-mining-.pdf</a:t>
                      </a:r>
                    </a:p>
                  </a:txBody>
                  <a:tcPr/>
                </a:tc>
                <a:extLst>
                  <a:ext uri="{0D108BD9-81ED-4DB2-BD59-A6C34878D82A}">
                    <a16:rowId xmlns:a16="http://schemas.microsoft.com/office/drawing/2014/main" val="3116877985"/>
                  </a:ext>
                </a:extLst>
              </a:tr>
              <a:tr h="1288303">
                <a:tc>
                  <a:txBody>
                    <a:bodyPr/>
                    <a:lstStyle/>
                    <a:p>
                      <a:r>
                        <a:rPr lang="en-IN" baseline="0" dirty="0">
                          <a:solidFill>
                            <a:schemeClr val="tx1"/>
                          </a:solidFill>
                        </a:rPr>
                        <a:t>2</a:t>
                      </a:r>
                    </a:p>
                  </a:txBody>
                  <a:tcPr/>
                </a:tc>
                <a:tc>
                  <a:txBody>
                    <a:bodyPr/>
                    <a:lstStyle/>
                    <a:p>
                      <a:r>
                        <a:rPr lang="en-US" baseline="0" dirty="0">
                          <a:solidFill>
                            <a:schemeClr val="tx1"/>
                          </a:solidFill>
                        </a:rPr>
                        <a:t>Student Career Prediction Using</a:t>
                      </a:r>
                    </a:p>
                    <a:p>
                      <a:r>
                        <a:rPr lang="en-US" baseline="0" dirty="0">
                          <a:solidFill>
                            <a:schemeClr val="tx1"/>
                          </a:solidFill>
                        </a:rPr>
                        <a:t>Advanced Machine Learning Techniques</a:t>
                      </a:r>
                      <a:endParaRPr lang="en-IN" baseline="0" dirty="0">
                        <a:solidFill>
                          <a:schemeClr val="tx1"/>
                        </a:solidFill>
                      </a:endParaRPr>
                    </a:p>
                  </a:txBody>
                  <a:tcPr/>
                </a:tc>
                <a:tc>
                  <a:txBody>
                    <a:bodyPr/>
                    <a:lstStyle/>
                    <a:p>
                      <a:r>
                        <a:rPr lang="en-IN" baseline="0" dirty="0">
                          <a:solidFill>
                            <a:schemeClr val="tx1"/>
                          </a:solidFill>
                        </a:rPr>
                        <a:t>2018</a:t>
                      </a:r>
                    </a:p>
                  </a:txBody>
                  <a:tcPr/>
                </a:tc>
                <a:tc>
                  <a:txBody>
                    <a:bodyPr/>
                    <a:lstStyle/>
                    <a:p>
                      <a:r>
                        <a:rPr lang="en-IN" baseline="0" dirty="0">
                          <a:solidFill>
                            <a:schemeClr val="tx1"/>
                          </a:solidFill>
                        </a:rPr>
                        <a:t>K. </a:t>
                      </a:r>
                      <a:r>
                        <a:rPr lang="en-IN" baseline="0" dirty="0" err="1">
                          <a:solidFill>
                            <a:schemeClr val="tx1"/>
                          </a:solidFill>
                        </a:rPr>
                        <a:t>Sripath</a:t>
                      </a:r>
                      <a:r>
                        <a:rPr lang="en-IN" baseline="0" dirty="0">
                          <a:solidFill>
                            <a:schemeClr val="tx1"/>
                          </a:solidFill>
                        </a:rPr>
                        <a:t> Roy</a:t>
                      </a:r>
                    </a:p>
                  </a:txBody>
                  <a:tcPr/>
                </a:tc>
                <a:tc>
                  <a:txBody>
                    <a:bodyPr/>
                    <a:lstStyle/>
                    <a:p>
                      <a:r>
                        <a:rPr lang="en-IN" baseline="0" dirty="0">
                          <a:solidFill>
                            <a:schemeClr val="tx1"/>
                          </a:solidFill>
                        </a:rPr>
                        <a:t>Uses SVM and Decision tree algorithms for classification.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a:solidFill>
                            <a:schemeClr val="tx1"/>
                          </a:solidFill>
                        </a:rPr>
                        <a:t>https://github.com/vaishnavipatil29/Career-Guidance-ML-Project/blob/master/Student%20Career%20Prediction.pdf</a:t>
                      </a:r>
                    </a:p>
                    <a:p>
                      <a:endParaRPr lang="en-IN" baseline="0" dirty="0">
                        <a:solidFill>
                          <a:schemeClr val="tx1"/>
                        </a:solidFill>
                      </a:endParaRPr>
                    </a:p>
                  </a:txBody>
                  <a:tcPr/>
                </a:tc>
                <a:extLst>
                  <a:ext uri="{0D108BD9-81ED-4DB2-BD59-A6C34878D82A}">
                    <a16:rowId xmlns:a16="http://schemas.microsoft.com/office/drawing/2014/main" val="3596140998"/>
                  </a:ext>
                </a:extLst>
              </a:tr>
            </a:tbl>
          </a:graphicData>
        </a:graphic>
      </p:graphicFrame>
      <p:sp>
        <p:nvSpPr>
          <p:cNvPr id="4" name="Slide Number Placeholder 3">
            <a:extLst>
              <a:ext uri="{FF2B5EF4-FFF2-40B4-BE49-F238E27FC236}">
                <a16:creationId xmlns:a16="http://schemas.microsoft.com/office/drawing/2014/main" id="{2FA525AA-4937-7880-6AA2-9A0887667F2F}"/>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
        <p:nvSpPr>
          <p:cNvPr id="5" name="Footer Placeholder 4">
            <a:extLst>
              <a:ext uri="{FF2B5EF4-FFF2-40B4-BE49-F238E27FC236}">
                <a16:creationId xmlns:a16="http://schemas.microsoft.com/office/drawing/2014/main" id="{2DF74479-1BF5-6AFF-4482-DFD5BAEBB44F}"/>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2B1621B0-1875-A024-E3CB-5E38430D68B0}"/>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1856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3659124" y="2816351"/>
            <a:ext cx="4873752" cy="1709928"/>
          </a:xfrm>
        </p:spPr>
        <p:txBody>
          <a:bodyPr/>
          <a:lstStyle/>
          <a:p>
            <a:r>
              <a:rPr lang="en-US" dirty="0"/>
              <a:t>Thank you</a:t>
            </a:r>
          </a:p>
        </p:txBody>
      </p:sp>
    </p:spTree>
    <p:extLst>
      <p:ext uri="{BB962C8B-B14F-4D97-AF65-F5344CB8AC3E}">
        <p14:creationId xmlns:p14="http://schemas.microsoft.com/office/powerpoint/2010/main" val="239758338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{3DB6B53B-C75B-42C6-8D77-1303069E1A18}tf11429527_win32</Template>
  <TotalTime>73</TotalTime>
  <Words>275</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Agency FB</vt:lpstr>
      <vt:lpstr>Arial</vt:lpstr>
      <vt:lpstr>Calibri</vt:lpstr>
      <vt:lpstr>Century Gothic</vt:lpstr>
      <vt:lpstr>Karla</vt:lpstr>
      <vt:lpstr>Univers Condensed Light</vt:lpstr>
      <vt:lpstr>Office Theme</vt:lpstr>
      <vt:lpstr>Career guidance for secondary level students using AI</vt:lpstr>
      <vt:lpstr>Team Members </vt:lpstr>
      <vt:lpstr>Abstract</vt:lpstr>
      <vt:lpstr>Literature Survey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guidance for secondary level students using AI</dc:title>
  <dc:creator>sai reddy</dc:creator>
  <cp:lastModifiedBy>Rakesh Divakar</cp:lastModifiedBy>
  <cp:revision>2</cp:revision>
  <dcterms:created xsi:type="dcterms:W3CDTF">2023-09-29T04:01:10Z</dcterms:created>
  <dcterms:modified xsi:type="dcterms:W3CDTF">2023-10-15T14:10:33Z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