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</p:sldIdLst>
  <p:sldSz cy="5143500" cx="9144000"/>
  <p:notesSz cx="6858000" cy="9144000"/>
  <p:embeddedFontLst>
    <p:embeddedFont>
      <p:font typeface="Roboto Slab"/>
      <p:regular r:id="rId84"/>
      <p:bold r:id="rId85"/>
    </p:embeddedFont>
    <p:embeddedFont>
      <p:font typeface="Source Sans Pro"/>
      <p:regular r:id="rId86"/>
      <p:bold r:id="rId87"/>
      <p:italic r:id="rId88"/>
      <p:boldItalic r:id="rId8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B53B18A-CC01-4C7F-802C-3E44D40D8D16}">
  <a:tblStyle styleId="{4B53B18A-CC01-4C7F-802C-3E44D40D8D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font" Target="fonts/RobotoSlab-regular.fntdata"/><Relationship Id="rId83" Type="http://schemas.openxmlformats.org/officeDocument/2006/relationships/slide" Target="slides/slide78.xml"/><Relationship Id="rId42" Type="http://schemas.openxmlformats.org/officeDocument/2006/relationships/slide" Target="slides/slide37.xml"/><Relationship Id="rId86" Type="http://schemas.openxmlformats.org/officeDocument/2006/relationships/font" Target="fonts/SourceSansPro-regular.fntdata"/><Relationship Id="rId41" Type="http://schemas.openxmlformats.org/officeDocument/2006/relationships/slide" Target="slides/slide36.xml"/><Relationship Id="rId85" Type="http://schemas.openxmlformats.org/officeDocument/2006/relationships/font" Target="fonts/RobotoSlab-bold.fntdata"/><Relationship Id="rId44" Type="http://schemas.openxmlformats.org/officeDocument/2006/relationships/slide" Target="slides/slide39.xml"/><Relationship Id="rId88" Type="http://schemas.openxmlformats.org/officeDocument/2006/relationships/font" Target="fonts/SourceSansPro-italic.fntdata"/><Relationship Id="rId43" Type="http://schemas.openxmlformats.org/officeDocument/2006/relationships/slide" Target="slides/slide38.xml"/><Relationship Id="rId87" Type="http://schemas.openxmlformats.org/officeDocument/2006/relationships/font" Target="fonts/SourceSansPro-bold.fntdata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9" Type="http://schemas.openxmlformats.org/officeDocument/2006/relationships/font" Target="fonts/SourceSansPro-boldItalic.fntdata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edium.com/redefyn/why-git-and-github-165de17e7c9d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educba.com/git-alternatives/" TargetMode="Externa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atlassian.com/git/tutorials/merging-vs-rebasing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educba.com/git-alternatives/" TargetMode="Externa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atlassian.com/git/tutorials/merging-vs-rebasing" TargetMode="Externa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atlassian.com/git/tutorials/merging-vs-rebasing" TargetMode="Externa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atlassian.com/git/tutorials/merging-vs-rebasing" TargetMode="Externa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educba.com/git-alternatives/" TargetMode="Externa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edium.com/@pakin/git-%E0%B8%97%E0%B8%B3%E0%B9%84%E0%B8%A1-commit-message-%E0%B8%96%E0%B8%B6%E0%B8%87%E0%B8%AA%E0%B8%B3%E0%B8%84%E0%B8%B1%E0%B8%8D-accdf82cbd82" TargetMode="Externa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65ec50442_0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65ec5044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d1674388b_0_1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d1674388b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df9f61f60_1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df9f61f6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https://medium.com/redefyn/why-git-and-github-165de17e7c9d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6d46a717a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6d46a717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e91e1a18e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e91e1a18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d1674388b_0_1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d1674388b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e91e1a18e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e91e1a18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6d46a717a_2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6d46a717a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6d46a717a_2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6d46a717a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e91e1a18e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8e91e1a18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d6f5bfa57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d6f5bfa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c9472a69b_1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c9472a69b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6d46a717a_1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6d46a717a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f2977fef5_1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f2977fef5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d1674388b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d1674388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d6f5bfa57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8d6f5bfa5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8e91e1a18e_0_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8e91e1a18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d1674388b_1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d1674388b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d1674388b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d1674388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865ec50442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865ec5044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8d6f5bfa57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8d6f5bfa5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8d1674388b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8d167438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8d6f5bfa57_0_1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8d6f5bfa57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8d6f5bfa57_0_1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8d6f5bfa57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c60e6beee_0_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c60e6bee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8d6f5bfa57_0_1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8d6f5bfa57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8c60e6beee_0_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8c60e6bee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8d6f5bfa57_0_1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8d6f5bfa57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d6f5bfa57_0_20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8d6f5bfa57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86d46a717a_1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86d46a717a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8d6f5bfa57_0_18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8d6f5bfa57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e91e1a18e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e91e1a18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8c60e6beee_0_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8c60e6bee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8d6f5bfa57_0_1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8d6f5bfa57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8c60e6beee_0_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8c60e6bee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d6f5bfa57_0_3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d6f5bfa57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8c60e6beee_0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8c60e6bee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8d6f5bfa57_0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8d6f5bfa5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865ec50442_0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865ec5044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8d6f5bfa57_0_2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8d6f5bfa57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8c60e6beee_0_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8c60e6bee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8d6f5bfa57_0_40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8d6f5bfa57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6d46a717a_1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6d46a717a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https://www.educba.com/git-alternatives/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8d6f5bfa57_0_3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8d6f5bfa57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865ec50442_0_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865ec5044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8d6f5bfa57_0_2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8d6f5bfa57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8c60e6beee_0_8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8c60e6beee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8c60e6beee_0_9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8c60e6bee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8d6f5bfa57_0_2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8d6f5bfa57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8d6f5bfa57_0_2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8d6f5bfa57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865ec50442_0_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865ec5044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8c9472a69b_1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8c9472a69b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8d1674388b_0_9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8d1674388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https://www.atlassian.com/git/tutorials/merging-vs-rebasing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6d46a717a_1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6d46a717a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https://www.educba.com/git-alternatives/</a:t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8d6f5bfa57_0_28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8d6f5bfa57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8d6f5bfa57_0_30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8d6f5bfa57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8e40b65452_0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8e40b6545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https://www.atlassian.com/git/tutorials/merging-vs-rebasing</a:t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8d6f5bfa57_0_3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8d6f5bfa57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8e40b65452_0_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8e40b6545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https://www.atlassian.com/git/tutorials/merging-vs-rebasing</a:t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8e40b65452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8e40b6545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https://www.atlassian.com/git/tutorials/merging-vs-rebasing</a:t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8d6f5bfa57_0_4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8d6f5bfa57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8d6f5bfa57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8d6f5bfa5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8d6f5bfa57_0_3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8d6f5bfa57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8d6f5bfa57_0_38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8d6f5bfa57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d43294adb_1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d43294adb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https://www.educba.com/git-alternatives/</a:t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8d6f5bfa57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8d6f5bfa5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8d6f5bfa57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8d6f5bfa5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8c60e6beee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8c60e6be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8df9f61f60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8df9f61f6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https://medium.com/@pakin/git-%E0%B8%97%E0%B8%B3%E0%B9%84%E0%B8%A1-commit-message-%E0%B8%96%E0%B8%B6%E0%B8%87%E0%B8%AA%E0%B8%B3%E0%B8%84%E0%B8%B1%E0%B8%8D-accdf82cbd82</a:t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8d6f5bfa57_0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8d6f5bfa5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8252bbec65_0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8252bbec6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8252bbec65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8252bbec6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8252bbec65_0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8252bbec6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86d46a717a_1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86d46a717a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d1674388b_0_10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d1674388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6d46a717a_1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6d46a717a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b="0" l="19" r="19" t="0"/>
          <a:stretch/>
        </p:blipFill>
        <p:spPr>
          <a:xfrm flipH="1" rot="10800000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8pPr>
            <a:lvl9pPr indent="-457200" lvl="8" marL="41148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" name="Google Shape;38;p4"/>
          <p:cNvCxnSpPr/>
          <p:nvPr/>
        </p:nvCxnSpPr>
        <p:spPr>
          <a:xfrm flipH="1" rot="10800000">
            <a:off x="4704510" y="351930"/>
            <a:ext cx="347100" cy="47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7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6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3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9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28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22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24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29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25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8.xml"/><Relationship Id="rId3" Type="http://schemas.openxmlformats.org/officeDocument/2006/relationships/hyperlink" Target="mailto:raksit.mantanacharu1@exxonmobil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Version Control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86150" y="559095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/>
              <a:t>Backups</a:t>
            </a:r>
            <a:endParaRPr b="1" sz="4400"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2400"/>
              <a:buChar char="◎"/>
            </a:pPr>
            <a:r>
              <a:rPr lang="en">
                <a:solidFill>
                  <a:srgbClr val="CC0000"/>
                </a:solidFill>
              </a:rPr>
              <a:t>Accidentally delete the file without backups.</a:t>
            </a:r>
            <a:endParaRPr>
              <a:solidFill>
                <a:srgbClr val="CC0000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009624"/>
              </a:buClr>
              <a:buSzPts val="2400"/>
              <a:buChar char="◎"/>
            </a:pPr>
            <a:r>
              <a:rPr lang="en">
                <a:solidFill>
                  <a:srgbClr val="009624"/>
                </a:solidFill>
              </a:rPr>
              <a:t>Version Control makes backups, we can recover.</a:t>
            </a:r>
            <a:endParaRPr>
              <a:solidFill>
                <a:srgbClr val="009624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86150" y="559095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/>
              <a:t>Backups</a:t>
            </a:r>
            <a:r>
              <a:rPr b="1" lang="en" sz="4400"/>
              <a:t> (alternatives)</a:t>
            </a:r>
            <a:endParaRPr b="1" sz="4400"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Manually backup files with timestamp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Online file hosting websites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2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786150" y="559095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/>
              <a:t>Backups (alternatives)</a:t>
            </a:r>
            <a:endParaRPr b="1" sz="4400"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1375" y="1762625"/>
            <a:ext cx="2181225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786150" y="559095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/>
              <a:t>History and Changes</a:t>
            </a:r>
            <a:endParaRPr b="1" sz="4400"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2400"/>
              <a:buChar char="◎"/>
            </a:pPr>
            <a:r>
              <a:rPr lang="en">
                <a:solidFill>
                  <a:srgbClr val="CC0000"/>
                </a:solidFill>
              </a:rPr>
              <a:t>No clues what / why changes has been made.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786150" y="559095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/>
              <a:t>History and Changes</a:t>
            </a:r>
            <a:endParaRPr b="1" sz="4400"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2400"/>
              <a:buChar char="◎"/>
            </a:pPr>
            <a:r>
              <a:rPr lang="en">
                <a:solidFill>
                  <a:srgbClr val="CC0000"/>
                </a:solidFill>
              </a:rPr>
              <a:t>No clues </a:t>
            </a:r>
            <a:r>
              <a:rPr lang="en">
                <a:solidFill>
                  <a:srgbClr val="CC0000"/>
                </a:solidFill>
              </a:rPr>
              <a:t>what / why changes has been made.</a:t>
            </a:r>
            <a:endParaRPr>
              <a:solidFill>
                <a:srgbClr val="CC0000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009624"/>
              </a:buClr>
              <a:buSzPts val="2400"/>
              <a:buChar char="◎"/>
            </a:pPr>
            <a:r>
              <a:rPr lang="en">
                <a:solidFill>
                  <a:srgbClr val="009624"/>
                </a:solidFill>
              </a:rPr>
              <a:t>Version Control keeps a history line-by-line with a description.</a:t>
            </a:r>
            <a:endParaRPr>
              <a:solidFill>
                <a:srgbClr val="009624"/>
              </a:solidFill>
            </a:endParaRPr>
          </a:p>
        </p:txBody>
      </p:sp>
      <p:sp>
        <p:nvSpPr>
          <p:cNvPr id="165" name="Google Shape;165;p2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786150" y="559095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/>
              <a:t>History and Changes</a:t>
            </a:r>
            <a:endParaRPr b="1" sz="4400"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9025" y="1304425"/>
            <a:ext cx="5065938" cy="3488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786150" y="559095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/>
              <a:t>Experiment</a:t>
            </a:r>
            <a:endParaRPr b="1" sz="4400"/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2400"/>
              <a:buChar char="◎"/>
            </a:pPr>
            <a:r>
              <a:rPr lang="en">
                <a:solidFill>
                  <a:srgbClr val="CC0000"/>
                </a:solidFill>
              </a:rPr>
              <a:t>In case of running some experiment, you n</a:t>
            </a:r>
            <a:r>
              <a:rPr lang="en">
                <a:solidFill>
                  <a:srgbClr val="CC0000"/>
                </a:solidFill>
              </a:rPr>
              <a:t>eed to create a new project since it will affect the existing main project.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80" name="Google Shape;180;p2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786150" y="559095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/>
              <a:t>Experiment</a:t>
            </a:r>
            <a:endParaRPr b="1" sz="4400"/>
          </a:p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2400"/>
              <a:buChar char="◎"/>
            </a:pPr>
            <a:r>
              <a:rPr lang="en">
                <a:solidFill>
                  <a:srgbClr val="CC0000"/>
                </a:solidFill>
              </a:rPr>
              <a:t>In case of running some experiment, you need to create a new project since it will affect the existing main project.</a:t>
            </a:r>
            <a:endParaRPr>
              <a:solidFill>
                <a:srgbClr val="CC0000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009624"/>
              </a:buClr>
              <a:buSzPts val="2400"/>
              <a:buChar char="◎"/>
            </a:pPr>
            <a:r>
              <a:rPr lang="en">
                <a:solidFill>
                  <a:srgbClr val="009624"/>
                </a:solidFill>
              </a:rPr>
              <a:t>Version Control allows us to create experiment sections.</a:t>
            </a:r>
            <a:endParaRPr>
              <a:solidFill>
                <a:srgbClr val="009624"/>
              </a:solidFill>
            </a:endParaRPr>
          </a:p>
        </p:txBody>
      </p:sp>
      <p:sp>
        <p:nvSpPr>
          <p:cNvPr id="187" name="Google Shape;187;p2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786150" y="559095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/>
              <a:t>Collaboration</a:t>
            </a:r>
            <a:endParaRPr b="1" sz="4400"/>
          </a:p>
        </p:txBody>
      </p:sp>
      <p:sp>
        <p:nvSpPr>
          <p:cNvPr id="193" name="Google Shape;193;p29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2400"/>
              <a:buChar char="◎"/>
            </a:pPr>
            <a:r>
              <a:rPr lang="en">
                <a:solidFill>
                  <a:srgbClr val="CC0000"/>
                </a:solidFill>
              </a:rPr>
              <a:t>Unable to collaborate since the file belongs to one person at a time.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94" name="Google Shape;194;p2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786150" y="559095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/>
              <a:t>Collaboration</a:t>
            </a:r>
            <a:endParaRPr b="1" sz="4400"/>
          </a:p>
        </p:txBody>
      </p:sp>
      <p:sp>
        <p:nvSpPr>
          <p:cNvPr id="200" name="Google Shape;200;p30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2400"/>
              <a:buChar char="◎"/>
            </a:pPr>
            <a:r>
              <a:rPr lang="en">
                <a:solidFill>
                  <a:srgbClr val="CC0000"/>
                </a:solidFill>
              </a:rPr>
              <a:t>Unable to collaborate since the file belongs to one person at a time.</a:t>
            </a:r>
            <a:endParaRPr>
              <a:solidFill>
                <a:srgbClr val="CC0000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009624"/>
              </a:buClr>
              <a:buSzPts val="2400"/>
              <a:buChar char="◎"/>
            </a:pPr>
            <a:r>
              <a:rPr lang="en">
                <a:solidFill>
                  <a:srgbClr val="009624"/>
                </a:solidFill>
              </a:rPr>
              <a:t>Version Controls allows us to work at the same file, at the same time.</a:t>
            </a:r>
            <a:endParaRPr>
              <a:solidFill>
                <a:srgbClr val="009624"/>
              </a:solidFill>
            </a:endParaRPr>
          </a:p>
        </p:txBody>
      </p:sp>
      <p:sp>
        <p:nvSpPr>
          <p:cNvPr id="201" name="Google Shape;201;p3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>
            <a:off x="786150" y="559095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/>
              <a:t>Agenda</a:t>
            </a:r>
            <a:endParaRPr b="1" sz="4400"/>
          </a:p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Overview of Version Control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Getting started with Git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Basic Git daily commands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Advanced Git commands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Git-related files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Resolve conflicts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Version Control and DevOps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Productivity tools</a:t>
            </a:r>
            <a:endParaRPr/>
          </a:p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type="title"/>
          </p:nvPr>
        </p:nvSpPr>
        <p:spPr>
          <a:xfrm>
            <a:off x="786150" y="559095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/>
              <a:t>Version Control offers ...</a:t>
            </a:r>
            <a:endParaRPr b="1" sz="4400"/>
          </a:p>
        </p:txBody>
      </p:sp>
      <p:sp>
        <p:nvSpPr>
          <p:cNvPr id="207" name="Google Shape;207;p3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Backups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History records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Changes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Experiment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Collaboration</a:t>
            </a:r>
            <a:endParaRPr/>
          </a:p>
        </p:txBody>
      </p:sp>
      <p:sp>
        <p:nvSpPr>
          <p:cNvPr id="208" name="Google Shape;208;p3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1. 2</a:t>
            </a:r>
            <a:endParaRPr sz="60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Version Control System</a:t>
            </a:r>
            <a:endParaRPr/>
          </a:p>
        </p:txBody>
      </p:sp>
      <p:sp>
        <p:nvSpPr>
          <p:cNvPr id="214" name="Google Shape;214;p32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2"/>
          <p:cNvSpPr txBox="1"/>
          <p:nvPr>
            <p:ph idx="4294967295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type="title"/>
          </p:nvPr>
        </p:nvSpPr>
        <p:spPr>
          <a:xfrm>
            <a:off x="786150" y="559095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/>
              <a:t>Centralized vs Distributed</a:t>
            </a:r>
            <a:endParaRPr b="1" sz="4400"/>
          </a:p>
        </p:txBody>
      </p:sp>
      <p:sp>
        <p:nvSpPr>
          <p:cNvPr id="221" name="Google Shape;221;p33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3" name="Google Shape;22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1400" y="1385100"/>
            <a:ext cx="3126451" cy="319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152" y="1515800"/>
            <a:ext cx="3126451" cy="306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9" name="Google Shape;229;p34"/>
          <p:cNvGraphicFramePr/>
          <p:nvPr/>
        </p:nvGraphicFramePr>
        <p:xfrm>
          <a:off x="1857375" y="18202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{4B53B18A-CC01-4C7F-802C-3E44D40D8D16}</a:tableStyleId>
              </a:tblPr>
              <a:tblGrid>
                <a:gridCol w="1809750"/>
                <a:gridCol w="1809750"/>
                <a:gridCol w="1809750"/>
              </a:tblGrid>
              <a:tr h="50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Centralized VCS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Distributed VCS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Speed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Slow</a:t>
                      </a:r>
                      <a:endParaRPr b="1" sz="14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Fast</a:t>
                      </a:r>
                      <a:endParaRPr b="1" sz="14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Offline mode</a:t>
                      </a:r>
                      <a:endParaRPr sz="1100">
                        <a:solidFill>
                          <a:schemeClr val="dk2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2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No</a:t>
                      </a:r>
                      <a:endParaRPr b="1" sz="14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Yes</a:t>
                      </a:r>
                      <a:endParaRPr b="1" sz="14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0" name="Google Shape;230;p3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" name="Google Shape;231;p34"/>
          <p:cNvSpPr txBox="1"/>
          <p:nvPr>
            <p:ph type="title"/>
          </p:nvPr>
        </p:nvSpPr>
        <p:spPr>
          <a:xfrm>
            <a:off x="786150" y="559095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/>
              <a:t>Centralized vs Distributed</a:t>
            </a:r>
            <a:endParaRPr b="1" sz="4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2</a:t>
            </a:r>
            <a:r>
              <a:rPr lang="en" sz="6000">
                <a:solidFill>
                  <a:schemeClr val="accent4"/>
                </a:solidFill>
              </a:rPr>
              <a:t>.</a:t>
            </a:r>
            <a:endParaRPr sz="60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 with Git</a:t>
            </a:r>
            <a:endParaRPr/>
          </a:p>
        </p:txBody>
      </p:sp>
      <p:sp>
        <p:nvSpPr>
          <p:cNvPr id="237" name="Google Shape;237;p35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5"/>
          <p:cNvSpPr txBox="1"/>
          <p:nvPr>
            <p:ph idx="4294967295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/>
          <p:nvPr>
            <p:ph type="title"/>
          </p:nvPr>
        </p:nvSpPr>
        <p:spPr>
          <a:xfrm>
            <a:off x="786150" y="559095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/>
              <a:t>Git gives you</a:t>
            </a:r>
            <a:r>
              <a:rPr b="1" lang="en" sz="4400"/>
              <a:t> </a:t>
            </a:r>
            <a:r>
              <a:rPr b="1" lang="en" sz="4400"/>
              <a:t>...</a:t>
            </a:r>
            <a:endParaRPr b="1" sz="4400"/>
          </a:p>
        </p:txBody>
      </p:sp>
      <p:sp>
        <p:nvSpPr>
          <p:cNvPr id="244" name="Google Shape;244;p36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Distributed version control system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Speed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Free and Open-source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Staging area</a:t>
            </a:r>
            <a:endParaRPr/>
          </a:p>
        </p:txBody>
      </p:sp>
      <p:sp>
        <p:nvSpPr>
          <p:cNvPr id="245" name="Google Shape;245;p3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/>
          <p:nvPr>
            <p:ph type="title"/>
          </p:nvPr>
        </p:nvSpPr>
        <p:spPr>
          <a:xfrm>
            <a:off x="786150" y="559095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/>
              <a:t>How Git works</a:t>
            </a:r>
            <a:endParaRPr b="1" sz="4400"/>
          </a:p>
        </p:txBody>
      </p:sp>
      <p:sp>
        <p:nvSpPr>
          <p:cNvPr id="251" name="Google Shape;251;p37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3" name="Google Shape;25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1425" y="1688238"/>
            <a:ext cx="4821150" cy="17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/>
          <p:nvPr>
            <p:ph type="title"/>
          </p:nvPr>
        </p:nvSpPr>
        <p:spPr>
          <a:xfrm>
            <a:off x="786150" y="559095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/>
              <a:t>Online shopping analogy</a:t>
            </a:r>
            <a:endParaRPr b="1" sz="4400"/>
          </a:p>
        </p:txBody>
      </p:sp>
      <p:sp>
        <p:nvSpPr>
          <p:cNvPr id="259" name="Google Shape;259;p38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1" name="Google Shape;26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1425" y="1688238"/>
            <a:ext cx="4821150" cy="176702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8"/>
          <p:cNvSpPr txBox="1"/>
          <p:nvPr>
            <p:ph idx="4294967295" type="subTitle"/>
          </p:nvPr>
        </p:nvSpPr>
        <p:spPr>
          <a:xfrm>
            <a:off x="1969025" y="3569600"/>
            <a:ext cx="1934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Add stuffs to cart</a:t>
            </a:r>
            <a:endParaRPr sz="1800"/>
          </a:p>
        </p:txBody>
      </p:sp>
      <p:sp>
        <p:nvSpPr>
          <p:cNvPr id="263" name="Google Shape;263;p38"/>
          <p:cNvSpPr txBox="1"/>
          <p:nvPr>
            <p:ph idx="4294967295" type="subTitle"/>
          </p:nvPr>
        </p:nvSpPr>
        <p:spPr>
          <a:xfrm>
            <a:off x="5222300" y="3569600"/>
            <a:ext cx="1934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Order confirmation</a:t>
            </a: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9"/>
          <p:cNvSpPr txBox="1"/>
          <p:nvPr>
            <p:ph type="title"/>
          </p:nvPr>
        </p:nvSpPr>
        <p:spPr>
          <a:xfrm>
            <a:off x="786150" y="559095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/>
              <a:t>Git hosting providers</a:t>
            </a:r>
            <a:endParaRPr b="1" sz="4400"/>
          </a:p>
        </p:txBody>
      </p:sp>
      <p:sp>
        <p:nvSpPr>
          <p:cNvPr id="269" name="Google Shape;269;p39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GitHub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GitLab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Bitbucket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Azure DevOps</a:t>
            </a:r>
            <a:endParaRPr/>
          </a:p>
        </p:txBody>
      </p:sp>
      <p:sp>
        <p:nvSpPr>
          <p:cNvPr id="270" name="Google Shape;270;p3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0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3</a:t>
            </a:r>
            <a:r>
              <a:rPr lang="en" sz="6000">
                <a:solidFill>
                  <a:schemeClr val="accent4"/>
                </a:solidFill>
              </a:rPr>
              <a:t>.</a:t>
            </a:r>
            <a:endParaRPr sz="60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Git daily commands</a:t>
            </a:r>
            <a:endParaRPr/>
          </a:p>
        </p:txBody>
      </p:sp>
      <p:sp>
        <p:nvSpPr>
          <p:cNvPr id="276" name="Google Shape;276;p40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0"/>
          <p:cNvSpPr txBox="1"/>
          <p:nvPr>
            <p:ph idx="4294967295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1.</a:t>
            </a:r>
            <a:endParaRPr sz="60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Version Control</a:t>
            </a:r>
            <a:endParaRPr/>
          </a:p>
        </p:txBody>
      </p:sp>
      <p:sp>
        <p:nvSpPr>
          <p:cNvPr id="83" name="Google Shape;83;p14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 txBox="1"/>
          <p:nvPr>
            <p:ph idx="4294967295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1"/>
          <p:cNvSpPr txBox="1"/>
          <p:nvPr>
            <p:ph idx="4294967295" type="ctrTitle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Initializing</a:t>
            </a:r>
            <a:endParaRPr b="1" sz="6000"/>
          </a:p>
        </p:txBody>
      </p:sp>
      <p:sp>
        <p:nvSpPr>
          <p:cNvPr id="283" name="Google Shape;283;p41"/>
          <p:cNvSpPr txBox="1"/>
          <p:nvPr>
            <p:ph idx="4294967295" type="subTitle"/>
          </p:nvPr>
        </p:nvSpPr>
        <p:spPr>
          <a:xfrm>
            <a:off x="685800" y="1639913"/>
            <a:ext cx="6593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git init</a:t>
            </a:r>
            <a:endParaRPr b="1" sz="3600"/>
          </a:p>
        </p:txBody>
      </p:sp>
      <p:sp>
        <p:nvSpPr>
          <p:cNvPr id="284" name="Google Shape;284;p4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41"/>
          <p:cNvSpPr txBox="1"/>
          <p:nvPr>
            <p:ph idx="4294967295" type="subTitle"/>
          </p:nvPr>
        </p:nvSpPr>
        <p:spPr>
          <a:xfrm>
            <a:off x="685800" y="2703700"/>
            <a:ext cx="6441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Create an empty Git repository.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2"/>
          <p:cNvSpPr txBox="1"/>
          <p:nvPr>
            <p:ph idx="4294967295" type="ctrTitle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Initializing</a:t>
            </a:r>
            <a:endParaRPr b="1" sz="6000"/>
          </a:p>
        </p:txBody>
      </p:sp>
      <p:sp>
        <p:nvSpPr>
          <p:cNvPr id="291" name="Google Shape;291;p42"/>
          <p:cNvSpPr txBox="1"/>
          <p:nvPr>
            <p:ph idx="4294967295" type="subTitle"/>
          </p:nvPr>
        </p:nvSpPr>
        <p:spPr>
          <a:xfrm>
            <a:off x="685800" y="1639913"/>
            <a:ext cx="6593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git init</a:t>
            </a:r>
            <a:endParaRPr b="1" sz="3600"/>
          </a:p>
        </p:txBody>
      </p:sp>
      <p:sp>
        <p:nvSpPr>
          <p:cNvPr id="292" name="Google Shape;292;p42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3" name="Google Shape;29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7188" y="2424713"/>
            <a:ext cx="1770914" cy="2020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3"/>
          <p:cNvSpPr txBox="1"/>
          <p:nvPr>
            <p:ph idx="4294967295" type="ctrTitle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Staging</a:t>
            </a:r>
            <a:endParaRPr b="1" sz="6000"/>
          </a:p>
        </p:txBody>
      </p:sp>
      <p:sp>
        <p:nvSpPr>
          <p:cNvPr id="299" name="Google Shape;299;p43"/>
          <p:cNvSpPr txBox="1"/>
          <p:nvPr>
            <p:ph idx="4294967295" type="subTitle"/>
          </p:nvPr>
        </p:nvSpPr>
        <p:spPr>
          <a:xfrm>
            <a:off x="685800" y="1639913"/>
            <a:ext cx="6593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git add </a:t>
            </a:r>
            <a:r>
              <a:rPr lang="en" sz="3600"/>
              <a:t>&lt;file&gt;</a:t>
            </a:r>
            <a:endParaRPr sz="3600"/>
          </a:p>
        </p:txBody>
      </p:sp>
      <p:sp>
        <p:nvSpPr>
          <p:cNvPr id="300" name="Google Shape;300;p4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1" name="Google Shape;301;p43"/>
          <p:cNvSpPr txBox="1"/>
          <p:nvPr>
            <p:ph idx="4294967295" type="subTitle"/>
          </p:nvPr>
        </p:nvSpPr>
        <p:spPr>
          <a:xfrm>
            <a:off x="685800" y="27037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Indicate which files and their states are to be included in the next commit.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4"/>
          <p:cNvSpPr txBox="1"/>
          <p:nvPr>
            <p:ph idx="4294967295" type="ctrTitle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Staging</a:t>
            </a:r>
            <a:endParaRPr b="1" sz="6000"/>
          </a:p>
        </p:txBody>
      </p:sp>
      <p:sp>
        <p:nvSpPr>
          <p:cNvPr id="307" name="Google Shape;307;p44"/>
          <p:cNvSpPr txBox="1"/>
          <p:nvPr>
            <p:ph idx="4294967295" type="subTitle"/>
          </p:nvPr>
        </p:nvSpPr>
        <p:spPr>
          <a:xfrm>
            <a:off x="685800" y="1639913"/>
            <a:ext cx="6593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git add </a:t>
            </a:r>
            <a:r>
              <a:rPr lang="en" sz="3600"/>
              <a:t>&lt;file&gt;</a:t>
            </a:r>
            <a:endParaRPr sz="3600"/>
          </a:p>
        </p:txBody>
      </p:sp>
      <p:sp>
        <p:nvSpPr>
          <p:cNvPr id="308" name="Google Shape;308;p4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9" name="Google Shape;30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1425" y="2777075"/>
            <a:ext cx="4821150" cy="17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5"/>
          <p:cNvSpPr txBox="1"/>
          <p:nvPr>
            <p:ph idx="4294967295" type="ctrTitle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Status</a:t>
            </a:r>
            <a:endParaRPr b="1" sz="6000"/>
          </a:p>
        </p:txBody>
      </p:sp>
      <p:sp>
        <p:nvSpPr>
          <p:cNvPr id="315" name="Google Shape;315;p45"/>
          <p:cNvSpPr txBox="1"/>
          <p:nvPr>
            <p:ph idx="4294967295" type="subTitle"/>
          </p:nvPr>
        </p:nvSpPr>
        <p:spPr>
          <a:xfrm>
            <a:off x="685800" y="1639925"/>
            <a:ext cx="7718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git status</a:t>
            </a:r>
            <a:endParaRPr sz="3600"/>
          </a:p>
        </p:txBody>
      </p:sp>
      <p:sp>
        <p:nvSpPr>
          <p:cNvPr id="316" name="Google Shape;316;p4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7" name="Google Shape;317;p45"/>
          <p:cNvSpPr txBox="1"/>
          <p:nvPr>
            <p:ph idx="4294967295" type="subTitle"/>
          </p:nvPr>
        </p:nvSpPr>
        <p:spPr>
          <a:xfrm>
            <a:off x="685800" y="27037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See the status of the repository.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6"/>
          <p:cNvSpPr txBox="1"/>
          <p:nvPr>
            <p:ph idx="4294967295" type="ctrTitle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Committing</a:t>
            </a:r>
            <a:endParaRPr b="1" sz="6000"/>
          </a:p>
        </p:txBody>
      </p:sp>
      <p:sp>
        <p:nvSpPr>
          <p:cNvPr id="323" name="Google Shape;323;p46"/>
          <p:cNvSpPr txBox="1"/>
          <p:nvPr>
            <p:ph idx="4294967295" type="subTitle"/>
          </p:nvPr>
        </p:nvSpPr>
        <p:spPr>
          <a:xfrm>
            <a:off x="685800" y="1639925"/>
            <a:ext cx="7718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git commit -m “</a:t>
            </a:r>
            <a:r>
              <a:rPr lang="en" sz="3600"/>
              <a:t>&lt;commit-message&gt;”</a:t>
            </a:r>
            <a:endParaRPr sz="3600"/>
          </a:p>
        </p:txBody>
      </p:sp>
      <p:sp>
        <p:nvSpPr>
          <p:cNvPr id="324" name="Google Shape;324;p4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Google Shape;325;p46"/>
          <p:cNvSpPr txBox="1"/>
          <p:nvPr>
            <p:ph idx="4294967295" type="subTitle"/>
          </p:nvPr>
        </p:nvSpPr>
        <p:spPr>
          <a:xfrm>
            <a:off x="685800" y="27037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Place copies (snapshots) of working directory back into the repository as a new version.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7"/>
          <p:cNvSpPr txBox="1"/>
          <p:nvPr>
            <p:ph idx="4294967295" type="ctrTitle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Committing</a:t>
            </a:r>
            <a:endParaRPr b="1" sz="6000"/>
          </a:p>
        </p:txBody>
      </p:sp>
      <p:sp>
        <p:nvSpPr>
          <p:cNvPr id="331" name="Google Shape;331;p47"/>
          <p:cNvSpPr txBox="1"/>
          <p:nvPr>
            <p:ph idx="4294967295" type="subTitle"/>
          </p:nvPr>
        </p:nvSpPr>
        <p:spPr>
          <a:xfrm>
            <a:off x="685800" y="1639925"/>
            <a:ext cx="7718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git commit -m “</a:t>
            </a:r>
            <a:r>
              <a:rPr lang="en" sz="3600"/>
              <a:t>&lt;commit-message&gt;”</a:t>
            </a:r>
            <a:endParaRPr sz="3600"/>
          </a:p>
        </p:txBody>
      </p:sp>
      <p:sp>
        <p:nvSpPr>
          <p:cNvPr id="332" name="Google Shape;332;p4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3" name="Google Shape;33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175" y="2814225"/>
            <a:ext cx="6451649" cy="140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8"/>
          <p:cNvSpPr txBox="1"/>
          <p:nvPr>
            <p:ph idx="4294967295" type="ctrTitle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Syncing</a:t>
            </a:r>
            <a:endParaRPr b="1" sz="6000"/>
          </a:p>
        </p:txBody>
      </p:sp>
      <p:sp>
        <p:nvSpPr>
          <p:cNvPr id="339" name="Google Shape;339;p48"/>
          <p:cNvSpPr txBox="1"/>
          <p:nvPr>
            <p:ph idx="4294967295" type="subTitle"/>
          </p:nvPr>
        </p:nvSpPr>
        <p:spPr>
          <a:xfrm>
            <a:off x="685800" y="1639925"/>
            <a:ext cx="82242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git remote </a:t>
            </a:r>
            <a:r>
              <a:rPr lang="en" sz="3600"/>
              <a:t>[add | set-url]</a:t>
            </a:r>
            <a:r>
              <a:rPr b="1" lang="en" sz="3600"/>
              <a:t> </a:t>
            </a:r>
            <a:r>
              <a:rPr lang="en" sz="3600"/>
              <a:t>&lt;remote&gt;</a:t>
            </a:r>
            <a:r>
              <a:rPr lang="en" sz="3600"/>
              <a:t> </a:t>
            </a:r>
            <a:r>
              <a:rPr lang="en" sz="3600"/>
              <a:t>&lt;url&gt;</a:t>
            </a:r>
            <a:endParaRPr sz="3600"/>
          </a:p>
        </p:txBody>
      </p:sp>
      <p:sp>
        <p:nvSpPr>
          <p:cNvPr id="340" name="Google Shape;340;p4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1" name="Google Shape;341;p48"/>
          <p:cNvSpPr txBox="1"/>
          <p:nvPr>
            <p:ph idx="4294967295" type="subTitle"/>
          </p:nvPr>
        </p:nvSpPr>
        <p:spPr>
          <a:xfrm>
            <a:off x="685800" y="27037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Sync the local repository to the remote repository.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9"/>
          <p:cNvSpPr txBox="1"/>
          <p:nvPr>
            <p:ph idx="4294967295" type="ctrTitle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Syncing</a:t>
            </a:r>
            <a:endParaRPr b="1" sz="6000"/>
          </a:p>
        </p:txBody>
      </p:sp>
      <p:sp>
        <p:nvSpPr>
          <p:cNvPr id="347" name="Google Shape;347;p49"/>
          <p:cNvSpPr txBox="1"/>
          <p:nvPr>
            <p:ph idx="4294967295" type="subTitle"/>
          </p:nvPr>
        </p:nvSpPr>
        <p:spPr>
          <a:xfrm>
            <a:off x="685800" y="1639925"/>
            <a:ext cx="82242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git remote </a:t>
            </a:r>
            <a:r>
              <a:rPr lang="en" sz="3600"/>
              <a:t>[add | set-url]</a:t>
            </a:r>
            <a:r>
              <a:rPr b="1" lang="en" sz="3600"/>
              <a:t> </a:t>
            </a:r>
            <a:r>
              <a:rPr lang="en" sz="3600"/>
              <a:t>&lt;remote&gt; &lt;url&gt;</a:t>
            </a:r>
            <a:endParaRPr sz="3600"/>
          </a:p>
        </p:txBody>
      </p:sp>
      <p:sp>
        <p:nvSpPr>
          <p:cNvPr id="348" name="Google Shape;348;p4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9" name="Google Shape;34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9826" y="2916000"/>
            <a:ext cx="4504349" cy="165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0"/>
          <p:cNvSpPr txBox="1"/>
          <p:nvPr>
            <p:ph idx="4294967295" type="ctrTitle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Pushing</a:t>
            </a:r>
            <a:endParaRPr b="1" sz="6000"/>
          </a:p>
        </p:txBody>
      </p:sp>
      <p:sp>
        <p:nvSpPr>
          <p:cNvPr id="355" name="Google Shape;355;p50"/>
          <p:cNvSpPr txBox="1"/>
          <p:nvPr>
            <p:ph idx="4294967295" type="subTitle"/>
          </p:nvPr>
        </p:nvSpPr>
        <p:spPr>
          <a:xfrm>
            <a:off x="685800" y="1639925"/>
            <a:ext cx="7718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git push </a:t>
            </a:r>
            <a:r>
              <a:rPr b="1" lang="en" sz="3600"/>
              <a:t>-u </a:t>
            </a:r>
            <a:r>
              <a:rPr lang="en" sz="3600"/>
              <a:t>&lt;remote&gt; &lt;branch&gt;</a:t>
            </a:r>
            <a:endParaRPr sz="3600"/>
          </a:p>
        </p:txBody>
      </p:sp>
      <p:sp>
        <p:nvSpPr>
          <p:cNvPr id="356" name="Google Shape;356;p5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7" name="Google Shape;357;p50"/>
          <p:cNvSpPr txBox="1"/>
          <p:nvPr>
            <p:ph idx="4294967295" type="subTitle"/>
          </p:nvPr>
        </p:nvSpPr>
        <p:spPr>
          <a:xfrm>
            <a:off x="685800" y="27037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Push changes up to a branch of a remote repository.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786150" y="559095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/>
              <a:t>Version Control System</a:t>
            </a:r>
            <a:endParaRPr b="1" sz="4400"/>
          </a:p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A software that records changes made to a set of files</a:t>
            </a:r>
            <a:r>
              <a:rPr lang="en"/>
              <a:t> over time</a:t>
            </a:r>
            <a:r>
              <a:rPr lang="en"/>
              <a:t>, allowing specific history to be recalled and restored as necessary.</a:t>
            </a:r>
            <a:endParaRPr/>
          </a:p>
        </p:txBody>
      </p:sp>
      <p:sp>
        <p:nvSpPr>
          <p:cNvPr id="91" name="Google Shape;91;p1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1"/>
          <p:cNvSpPr txBox="1"/>
          <p:nvPr>
            <p:ph idx="4294967295" type="ctrTitle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Pushing</a:t>
            </a:r>
            <a:endParaRPr b="1" sz="6000"/>
          </a:p>
        </p:txBody>
      </p:sp>
      <p:sp>
        <p:nvSpPr>
          <p:cNvPr id="363" name="Google Shape;363;p51"/>
          <p:cNvSpPr txBox="1"/>
          <p:nvPr>
            <p:ph idx="4294967295" type="subTitle"/>
          </p:nvPr>
        </p:nvSpPr>
        <p:spPr>
          <a:xfrm>
            <a:off x="685800" y="1639925"/>
            <a:ext cx="7718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git push -u </a:t>
            </a:r>
            <a:r>
              <a:rPr lang="en" sz="3600"/>
              <a:t>&lt;remote&gt; &lt;branch&gt;</a:t>
            </a:r>
            <a:endParaRPr sz="3600"/>
          </a:p>
        </p:txBody>
      </p:sp>
      <p:sp>
        <p:nvSpPr>
          <p:cNvPr id="364" name="Google Shape;364;p5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5" name="Google Shape;36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9012" y="3039700"/>
            <a:ext cx="4665975" cy="171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2"/>
          <p:cNvSpPr txBox="1"/>
          <p:nvPr>
            <p:ph idx="4294967295" type="ctrTitle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Pulling</a:t>
            </a:r>
            <a:endParaRPr b="1" sz="6000"/>
          </a:p>
        </p:txBody>
      </p:sp>
      <p:sp>
        <p:nvSpPr>
          <p:cNvPr id="371" name="Google Shape;371;p52"/>
          <p:cNvSpPr txBox="1"/>
          <p:nvPr>
            <p:ph idx="4294967295" type="subTitle"/>
          </p:nvPr>
        </p:nvSpPr>
        <p:spPr>
          <a:xfrm>
            <a:off x="685800" y="1639925"/>
            <a:ext cx="7718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git pull </a:t>
            </a:r>
            <a:r>
              <a:rPr lang="en" sz="3600"/>
              <a:t>&lt;remote&gt; &lt;branch&gt;</a:t>
            </a:r>
            <a:endParaRPr sz="3600"/>
          </a:p>
        </p:txBody>
      </p:sp>
      <p:sp>
        <p:nvSpPr>
          <p:cNvPr id="372" name="Google Shape;372;p52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3" name="Google Shape;373;p52"/>
          <p:cNvSpPr txBox="1"/>
          <p:nvPr>
            <p:ph idx="4294967295" type="subTitle"/>
          </p:nvPr>
        </p:nvSpPr>
        <p:spPr>
          <a:xfrm>
            <a:off x="685800" y="27037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Pull changes from (a branch of) a remote repository.</a:t>
            </a:r>
            <a:endParaRPr sz="1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3"/>
          <p:cNvSpPr txBox="1"/>
          <p:nvPr>
            <p:ph idx="4294967295" type="ctrTitle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Pulling</a:t>
            </a:r>
            <a:endParaRPr b="1" sz="6000"/>
          </a:p>
        </p:txBody>
      </p:sp>
      <p:sp>
        <p:nvSpPr>
          <p:cNvPr id="379" name="Google Shape;379;p53"/>
          <p:cNvSpPr txBox="1"/>
          <p:nvPr>
            <p:ph idx="4294967295" type="subTitle"/>
          </p:nvPr>
        </p:nvSpPr>
        <p:spPr>
          <a:xfrm>
            <a:off x="685800" y="1639925"/>
            <a:ext cx="7718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git pull </a:t>
            </a:r>
            <a:r>
              <a:rPr lang="en" sz="3600"/>
              <a:t>&lt;remote&gt; &lt;branch&gt;</a:t>
            </a:r>
            <a:endParaRPr sz="3600"/>
          </a:p>
        </p:txBody>
      </p:sp>
      <p:sp>
        <p:nvSpPr>
          <p:cNvPr id="380" name="Google Shape;380;p5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1" name="Google Shape;38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050" y="3016248"/>
            <a:ext cx="7203898" cy="111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4"/>
          <p:cNvSpPr txBox="1"/>
          <p:nvPr>
            <p:ph idx="4294967295" type="ctrTitle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Cloning</a:t>
            </a:r>
            <a:endParaRPr b="1" sz="6000"/>
          </a:p>
        </p:txBody>
      </p:sp>
      <p:sp>
        <p:nvSpPr>
          <p:cNvPr id="387" name="Google Shape;387;p54"/>
          <p:cNvSpPr txBox="1"/>
          <p:nvPr>
            <p:ph idx="4294967295" type="subTitle"/>
          </p:nvPr>
        </p:nvSpPr>
        <p:spPr>
          <a:xfrm>
            <a:off x="685800" y="1639925"/>
            <a:ext cx="7718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git clone </a:t>
            </a:r>
            <a:r>
              <a:rPr lang="en" sz="3600"/>
              <a:t>&lt;remote-url&gt;</a:t>
            </a:r>
            <a:endParaRPr sz="3600"/>
          </a:p>
        </p:txBody>
      </p:sp>
      <p:sp>
        <p:nvSpPr>
          <p:cNvPr id="388" name="Google Shape;388;p5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9" name="Google Shape;389;p54"/>
          <p:cNvSpPr txBox="1"/>
          <p:nvPr>
            <p:ph idx="4294967295" type="subTitle"/>
          </p:nvPr>
        </p:nvSpPr>
        <p:spPr>
          <a:xfrm>
            <a:off x="685800" y="27037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Get your own local copy of an existing repository.</a:t>
            </a:r>
            <a:endParaRPr sz="18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5" name="Google Shape;39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550" y="152400"/>
            <a:ext cx="668690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6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4</a:t>
            </a:r>
            <a:r>
              <a:rPr lang="en" sz="6000">
                <a:solidFill>
                  <a:schemeClr val="accent4"/>
                </a:solidFill>
              </a:rPr>
              <a:t>.</a:t>
            </a:r>
            <a:endParaRPr sz="60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Git </a:t>
            </a:r>
            <a:r>
              <a:rPr lang="en"/>
              <a:t>commands</a:t>
            </a:r>
            <a:endParaRPr/>
          </a:p>
        </p:txBody>
      </p:sp>
      <p:sp>
        <p:nvSpPr>
          <p:cNvPr id="401" name="Google Shape;401;p56"/>
          <p:cNvSpPr txBox="1"/>
          <p:nvPr>
            <p:ph idx="4294967295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7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4. 1</a:t>
            </a:r>
            <a:endParaRPr sz="60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history</a:t>
            </a:r>
            <a:endParaRPr/>
          </a:p>
        </p:txBody>
      </p:sp>
      <p:sp>
        <p:nvSpPr>
          <p:cNvPr id="407" name="Google Shape;407;p57"/>
          <p:cNvSpPr txBox="1"/>
          <p:nvPr>
            <p:ph idx="4294967295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8"/>
          <p:cNvSpPr txBox="1"/>
          <p:nvPr>
            <p:ph idx="4294967295" type="ctrTitle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Logging</a:t>
            </a:r>
            <a:endParaRPr b="1" sz="6000"/>
          </a:p>
        </p:txBody>
      </p:sp>
      <p:sp>
        <p:nvSpPr>
          <p:cNvPr id="413" name="Google Shape;413;p58"/>
          <p:cNvSpPr txBox="1"/>
          <p:nvPr>
            <p:ph idx="4294967295" type="subTitle"/>
          </p:nvPr>
        </p:nvSpPr>
        <p:spPr>
          <a:xfrm>
            <a:off x="685800" y="1639925"/>
            <a:ext cx="7718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git log </a:t>
            </a:r>
            <a:r>
              <a:rPr lang="en" sz="3600"/>
              <a:t>&lt;object&gt;</a:t>
            </a:r>
            <a:endParaRPr sz="3600"/>
          </a:p>
        </p:txBody>
      </p:sp>
      <p:sp>
        <p:nvSpPr>
          <p:cNvPr id="414" name="Google Shape;414;p5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5" name="Google Shape;415;p58"/>
          <p:cNvSpPr txBox="1"/>
          <p:nvPr>
            <p:ph idx="4294967295" type="subTitle"/>
          </p:nvPr>
        </p:nvSpPr>
        <p:spPr>
          <a:xfrm>
            <a:off x="685800" y="27037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Review the history of committed snapshots.</a:t>
            </a:r>
            <a:endParaRPr sz="18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9"/>
          <p:cNvSpPr txBox="1"/>
          <p:nvPr>
            <p:ph idx="4294967295" type="ctrTitle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Difference</a:t>
            </a:r>
            <a:endParaRPr b="1" sz="6000"/>
          </a:p>
        </p:txBody>
      </p:sp>
      <p:sp>
        <p:nvSpPr>
          <p:cNvPr id="421" name="Google Shape;421;p59"/>
          <p:cNvSpPr txBox="1"/>
          <p:nvPr>
            <p:ph idx="4294967295" type="subTitle"/>
          </p:nvPr>
        </p:nvSpPr>
        <p:spPr>
          <a:xfrm>
            <a:off x="685800" y="1639925"/>
            <a:ext cx="7718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git diff </a:t>
            </a:r>
            <a:r>
              <a:rPr lang="en" sz="3600"/>
              <a:t>&lt;path&gt; &lt;path&gt;</a:t>
            </a:r>
            <a:endParaRPr sz="3600"/>
          </a:p>
        </p:txBody>
      </p:sp>
      <p:sp>
        <p:nvSpPr>
          <p:cNvPr id="422" name="Google Shape;422;p5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3" name="Google Shape;423;p59"/>
          <p:cNvSpPr txBox="1"/>
          <p:nvPr>
            <p:ph idx="4294967295" type="subTitle"/>
          </p:nvPr>
        </p:nvSpPr>
        <p:spPr>
          <a:xfrm>
            <a:off x="685800" y="27037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Explore differences between the workspace, the staging area, and commits.</a:t>
            </a:r>
            <a:endParaRPr sz="18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0"/>
          <p:cNvSpPr txBox="1"/>
          <p:nvPr>
            <p:ph idx="4294967295" type="ctrTitle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Difference</a:t>
            </a:r>
            <a:endParaRPr b="1" sz="6000"/>
          </a:p>
        </p:txBody>
      </p:sp>
      <p:sp>
        <p:nvSpPr>
          <p:cNvPr id="429" name="Google Shape;429;p60"/>
          <p:cNvSpPr txBox="1"/>
          <p:nvPr>
            <p:ph idx="4294967295" type="subTitle"/>
          </p:nvPr>
        </p:nvSpPr>
        <p:spPr>
          <a:xfrm>
            <a:off x="685800" y="1639925"/>
            <a:ext cx="7718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git diff </a:t>
            </a:r>
            <a:r>
              <a:rPr lang="en" sz="3600"/>
              <a:t>&lt;path&gt; &lt;path&gt;</a:t>
            </a:r>
            <a:endParaRPr sz="3600"/>
          </a:p>
        </p:txBody>
      </p:sp>
      <p:sp>
        <p:nvSpPr>
          <p:cNvPr id="430" name="Google Shape;430;p6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1" name="Google Shape;43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825" y="2789375"/>
            <a:ext cx="6580349" cy="143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6"/>
          <p:cNvSpPr txBox="1"/>
          <p:nvPr>
            <p:ph type="title"/>
          </p:nvPr>
        </p:nvSpPr>
        <p:spPr>
          <a:xfrm>
            <a:off x="786150" y="559095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/>
              <a:t>VCS example</a:t>
            </a:r>
            <a:endParaRPr b="1" sz="4400"/>
          </a:p>
        </p:txBody>
      </p:sp>
      <p:pic>
        <p:nvPicPr>
          <p:cNvPr id="99" name="Google Shape;99;p16"/>
          <p:cNvPicPr preferRelativeResize="0"/>
          <p:nvPr/>
        </p:nvPicPr>
        <p:blipFill rotWithShape="1">
          <a:blip r:embed="rId3">
            <a:alphaModFix/>
          </a:blip>
          <a:srcRect b="0" l="5879" r="67090" t="0"/>
          <a:stretch/>
        </p:blipFill>
        <p:spPr>
          <a:xfrm>
            <a:off x="1927800" y="1609425"/>
            <a:ext cx="1620003" cy="287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1"/>
          <p:cNvSpPr txBox="1"/>
          <p:nvPr>
            <p:ph idx="4294967295" type="ctrTitle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Tagging</a:t>
            </a:r>
            <a:endParaRPr b="1" sz="6000"/>
          </a:p>
        </p:txBody>
      </p:sp>
      <p:sp>
        <p:nvSpPr>
          <p:cNvPr id="437" name="Google Shape;437;p61"/>
          <p:cNvSpPr txBox="1"/>
          <p:nvPr>
            <p:ph idx="4294967295" type="subTitle"/>
          </p:nvPr>
        </p:nvSpPr>
        <p:spPr>
          <a:xfrm>
            <a:off x="685800" y="1639925"/>
            <a:ext cx="7718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git tag </a:t>
            </a:r>
            <a:r>
              <a:rPr lang="en" sz="3600"/>
              <a:t>&lt;tag-name&gt;</a:t>
            </a:r>
            <a:endParaRPr sz="3600"/>
          </a:p>
        </p:txBody>
      </p:sp>
      <p:sp>
        <p:nvSpPr>
          <p:cNvPr id="438" name="Google Shape;438;p6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9" name="Google Shape;439;p61"/>
          <p:cNvSpPr txBox="1"/>
          <p:nvPr>
            <p:ph idx="4294967295" type="subTitle"/>
          </p:nvPr>
        </p:nvSpPr>
        <p:spPr>
          <a:xfrm>
            <a:off x="685800" y="27037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Another way to </a:t>
            </a:r>
            <a:r>
              <a:rPr lang="en" sz="1800"/>
              <a:t>track the history of a repository via certain milestone commits.</a:t>
            </a:r>
            <a:endParaRPr sz="18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2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4. 2</a:t>
            </a:r>
            <a:endParaRPr sz="60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Recovery</a:t>
            </a:r>
            <a:endParaRPr/>
          </a:p>
        </p:txBody>
      </p:sp>
      <p:sp>
        <p:nvSpPr>
          <p:cNvPr id="445" name="Google Shape;445;p62"/>
          <p:cNvSpPr txBox="1"/>
          <p:nvPr>
            <p:ph idx="4294967295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3"/>
          <p:cNvSpPr txBox="1"/>
          <p:nvPr>
            <p:ph idx="4294967295" type="ctrTitle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Checkout</a:t>
            </a:r>
            <a:endParaRPr b="1" sz="6000"/>
          </a:p>
        </p:txBody>
      </p:sp>
      <p:sp>
        <p:nvSpPr>
          <p:cNvPr id="451" name="Google Shape;451;p63"/>
          <p:cNvSpPr txBox="1"/>
          <p:nvPr>
            <p:ph idx="4294967295" type="subTitle"/>
          </p:nvPr>
        </p:nvSpPr>
        <p:spPr>
          <a:xfrm>
            <a:off x="685800" y="1639925"/>
            <a:ext cx="7718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git checkout “</a:t>
            </a:r>
            <a:r>
              <a:rPr lang="en" sz="3600"/>
              <a:t>&lt;commit&gt;</a:t>
            </a:r>
            <a:r>
              <a:rPr b="1" lang="en" sz="3600"/>
              <a:t>”</a:t>
            </a:r>
            <a:endParaRPr b="1" sz="3600"/>
          </a:p>
        </p:txBody>
      </p:sp>
      <p:sp>
        <p:nvSpPr>
          <p:cNvPr id="452" name="Google Shape;452;p6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3" name="Google Shape;453;p63"/>
          <p:cNvSpPr txBox="1"/>
          <p:nvPr>
            <p:ph idx="4294967295" type="subTitle"/>
          </p:nvPr>
        </p:nvSpPr>
        <p:spPr>
          <a:xfrm>
            <a:off x="685800" y="27037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Explore the state associated with a specific commit.</a:t>
            </a:r>
            <a:endParaRPr sz="18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4"/>
          <p:cNvSpPr txBox="1"/>
          <p:nvPr>
            <p:ph idx="4294967295" type="ctrTitle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Checkout</a:t>
            </a:r>
            <a:endParaRPr b="1" sz="6000"/>
          </a:p>
        </p:txBody>
      </p:sp>
      <p:sp>
        <p:nvSpPr>
          <p:cNvPr id="459" name="Google Shape;459;p64"/>
          <p:cNvSpPr txBox="1"/>
          <p:nvPr>
            <p:ph idx="4294967295" type="subTitle"/>
          </p:nvPr>
        </p:nvSpPr>
        <p:spPr>
          <a:xfrm>
            <a:off x="685800" y="1639925"/>
            <a:ext cx="7718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git checkout “</a:t>
            </a:r>
            <a:r>
              <a:rPr lang="en" sz="3600"/>
              <a:t>&lt;commit&gt;</a:t>
            </a:r>
            <a:r>
              <a:rPr b="1" lang="en" sz="3600"/>
              <a:t>”</a:t>
            </a:r>
            <a:endParaRPr b="1" sz="3600"/>
          </a:p>
        </p:txBody>
      </p:sp>
      <p:sp>
        <p:nvSpPr>
          <p:cNvPr id="460" name="Google Shape;460;p6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1" name="Google Shape;46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475" y="2808825"/>
            <a:ext cx="6373049" cy="139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5"/>
          <p:cNvSpPr txBox="1"/>
          <p:nvPr>
            <p:ph idx="4294967295" type="ctrTitle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Reset</a:t>
            </a:r>
            <a:endParaRPr b="1" sz="6000"/>
          </a:p>
        </p:txBody>
      </p:sp>
      <p:sp>
        <p:nvSpPr>
          <p:cNvPr id="467" name="Google Shape;467;p65"/>
          <p:cNvSpPr txBox="1"/>
          <p:nvPr>
            <p:ph idx="4294967295" type="subTitle"/>
          </p:nvPr>
        </p:nvSpPr>
        <p:spPr>
          <a:xfrm>
            <a:off x="685800" y="1639925"/>
            <a:ext cx="7718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git reset </a:t>
            </a:r>
            <a:r>
              <a:rPr lang="en" sz="3600"/>
              <a:t>[--soft | --hard] &lt;commit&gt;</a:t>
            </a:r>
            <a:endParaRPr b="1" sz="3600"/>
          </a:p>
        </p:txBody>
      </p:sp>
      <p:sp>
        <p:nvSpPr>
          <p:cNvPr id="468" name="Google Shape;468;p6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9" name="Google Shape;469;p65"/>
          <p:cNvSpPr txBox="1"/>
          <p:nvPr>
            <p:ph idx="4294967295" type="subTitle"/>
          </p:nvPr>
        </p:nvSpPr>
        <p:spPr>
          <a:xfrm>
            <a:off x="685800" y="27037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Return to a previous state, effectively erasing subsequent commits.</a:t>
            </a:r>
            <a:endParaRPr sz="18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6"/>
          <p:cNvSpPr txBox="1"/>
          <p:nvPr>
            <p:ph idx="4294967295" type="ctrTitle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Reset</a:t>
            </a:r>
            <a:endParaRPr b="1" sz="6000"/>
          </a:p>
        </p:txBody>
      </p:sp>
      <p:sp>
        <p:nvSpPr>
          <p:cNvPr id="475" name="Google Shape;475;p66"/>
          <p:cNvSpPr txBox="1"/>
          <p:nvPr>
            <p:ph idx="4294967295" type="subTitle"/>
          </p:nvPr>
        </p:nvSpPr>
        <p:spPr>
          <a:xfrm>
            <a:off x="685800" y="1639925"/>
            <a:ext cx="7718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git reset </a:t>
            </a:r>
            <a:r>
              <a:rPr lang="en" sz="3600"/>
              <a:t>[--soft | --hard] &lt;commit&gt;</a:t>
            </a:r>
            <a:endParaRPr b="1" sz="3600"/>
          </a:p>
        </p:txBody>
      </p:sp>
      <p:sp>
        <p:nvSpPr>
          <p:cNvPr id="476" name="Google Shape;476;p6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7" name="Google Shape;477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7750" y="2784500"/>
            <a:ext cx="6528476" cy="142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7"/>
          <p:cNvSpPr txBox="1"/>
          <p:nvPr>
            <p:ph idx="4294967295" type="ctrTitle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Revert</a:t>
            </a:r>
            <a:endParaRPr b="1" sz="6000"/>
          </a:p>
        </p:txBody>
      </p:sp>
      <p:sp>
        <p:nvSpPr>
          <p:cNvPr id="483" name="Google Shape;483;p67"/>
          <p:cNvSpPr txBox="1"/>
          <p:nvPr>
            <p:ph idx="4294967295" type="subTitle"/>
          </p:nvPr>
        </p:nvSpPr>
        <p:spPr>
          <a:xfrm>
            <a:off x="685800" y="1639925"/>
            <a:ext cx="7718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git revert</a:t>
            </a:r>
            <a:r>
              <a:rPr lang="en" sz="3600"/>
              <a:t> &lt;commit&gt;</a:t>
            </a:r>
            <a:endParaRPr b="1" sz="3600"/>
          </a:p>
        </p:txBody>
      </p:sp>
      <p:sp>
        <p:nvSpPr>
          <p:cNvPr id="484" name="Google Shape;484;p6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5" name="Google Shape;485;p67"/>
          <p:cNvSpPr txBox="1"/>
          <p:nvPr>
            <p:ph idx="4294967295" type="subTitle"/>
          </p:nvPr>
        </p:nvSpPr>
        <p:spPr>
          <a:xfrm>
            <a:off x="685800" y="27037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Generate a new commit that reverses the changes introduced by a commit.</a:t>
            </a:r>
            <a:endParaRPr sz="18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8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4. 3</a:t>
            </a:r>
            <a:endParaRPr sz="60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Branching</a:t>
            </a:r>
            <a:endParaRPr/>
          </a:p>
        </p:txBody>
      </p:sp>
      <p:sp>
        <p:nvSpPr>
          <p:cNvPr id="491" name="Google Shape;491;p68"/>
          <p:cNvSpPr txBox="1"/>
          <p:nvPr>
            <p:ph idx="4294967295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9"/>
          <p:cNvSpPr txBox="1"/>
          <p:nvPr>
            <p:ph type="title"/>
          </p:nvPr>
        </p:nvSpPr>
        <p:spPr>
          <a:xfrm>
            <a:off x="786150" y="559095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/>
              <a:t>Branching</a:t>
            </a:r>
            <a:endParaRPr b="1" sz="4400"/>
          </a:p>
        </p:txBody>
      </p:sp>
      <p:sp>
        <p:nvSpPr>
          <p:cNvPr id="497" name="Google Shape;497;p69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Isolating environment from main development line without impact.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For example, developing new features without affecting production-quality code.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Encouraging experiment purposes.</a:t>
            </a:r>
            <a:endParaRPr/>
          </a:p>
        </p:txBody>
      </p:sp>
      <p:sp>
        <p:nvSpPr>
          <p:cNvPr id="498" name="Google Shape;498;p6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70"/>
          <p:cNvSpPr txBox="1"/>
          <p:nvPr>
            <p:ph type="title"/>
          </p:nvPr>
        </p:nvSpPr>
        <p:spPr>
          <a:xfrm>
            <a:off x="786150" y="559095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/>
              <a:t>Branching example</a:t>
            </a:r>
            <a:endParaRPr b="1" sz="4400"/>
          </a:p>
        </p:txBody>
      </p:sp>
      <p:sp>
        <p:nvSpPr>
          <p:cNvPr id="504" name="Google Shape;504;p7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5" name="Google Shape;505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0123" y="1261700"/>
            <a:ext cx="5503751" cy="381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7"/>
          <p:cNvSpPr txBox="1"/>
          <p:nvPr>
            <p:ph type="title"/>
          </p:nvPr>
        </p:nvSpPr>
        <p:spPr>
          <a:xfrm>
            <a:off x="786150" y="559095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/>
              <a:t>VCS example</a:t>
            </a:r>
            <a:endParaRPr b="1" sz="4400"/>
          </a:p>
        </p:txBody>
      </p:sp>
      <p:pic>
        <p:nvPicPr>
          <p:cNvPr id="107" name="Google Shape;107;p17"/>
          <p:cNvPicPr preferRelativeResize="0"/>
          <p:nvPr/>
        </p:nvPicPr>
        <p:blipFill rotWithShape="1">
          <a:blip r:embed="rId3">
            <a:alphaModFix/>
          </a:blip>
          <a:srcRect b="0" l="5880" r="36409" t="0"/>
          <a:stretch/>
        </p:blipFill>
        <p:spPr>
          <a:xfrm>
            <a:off x="1927800" y="1609425"/>
            <a:ext cx="3458698" cy="287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71"/>
          <p:cNvSpPr txBox="1"/>
          <p:nvPr>
            <p:ph idx="4294967295" type="ctrTitle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Branching</a:t>
            </a:r>
            <a:endParaRPr b="1" sz="6000"/>
          </a:p>
        </p:txBody>
      </p:sp>
      <p:sp>
        <p:nvSpPr>
          <p:cNvPr id="511" name="Google Shape;511;p71"/>
          <p:cNvSpPr txBox="1"/>
          <p:nvPr>
            <p:ph idx="4294967295" type="subTitle"/>
          </p:nvPr>
        </p:nvSpPr>
        <p:spPr>
          <a:xfrm>
            <a:off x="685800" y="1639925"/>
            <a:ext cx="7718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git branch</a:t>
            </a:r>
            <a:r>
              <a:rPr lang="en" sz="3600"/>
              <a:t> &lt;</a:t>
            </a:r>
            <a:r>
              <a:rPr lang="en" sz="3600"/>
              <a:t>branch-name</a:t>
            </a:r>
            <a:r>
              <a:rPr lang="en" sz="3600"/>
              <a:t>&gt;</a:t>
            </a:r>
            <a:endParaRPr b="1" sz="3600"/>
          </a:p>
        </p:txBody>
      </p:sp>
      <p:sp>
        <p:nvSpPr>
          <p:cNvPr id="512" name="Google Shape;512;p7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3" name="Google Shape;513;p71"/>
          <p:cNvSpPr txBox="1"/>
          <p:nvPr>
            <p:ph idx="4294967295" type="subTitle"/>
          </p:nvPr>
        </p:nvSpPr>
        <p:spPr>
          <a:xfrm>
            <a:off x="685800" y="27037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Take edits in the project in a new direction to allow for modifications that will not affect the main branch.</a:t>
            </a:r>
            <a:endParaRPr sz="18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72"/>
          <p:cNvSpPr txBox="1"/>
          <p:nvPr>
            <p:ph idx="4294967295" type="ctrTitle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Merg</a:t>
            </a:r>
            <a:r>
              <a:rPr b="1" lang="en" sz="6000"/>
              <a:t>ing</a:t>
            </a:r>
            <a:endParaRPr b="1" sz="6000"/>
          </a:p>
        </p:txBody>
      </p:sp>
      <p:sp>
        <p:nvSpPr>
          <p:cNvPr id="519" name="Google Shape;519;p72"/>
          <p:cNvSpPr txBox="1"/>
          <p:nvPr>
            <p:ph idx="4294967295" type="subTitle"/>
          </p:nvPr>
        </p:nvSpPr>
        <p:spPr>
          <a:xfrm>
            <a:off x="685800" y="1639925"/>
            <a:ext cx="7718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git </a:t>
            </a:r>
            <a:r>
              <a:rPr b="1" lang="en" sz="3600"/>
              <a:t>merge</a:t>
            </a:r>
            <a:r>
              <a:rPr lang="en" sz="3600"/>
              <a:t> &lt;</a:t>
            </a:r>
            <a:r>
              <a:rPr lang="en" sz="3600"/>
              <a:t>branch-name</a:t>
            </a:r>
            <a:r>
              <a:rPr lang="en" sz="3600"/>
              <a:t>&gt;</a:t>
            </a:r>
            <a:endParaRPr b="1" sz="3600"/>
          </a:p>
        </p:txBody>
      </p:sp>
      <p:sp>
        <p:nvSpPr>
          <p:cNvPr id="520" name="Google Shape;520;p72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1" name="Google Shape;521;p72"/>
          <p:cNvSpPr txBox="1"/>
          <p:nvPr>
            <p:ph idx="4294967295" type="subTitle"/>
          </p:nvPr>
        </p:nvSpPr>
        <p:spPr>
          <a:xfrm>
            <a:off x="685800" y="27037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Incorporate changes in a branch into another branch (typically master).</a:t>
            </a:r>
            <a:endParaRPr sz="18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73"/>
          <p:cNvSpPr txBox="1"/>
          <p:nvPr>
            <p:ph idx="4294967295" type="ctrTitle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Merging</a:t>
            </a:r>
            <a:endParaRPr b="1" sz="6000"/>
          </a:p>
        </p:txBody>
      </p:sp>
      <p:sp>
        <p:nvSpPr>
          <p:cNvPr id="527" name="Google Shape;527;p7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8" name="Google Shape;528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1900" y="1676342"/>
            <a:ext cx="5610634" cy="3162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74"/>
          <p:cNvSpPr txBox="1"/>
          <p:nvPr>
            <p:ph idx="4294967295" type="ctrTitle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Rebasing</a:t>
            </a:r>
            <a:endParaRPr b="1" sz="6000"/>
          </a:p>
        </p:txBody>
      </p:sp>
      <p:sp>
        <p:nvSpPr>
          <p:cNvPr id="534" name="Google Shape;534;p74"/>
          <p:cNvSpPr txBox="1"/>
          <p:nvPr>
            <p:ph idx="4294967295" type="subTitle"/>
          </p:nvPr>
        </p:nvSpPr>
        <p:spPr>
          <a:xfrm>
            <a:off x="685800" y="1639925"/>
            <a:ext cx="7718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git rebase</a:t>
            </a:r>
            <a:r>
              <a:rPr lang="en" sz="3600"/>
              <a:t> &lt;branch-name&gt;</a:t>
            </a:r>
            <a:endParaRPr b="1" sz="3600"/>
          </a:p>
        </p:txBody>
      </p:sp>
      <p:sp>
        <p:nvSpPr>
          <p:cNvPr id="535" name="Google Shape;535;p7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6" name="Google Shape;536;p74"/>
          <p:cNvSpPr txBox="1"/>
          <p:nvPr>
            <p:ph idx="4294967295" type="subTitle"/>
          </p:nvPr>
        </p:nvSpPr>
        <p:spPr>
          <a:xfrm>
            <a:off x="685800" y="27037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Apply all changes of a branch on top of another branch by creating a new commit.</a:t>
            </a:r>
            <a:endParaRPr sz="18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75"/>
          <p:cNvSpPr txBox="1"/>
          <p:nvPr>
            <p:ph idx="4294967295" type="ctrTitle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Rebasing</a:t>
            </a:r>
            <a:endParaRPr b="1" sz="6000"/>
          </a:p>
        </p:txBody>
      </p:sp>
      <p:sp>
        <p:nvSpPr>
          <p:cNvPr id="542" name="Google Shape;542;p7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3" name="Google Shape;543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188" y="1676342"/>
            <a:ext cx="6239629" cy="3162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76"/>
          <p:cNvSpPr txBox="1"/>
          <p:nvPr>
            <p:ph type="title"/>
          </p:nvPr>
        </p:nvSpPr>
        <p:spPr>
          <a:xfrm>
            <a:off x="786150" y="559095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/>
              <a:t>Merging vs Rebasing</a:t>
            </a:r>
            <a:endParaRPr b="1" sz="4400"/>
          </a:p>
        </p:txBody>
      </p:sp>
      <p:sp>
        <p:nvSpPr>
          <p:cNvPr id="549" name="Google Shape;549;p76"/>
          <p:cNvSpPr txBox="1"/>
          <p:nvPr>
            <p:ph idx="1" type="body"/>
          </p:nvPr>
        </p:nvSpPr>
        <p:spPr>
          <a:xfrm>
            <a:off x="786150" y="3693600"/>
            <a:ext cx="7571700" cy="11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Safety  			vs  			Traceability</a:t>
            </a:r>
            <a:endParaRPr/>
          </a:p>
        </p:txBody>
      </p:sp>
      <p:sp>
        <p:nvSpPr>
          <p:cNvPr id="550" name="Google Shape;550;p7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1" name="Google Shape;551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600" y="1498500"/>
            <a:ext cx="3808325" cy="214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6325" y="1498500"/>
            <a:ext cx="4235251" cy="214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77"/>
          <p:cNvSpPr txBox="1"/>
          <p:nvPr>
            <p:ph idx="4294967295" type="ctrTitle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Stashing</a:t>
            </a:r>
            <a:endParaRPr b="1" sz="6000"/>
          </a:p>
        </p:txBody>
      </p:sp>
      <p:sp>
        <p:nvSpPr>
          <p:cNvPr id="558" name="Google Shape;558;p77"/>
          <p:cNvSpPr txBox="1"/>
          <p:nvPr>
            <p:ph idx="4294967295" type="subTitle"/>
          </p:nvPr>
        </p:nvSpPr>
        <p:spPr>
          <a:xfrm>
            <a:off x="685800" y="1639925"/>
            <a:ext cx="7718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git stash </a:t>
            </a:r>
            <a:r>
              <a:rPr lang="en" sz="3600"/>
              <a:t>[</a:t>
            </a:r>
            <a:r>
              <a:rPr lang="en" sz="3600"/>
              <a:t>pop | apply | list | clear</a:t>
            </a:r>
            <a:r>
              <a:rPr lang="en" sz="3600"/>
              <a:t>]</a:t>
            </a:r>
            <a:endParaRPr sz="3600"/>
          </a:p>
        </p:txBody>
      </p:sp>
      <p:sp>
        <p:nvSpPr>
          <p:cNvPr id="559" name="Google Shape;559;p7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0" name="Google Shape;560;p77"/>
          <p:cNvSpPr txBox="1"/>
          <p:nvPr>
            <p:ph idx="4294967295" type="subTitle"/>
          </p:nvPr>
        </p:nvSpPr>
        <p:spPr>
          <a:xfrm>
            <a:off x="685800" y="27037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 Record the current state of the working directory and the index, but want to go back to a clean working directory.</a:t>
            </a:r>
            <a:endParaRPr sz="18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78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5</a:t>
            </a:r>
            <a:r>
              <a:rPr lang="en" sz="6000">
                <a:solidFill>
                  <a:schemeClr val="accent4"/>
                </a:solidFill>
              </a:rPr>
              <a:t>.</a:t>
            </a:r>
            <a:endParaRPr sz="60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Git-related files</a:t>
            </a:r>
            <a:endParaRPr/>
          </a:p>
        </p:txBody>
      </p:sp>
      <p:sp>
        <p:nvSpPr>
          <p:cNvPr id="566" name="Google Shape;566;p78"/>
          <p:cNvSpPr txBox="1"/>
          <p:nvPr>
            <p:ph idx="4294967295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79"/>
          <p:cNvSpPr txBox="1"/>
          <p:nvPr>
            <p:ph idx="4294967295" type="ctrTitle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.gitignore</a:t>
            </a:r>
            <a:endParaRPr b="1" sz="6000"/>
          </a:p>
        </p:txBody>
      </p:sp>
      <p:sp>
        <p:nvSpPr>
          <p:cNvPr id="572" name="Google Shape;572;p7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3" name="Google Shape;573;p79"/>
          <p:cNvSpPr txBox="1"/>
          <p:nvPr>
            <p:ph idx="4294967295" type="subTitle"/>
          </p:nvPr>
        </p:nvSpPr>
        <p:spPr>
          <a:xfrm>
            <a:off x="685800" y="19099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Ignore files that we don't want to get staged and committed.</a:t>
            </a:r>
            <a:endParaRPr sz="18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80"/>
          <p:cNvSpPr txBox="1"/>
          <p:nvPr>
            <p:ph idx="4294967295" type="ctrTitle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.gitconfig</a:t>
            </a:r>
            <a:endParaRPr b="1" sz="6000"/>
          </a:p>
        </p:txBody>
      </p:sp>
      <p:sp>
        <p:nvSpPr>
          <p:cNvPr id="579" name="Google Shape;579;p8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0" name="Google Shape;580;p80"/>
          <p:cNvSpPr txBox="1"/>
          <p:nvPr>
            <p:ph idx="4294967295" type="subTitle"/>
          </p:nvPr>
        </p:nvSpPr>
        <p:spPr>
          <a:xfrm>
            <a:off x="685800" y="19099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Git configuration file contains a number of variables that affect the Git commands' behavior.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18"/>
          <p:cNvSpPr txBox="1"/>
          <p:nvPr>
            <p:ph type="title"/>
          </p:nvPr>
        </p:nvSpPr>
        <p:spPr>
          <a:xfrm>
            <a:off x="786150" y="559095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/>
              <a:t>VCS example</a:t>
            </a:r>
            <a:endParaRPr b="1" sz="4400"/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5451" y="1609424"/>
            <a:ext cx="5993097" cy="287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81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6</a:t>
            </a:r>
            <a:r>
              <a:rPr lang="en" sz="6000">
                <a:solidFill>
                  <a:schemeClr val="accent4"/>
                </a:solidFill>
              </a:rPr>
              <a:t>.</a:t>
            </a:r>
            <a:endParaRPr sz="60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Resolving conflicts</a:t>
            </a:r>
            <a:endParaRPr/>
          </a:p>
        </p:txBody>
      </p:sp>
      <p:sp>
        <p:nvSpPr>
          <p:cNvPr id="586" name="Google Shape;586;p81"/>
          <p:cNvSpPr txBox="1"/>
          <p:nvPr>
            <p:ph idx="4294967295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82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7</a:t>
            </a:r>
            <a:r>
              <a:rPr lang="en" sz="6000">
                <a:solidFill>
                  <a:schemeClr val="accent4"/>
                </a:solidFill>
              </a:rPr>
              <a:t>.</a:t>
            </a:r>
            <a:endParaRPr sz="60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and DevOps</a:t>
            </a:r>
            <a:endParaRPr/>
          </a:p>
        </p:txBody>
      </p:sp>
      <p:sp>
        <p:nvSpPr>
          <p:cNvPr id="592" name="Google Shape;592;p82"/>
          <p:cNvSpPr txBox="1"/>
          <p:nvPr>
            <p:ph idx="4294967295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7" name="Google Shape;597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27125"/>
            <a:ext cx="8839200" cy="3889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8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3" name="Google Shape;603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838" y="152400"/>
            <a:ext cx="692231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85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8</a:t>
            </a:r>
            <a:r>
              <a:rPr lang="en" sz="6000">
                <a:solidFill>
                  <a:schemeClr val="accent4"/>
                </a:solidFill>
              </a:rPr>
              <a:t>.</a:t>
            </a:r>
            <a:endParaRPr sz="60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Productivity tools</a:t>
            </a:r>
            <a:endParaRPr/>
          </a:p>
        </p:txBody>
      </p:sp>
      <p:sp>
        <p:nvSpPr>
          <p:cNvPr id="609" name="Google Shape;609;p85"/>
          <p:cNvSpPr txBox="1"/>
          <p:nvPr>
            <p:ph idx="4294967295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86"/>
          <p:cNvSpPr txBox="1"/>
          <p:nvPr>
            <p:ph idx="4294967295" type="ctrTitle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Text editors / IDE</a:t>
            </a:r>
            <a:endParaRPr b="1" sz="6000"/>
          </a:p>
        </p:txBody>
      </p:sp>
      <p:sp>
        <p:nvSpPr>
          <p:cNvPr id="615" name="Google Shape;615;p8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6" name="Google Shape;616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2113" y="1812542"/>
            <a:ext cx="5059772" cy="3162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87"/>
          <p:cNvSpPr txBox="1"/>
          <p:nvPr>
            <p:ph idx="4294967295" type="ctrTitle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Git Kraken</a:t>
            </a:r>
            <a:endParaRPr b="1" sz="6000"/>
          </a:p>
        </p:txBody>
      </p:sp>
      <p:sp>
        <p:nvSpPr>
          <p:cNvPr id="622" name="Google Shape;622;p8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3" name="Google Shape;623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9900" y="1790100"/>
            <a:ext cx="6544197" cy="3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88"/>
          <p:cNvSpPr txBox="1"/>
          <p:nvPr>
            <p:ph idx="4294967295" type="ctrTitle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gitignore.io</a:t>
            </a:r>
            <a:endParaRPr b="1" sz="6000"/>
          </a:p>
        </p:txBody>
      </p:sp>
      <p:sp>
        <p:nvSpPr>
          <p:cNvPr id="629" name="Google Shape;629;p8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0" name="Google Shape;630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5825" y="1844942"/>
            <a:ext cx="6052362" cy="3162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89"/>
          <p:cNvSpPr txBox="1"/>
          <p:nvPr>
            <p:ph idx="4294967295" type="ctrTitle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Thanks!</a:t>
            </a:r>
            <a:endParaRPr b="1" sz="6000"/>
          </a:p>
        </p:txBody>
      </p:sp>
      <p:sp>
        <p:nvSpPr>
          <p:cNvPr id="636" name="Google Shape;636;p89"/>
          <p:cNvSpPr txBox="1"/>
          <p:nvPr>
            <p:ph idx="4294967295" type="subTitle"/>
          </p:nvPr>
        </p:nvSpPr>
        <p:spPr>
          <a:xfrm>
            <a:off x="685800" y="1639913"/>
            <a:ext cx="6593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Contact us:</a:t>
            </a:r>
            <a:endParaRPr b="1" sz="3600"/>
          </a:p>
        </p:txBody>
      </p:sp>
      <p:sp>
        <p:nvSpPr>
          <p:cNvPr id="637" name="Google Shape;637;p89"/>
          <p:cNvSpPr txBox="1"/>
          <p:nvPr>
            <p:ph idx="4294967295" type="body"/>
          </p:nvPr>
        </p:nvSpPr>
        <p:spPr>
          <a:xfrm>
            <a:off x="685800" y="2464400"/>
            <a:ext cx="7535700" cy="24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Raksit Mantanacharu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raksit.mantanacharu1@exxonmobil.com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8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1. 1</a:t>
            </a:r>
            <a:endParaRPr sz="60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 </a:t>
            </a:r>
            <a:endParaRPr/>
          </a:p>
        </p:txBody>
      </p:sp>
      <p:sp>
        <p:nvSpPr>
          <p:cNvPr id="121" name="Google Shape;121;p19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 txBox="1"/>
          <p:nvPr>
            <p:ph idx="4294967295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786150" y="559095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/>
              <a:t>Backups</a:t>
            </a:r>
            <a:endParaRPr b="1" sz="4400"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2400"/>
              <a:buChar char="◎"/>
            </a:pPr>
            <a:r>
              <a:rPr lang="en">
                <a:solidFill>
                  <a:srgbClr val="CC0000"/>
                </a:solidFill>
              </a:rPr>
              <a:t>Accidentally delete the file without backups.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29" name="Google Shape;129;p2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