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Open Sans Ligh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Light-regular.fntdata"/><Relationship Id="rId11" Type="http://schemas.openxmlformats.org/officeDocument/2006/relationships/slide" Target="slides/slide5.xml"/><Relationship Id="rId22" Type="http://schemas.openxmlformats.org/officeDocument/2006/relationships/font" Target="fonts/OpenSansLight-italic.fntdata"/><Relationship Id="rId10" Type="http://schemas.openxmlformats.org/officeDocument/2006/relationships/slide" Target="slides/slide4.xml"/><Relationship Id="rId21" Type="http://schemas.openxmlformats.org/officeDocument/2006/relationships/font" Target="fonts/OpenSansLight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OpenSansLigh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3a50b07eb6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23a50b07eb6_2_7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3a50b07eb6_2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23a50b07eb6_2_1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3a50b07eb6_2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23a50b07eb6_2_1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3a50b07eb6_2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23a50b07eb6_2_1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3a50b07e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3a50b07e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3a50b07eb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3a50b07eb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3a50b07eb6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23a50b07eb6_2_8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3a50b07eb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3a50b07eb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3a50b07eb6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23a50b07eb6_2_9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3a50b07eb6_2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23a50b07eb6_2_9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3a50b07eb6_2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23a50b07eb6_2_10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3a50b07eb6_2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23a50b07eb6_2_10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3a50b07eb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3a50b07eb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411480" y="713232"/>
            <a:ext cx="4882039" cy="26675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  <a:defRPr sz="33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432054" y="3429000"/>
            <a:ext cx="4861465" cy="111442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lvl="1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1" name="Google Shape;61;p14"/>
          <p:cNvSpPr txBox="1"/>
          <p:nvPr>
            <p:ph idx="10" type="dt"/>
          </p:nvPr>
        </p:nvSpPr>
        <p:spPr>
          <a:xfrm>
            <a:off x="441547" y="4837151"/>
            <a:ext cx="2237321" cy="2313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1" type="ftr"/>
          </p:nvPr>
        </p:nvSpPr>
        <p:spPr>
          <a:xfrm>
            <a:off x="418443" y="130332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033033" y="4837151"/>
            <a:ext cx="699209" cy="2313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411479" y="713232"/>
            <a:ext cx="8246744" cy="80838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411481" y="1521619"/>
            <a:ext cx="8246745" cy="302180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0" type="dt"/>
          </p:nvPr>
        </p:nvSpPr>
        <p:spPr>
          <a:xfrm>
            <a:off x="441547" y="4837151"/>
            <a:ext cx="2237321" cy="2313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1" type="ftr"/>
          </p:nvPr>
        </p:nvSpPr>
        <p:spPr>
          <a:xfrm>
            <a:off x="418443" y="130332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033033" y="4837151"/>
            <a:ext cx="699209" cy="2313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418442" y="714375"/>
            <a:ext cx="5009021" cy="29717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Arial"/>
              <a:buNone/>
              <a:defRPr sz="4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6032895" y="714376"/>
            <a:ext cx="2625330" cy="29717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0" type="dt"/>
          </p:nvPr>
        </p:nvSpPr>
        <p:spPr>
          <a:xfrm>
            <a:off x="441547" y="4837151"/>
            <a:ext cx="2237321" cy="2313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1" type="ftr"/>
          </p:nvPr>
        </p:nvSpPr>
        <p:spPr>
          <a:xfrm>
            <a:off x="418443" y="130332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033033" y="4837151"/>
            <a:ext cx="699209" cy="2313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411479" y="713232"/>
            <a:ext cx="8246744" cy="80838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411480" y="1522476"/>
            <a:ext cx="3961130" cy="31111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2" type="body"/>
          </p:nvPr>
        </p:nvSpPr>
        <p:spPr>
          <a:xfrm>
            <a:off x="4693446" y="1522476"/>
            <a:ext cx="3961130" cy="31111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0" type="dt"/>
          </p:nvPr>
        </p:nvSpPr>
        <p:spPr>
          <a:xfrm>
            <a:off x="441547" y="4837151"/>
            <a:ext cx="2237321" cy="2313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1" type="ftr"/>
          </p:nvPr>
        </p:nvSpPr>
        <p:spPr>
          <a:xfrm>
            <a:off x="418443" y="130332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8033033" y="4837151"/>
            <a:ext cx="699209" cy="2313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414494" y="713232"/>
            <a:ext cx="8102047" cy="6613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407189" y="1374579"/>
            <a:ext cx="3961130" cy="55697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 cap="none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2" type="body"/>
          </p:nvPr>
        </p:nvSpPr>
        <p:spPr>
          <a:xfrm>
            <a:off x="411480" y="1950398"/>
            <a:ext cx="396113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3" type="body"/>
          </p:nvPr>
        </p:nvSpPr>
        <p:spPr>
          <a:xfrm>
            <a:off x="4693445" y="1374579"/>
            <a:ext cx="3962402" cy="55697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 cap="none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8" name="Google Shape;88;p18"/>
          <p:cNvSpPr txBox="1"/>
          <p:nvPr>
            <p:ph idx="4" type="body"/>
          </p:nvPr>
        </p:nvSpPr>
        <p:spPr>
          <a:xfrm>
            <a:off x="4693445" y="1950398"/>
            <a:ext cx="3962402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0" type="dt"/>
          </p:nvPr>
        </p:nvSpPr>
        <p:spPr>
          <a:xfrm>
            <a:off x="441547" y="4837151"/>
            <a:ext cx="2237321" cy="2313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1" type="ftr"/>
          </p:nvPr>
        </p:nvSpPr>
        <p:spPr>
          <a:xfrm>
            <a:off x="418443" y="130332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033033" y="4837151"/>
            <a:ext cx="699209" cy="2313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411479" y="713232"/>
            <a:ext cx="8246744" cy="80838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0" type="dt"/>
          </p:nvPr>
        </p:nvSpPr>
        <p:spPr>
          <a:xfrm>
            <a:off x="441547" y="4837151"/>
            <a:ext cx="2237321" cy="2313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1" type="ftr"/>
          </p:nvPr>
        </p:nvSpPr>
        <p:spPr>
          <a:xfrm>
            <a:off x="418443" y="130332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8033033" y="4837151"/>
            <a:ext cx="699209" cy="2313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idx="10" type="dt"/>
          </p:nvPr>
        </p:nvSpPr>
        <p:spPr>
          <a:xfrm>
            <a:off x="441547" y="4837151"/>
            <a:ext cx="2237321" cy="2313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1" type="ftr"/>
          </p:nvPr>
        </p:nvSpPr>
        <p:spPr>
          <a:xfrm>
            <a:off x="418443" y="130332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8033033" y="4837151"/>
            <a:ext cx="699209" cy="2313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411480" y="714375"/>
            <a:ext cx="3093063" cy="17716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4200525" y="714375"/>
            <a:ext cx="4450555" cy="368141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4" name="Google Shape;104;p21"/>
          <p:cNvSpPr txBox="1"/>
          <p:nvPr>
            <p:ph idx="2" type="body"/>
          </p:nvPr>
        </p:nvSpPr>
        <p:spPr>
          <a:xfrm>
            <a:off x="411481" y="2571750"/>
            <a:ext cx="3093063" cy="182999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5" name="Google Shape;105;p21"/>
          <p:cNvSpPr txBox="1"/>
          <p:nvPr>
            <p:ph idx="10" type="dt"/>
          </p:nvPr>
        </p:nvSpPr>
        <p:spPr>
          <a:xfrm>
            <a:off x="441547" y="4837151"/>
            <a:ext cx="2237321" cy="2313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1" type="ftr"/>
          </p:nvPr>
        </p:nvSpPr>
        <p:spPr>
          <a:xfrm>
            <a:off x="418443" y="130332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8033033" y="4837151"/>
            <a:ext cx="699209" cy="2313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411481" y="714375"/>
            <a:ext cx="3093063" cy="179843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2"/>
          <p:cNvSpPr/>
          <p:nvPr>
            <p:ph idx="2" type="pic"/>
          </p:nvPr>
        </p:nvSpPr>
        <p:spPr>
          <a:xfrm>
            <a:off x="4141589" y="740569"/>
            <a:ext cx="4516636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411481" y="2571750"/>
            <a:ext cx="3093063" cy="18299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2" name="Google Shape;112;p22"/>
          <p:cNvSpPr txBox="1"/>
          <p:nvPr>
            <p:ph idx="10" type="dt"/>
          </p:nvPr>
        </p:nvSpPr>
        <p:spPr>
          <a:xfrm>
            <a:off x="441547" y="4837151"/>
            <a:ext cx="2237321" cy="2313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1" type="ftr"/>
          </p:nvPr>
        </p:nvSpPr>
        <p:spPr>
          <a:xfrm>
            <a:off x="418443" y="130332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8033033" y="4837151"/>
            <a:ext cx="699209" cy="2313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411479" y="713232"/>
            <a:ext cx="8246744" cy="80838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 rot="5400000">
            <a:off x="3060958" y="-1127858"/>
            <a:ext cx="3021806" cy="832076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0" type="dt"/>
          </p:nvPr>
        </p:nvSpPr>
        <p:spPr>
          <a:xfrm>
            <a:off x="441547" y="4837151"/>
            <a:ext cx="2237321" cy="2313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3"/>
          <p:cNvSpPr txBox="1"/>
          <p:nvPr>
            <p:ph idx="11" type="ftr"/>
          </p:nvPr>
        </p:nvSpPr>
        <p:spPr>
          <a:xfrm>
            <a:off x="418443" y="130332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12" type="sldNum"/>
          </p:nvPr>
        </p:nvSpPr>
        <p:spPr>
          <a:xfrm>
            <a:off x="8033033" y="4837151"/>
            <a:ext cx="699209" cy="2313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 rot="5400000">
            <a:off x="6017715" y="1801118"/>
            <a:ext cx="3829051" cy="16555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 rot="5400000">
            <a:off x="1846926" y="-714108"/>
            <a:ext cx="3829051" cy="668601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0" type="dt"/>
          </p:nvPr>
        </p:nvSpPr>
        <p:spPr>
          <a:xfrm>
            <a:off x="441547" y="4837151"/>
            <a:ext cx="2237321" cy="2313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1" type="ftr"/>
          </p:nvPr>
        </p:nvSpPr>
        <p:spPr>
          <a:xfrm>
            <a:off x="418443" y="130332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033033" y="4837151"/>
            <a:ext cx="699209" cy="2313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11479" y="713232"/>
            <a:ext cx="8246744" cy="80838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11481" y="1521619"/>
            <a:ext cx="8246745" cy="302180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17500" lvl="1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0480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9845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9845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41547" y="4837151"/>
            <a:ext cx="2237321" cy="2313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418443" y="130332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033033" y="4837151"/>
            <a:ext cx="699209" cy="2313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6" name="Google Shape;56;p13"/>
          <p:cNvCxnSpPr/>
          <p:nvPr/>
        </p:nvCxnSpPr>
        <p:spPr>
          <a:xfrm>
            <a:off x="482600" y="509039"/>
            <a:ext cx="81788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7" name="Google Shape;57;p13"/>
          <p:cNvCxnSpPr/>
          <p:nvPr/>
        </p:nvCxnSpPr>
        <p:spPr>
          <a:xfrm>
            <a:off x="482600" y="4732271"/>
            <a:ext cx="8178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ctrTitle"/>
          </p:nvPr>
        </p:nvSpPr>
        <p:spPr>
          <a:xfrm>
            <a:off x="411480" y="714375"/>
            <a:ext cx="5111848" cy="8271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" sz="2700"/>
              <a:t>Can the US. Census Data be used as an accurate predictor for Covid Mortality?</a:t>
            </a:r>
            <a:endParaRPr/>
          </a:p>
        </p:txBody>
      </p:sp>
      <p:sp>
        <p:nvSpPr>
          <p:cNvPr id="132" name="Google Shape;132;p25"/>
          <p:cNvSpPr txBox="1"/>
          <p:nvPr>
            <p:ph idx="1" type="subTitle"/>
          </p:nvPr>
        </p:nvSpPr>
        <p:spPr>
          <a:xfrm>
            <a:off x="6086475" y="714376"/>
            <a:ext cx="2585660" cy="75571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en" sz="1300"/>
              <a:t>Presented by: Raksha Karthikeyan, Alexander Melamed, Erickson Vo, Stephanie Garrett</a:t>
            </a:r>
            <a:endParaRPr/>
          </a:p>
        </p:txBody>
      </p:sp>
      <p:pic>
        <p:nvPicPr>
          <p:cNvPr descr="Top view of a background splashed with colors" id="133" name="Google Shape;133;p25"/>
          <p:cNvPicPr preferRelativeResize="0"/>
          <p:nvPr/>
        </p:nvPicPr>
        <p:blipFill rotWithShape="1">
          <a:blip r:embed="rId3">
            <a:alphaModFix/>
          </a:blip>
          <a:srcRect b="1701" l="0" r="0" t="45"/>
          <a:stretch/>
        </p:blipFill>
        <p:spPr>
          <a:xfrm>
            <a:off x="2071462" y="1730327"/>
            <a:ext cx="5001077" cy="2813098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5"/>
          <p:cNvSpPr txBox="1"/>
          <p:nvPr>
            <p:ph idx="10" type="dt"/>
          </p:nvPr>
        </p:nvSpPr>
        <p:spPr>
          <a:xfrm>
            <a:off x="441547" y="4837151"/>
            <a:ext cx="2237321" cy="2313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4/25/2023</a:t>
            </a:r>
            <a:endParaRPr/>
          </a:p>
        </p:txBody>
      </p:sp>
      <p:sp>
        <p:nvSpPr>
          <p:cNvPr id="135" name="Google Shape;135;p25"/>
          <p:cNvSpPr txBox="1"/>
          <p:nvPr>
            <p:ph idx="12" type="sldNum"/>
          </p:nvPr>
        </p:nvSpPr>
        <p:spPr>
          <a:xfrm>
            <a:off x="8033033" y="4837151"/>
            <a:ext cx="699209" cy="2313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>
            <p:ph type="title"/>
          </p:nvPr>
        </p:nvSpPr>
        <p:spPr>
          <a:xfrm>
            <a:off x="411479" y="713232"/>
            <a:ext cx="8246744" cy="80838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None/>
            </a:pPr>
            <a:r>
              <a:rPr lang="en"/>
              <a:t>Week 2(Analysis Phase):</a:t>
            </a:r>
            <a:endParaRPr/>
          </a:p>
        </p:txBody>
      </p:sp>
      <p:sp>
        <p:nvSpPr>
          <p:cNvPr id="189" name="Google Shape;189;p34"/>
          <p:cNvSpPr txBox="1"/>
          <p:nvPr>
            <p:ph idx="1" type="body"/>
          </p:nvPr>
        </p:nvSpPr>
        <p:spPr>
          <a:xfrm>
            <a:off x="411481" y="1521619"/>
            <a:ext cx="8246745" cy="302180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76200" lvl="0" marL="177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/>
          <p:nvPr>
            <p:ph type="title"/>
          </p:nvPr>
        </p:nvSpPr>
        <p:spPr>
          <a:xfrm>
            <a:off x="411479" y="713232"/>
            <a:ext cx="8246744" cy="80838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None/>
            </a:pPr>
            <a:r>
              <a:rPr lang="en"/>
              <a:t>Week 3: </a:t>
            </a:r>
            <a:endParaRPr/>
          </a:p>
        </p:txBody>
      </p:sp>
      <p:sp>
        <p:nvSpPr>
          <p:cNvPr id="195" name="Google Shape;195;p35"/>
          <p:cNvSpPr txBox="1"/>
          <p:nvPr>
            <p:ph idx="1" type="body"/>
          </p:nvPr>
        </p:nvSpPr>
        <p:spPr>
          <a:xfrm>
            <a:off x="411481" y="1521619"/>
            <a:ext cx="8246745" cy="302180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76200" lvl="0" marL="177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/>
          <p:nvPr>
            <p:ph type="title"/>
          </p:nvPr>
        </p:nvSpPr>
        <p:spPr>
          <a:xfrm>
            <a:off x="411479" y="713232"/>
            <a:ext cx="8246744" cy="80838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None/>
            </a:pPr>
            <a:r>
              <a:rPr lang="en"/>
              <a:t>Findings:</a:t>
            </a:r>
            <a:endParaRPr/>
          </a:p>
        </p:txBody>
      </p:sp>
      <p:sp>
        <p:nvSpPr>
          <p:cNvPr id="201" name="Google Shape;201;p36"/>
          <p:cNvSpPr txBox="1"/>
          <p:nvPr>
            <p:ph idx="1" type="body"/>
          </p:nvPr>
        </p:nvSpPr>
        <p:spPr>
          <a:xfrm>
            <a:off x="411481" y="1521619"/>
            <a:ext cx="8246745" cy="302180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76200" lvl="0" marL="177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"/>
          <p:cNvSpPr txBox="1"/>
          <p:nvPr>
            <p:ph type="title"/>
          </p:nvPr>
        </p:nvSpPr>
        <p:spPr>
          <a:xfrm>
            <a:off x="411479" y="713232"/>
            <a:ext cx="8246700" cy="808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7"/>
          <p:cNvSpPr txBox="1"/>
          <p:nvPr>
            <p:ph idx="1" type="body"/>
          </p:nvPr>
        </p:nvSpPr>
        <p:spPr>
          <a:xfrm>
            <a:off x="411481" y="1521619"/>
            <a:ext cx="8246700" cy="3021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411479" y="713232"/>
            <a:ext cx="8246700" cy="808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So….Why Covid and The U.S. Census Breau?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411481" y="1521619"/>
            <a:ext cx="8246700" cy="3021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Because …. 2020 was a difficult year for everyone. . . Well maybe not for everyone. But we all </a:t>
            </a:r>
            <a:r>
              <a:rPr lang="en"/>
              <a:t>know</a:t>
            </a:r>
            <a:r>
              <a:rPr lang="en"/>
              <a:t> what happened, March of 2020. The Virus COVID -19 has taken over the globe with a wave of </a:t>
            </a:r>
            <a:r>
              <a:rPr lang="en"/>
              <a:t>devastation and m</a:t>
            </a:r>
            <a:r>
              <a:rPr lang="en"/>
              <a:t>any lives were at stake</a:t>
            </a:r>
            <a:r>
              <a:rPr lang="en"/>
              <a:t>. Confusion, fear, and uncertainty were struck into the minds of the people. Questions like, How and When will this end? Will we have a vaccination? Will the world ever be the same again? Were bouncing around…but fast forward to 2023.  Why not look into covid-19 and the CRE. We thought it would be interesting to see if machine learning can predict the mortality rate of covid-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411479" y="713232"/>
            <a:ext cx="8246744" cy="80838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None/>
            </a:pPr>
            <a:r>
              <a:rPr lang="en"/>
              <a:t>US Census Bureau’s CRE (Community Resilience Estimates) Data: 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411481" y="1521619"/>
            <a:ext cx="8246745" cy="302180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-164306" lvl="0" marL="177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/>
              <a:t>Evaluates the capacity of individuals and households within a community to absorb , endure and recover from  external stresses of a disaster or pandemic.</a:t>
            </a:r>
            <a:endParaRPr/>
          </a:p>
          <a:p>
            <a:pPr indent="-171132" lvl="1" marL="381000" rtl="0" algn="l">
              <a:spcBef>
                <a:spcPts val="40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Examples: extreme weather , economic collapse or a viral pandemic (covid-19)</a:t>
            </a:r>
            <a:endParaRPr/>
          </a:p>
          <a:p>
            <a:pPr indent="-171132" lvl="0" marL="177800" rtl="0" algn="l">
              <a:spcBef>
                <a:spcPts val="800"/>
              </a:spcBef>
              <a:spcAft>
                <a:spcPts val="0"/>
              </a:spcAft>
              <a:buSzPct val="93333"/>
              <a:buChar char="•"/>
            </a:pPr>
            <a:r>
              <a:rPr lang="en"/>
              <a:t>The CRE contains data for all states and counties within the United States</a:t>
            </a:r>
            <a:endParaRPr/>
          </a:p>
          <a:p>
            <a:pPr indent="-164306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/>
              <a:t>The CRE also utilizes aggregated risk factor data that might help with predicted covid </a:t>
            </a:r>
            <a:r>
              <a:rPr lang="en"/>
              <a:t>mortality</a:t>
            </a:r>
            <a:r>
              <a:rPr lang="en"/>
              <a:t> rate such as zero risk, one to two risk , and three plus risk.</a:t>
            </a:r>
            <a:endParaRPr/>
          </a:p>
          <a:p>
            <a:pPr indent="-177006" lvl="1" marL="3810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7142"/>
              <a:buChar char="•"/>
            </a:pPr>
            <a:r>
              <a:rPr lang="en"/>
              <a:t>These risk factors include : Income to Poverty Ratio, SIngle or Zero Caregiver Household, Crowding, Households without Full-time Employment, Communication Barrier, Disability, No Health Insurance, Age 65+, No Vehicle Access and No Broadband Internet Access.</a:t>
            </a:r>
            <a:endParaRPr/>
          </a:p>
          <a:p>
            <a:pPr indent="-76200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88900" lvl="1" marL="3810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411479" y="713232"/>
            <a:ext cx="8246700" cy="808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John’s Hopkins University Data:</a:t>
            </a:r>
            <a:endParaRPr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411481" y="1521619"/>
            <a:ext cx="8246700" cy="3021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This data is very helpful with gathering covid-19 raw data such as confirm cases and death for all states and counties.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The covid data that were used in our data set were from dates (X) to (X)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We hope this data will help us and our machine learning in predicting the covid </a:t>
            </a:r>
            <a:r>
              <a:rPr lang="en"/>
              <a:t>mortality</a:t>
            </a:r>
            <a:r>
              <a:rPr lang="en"/>
              <a:t> with the CRE.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411479" y="713232"/>
            <a:ext cx="8246744" cy="80838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None/>
            </a:pPr>
            <a:r>
              <a:rPr lang="en"/>
              <a:t>Data Description: </a:t>
            </a:r>
            <a:endParaRPr/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411481" y="1521619"/>
            <a:ext cx="8246745" cy="302180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/>
              <a:t>The data used in this analysis were provided by John’s Hopkins University which documents reported cases and deaths attributed to Covid-19 and The data from the U.S. Census Bureau’s CRE (Community Resilience Estimates)</a:t>
            </a:r>
            <a:endParaRPr/>
          </a:p>
          <a:p>
            <a:pPr indent="-171450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/>
              <a:t>From the John’s Hopkins Data we used the Covid-19 cases, deaths and…</a:t>
            </a:r>
            <a:endParaRPr/>
          </a:p>
          <a:p>
            <a:pPr indent="-171450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/>
              <a:t>From the U.S Census (CRE) we used the State/County names and Risk factors. (Zero Risk, </a:t>
            </a:r>
            <a:endParaRPr/>
          </a:p>
          <a:p>
            <a:pPr indent="-171450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/>
              <a:t>For the purpose of this project the two data set has been cleaned and merged. (We will not go through the process of the data cleaning)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411479" y="713232"/>
            <a:ext cx="8246744" cy="80838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None/>
            </a:pPr>
            <a:r>
              <a:rPr lang="en"/>
              <a:t>Research Question: </a:t>
            </a:r>
            <a:endParaRPr/>
          </a:p>
        </p:txBody>
      </p:sp>
      <p:sp>
        <p:nvSpPr>
          <p:cNvPr id="165" name="Google Shape;165;p30"/>
          <p:cNvSpPr txBox="1"/>
          <p:nvPr>
            <p:ph idx="1" type="body"/>
          </p:nvPr>
        </p:nvSpPr>
        <p:spPr>
          <a:xfrm>
            <a:off x="411481" y="1521619"/>
            <a:ext cx="8246745" cy="302180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/>
              <a:t>The main question for this project is whether the US census bureau CRE data is significant predictive power for anticipating Covid- 9 mortalities at a county level.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411479" y="713232"/>
            <a:ext cx="8246744" cy="80838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None/>
            </a:pPr>
            <a:r>
              <a:rPr lang="en"/>
              <a:t>Week 1 (Data Exploration) :</a:t>
            </a:r>
            <a:endParaRPr/>
          </a:p>
        </p:txBody>
      </p:sp>
      <p:sp>
        <p:nvSpPr>
          <p:cNvPr id="171" name="Google Shape;171;p31"/>
          <p:cNvSpPr txBox="1"/>
          <p:nvPr>
            <p:ph idx="1" type="body"/>
          </p:nvPr>
        </p:nvSpPr>
        <p:spPr>
          <a:xfrm>
            <a:off x="411481" y="1521619"/>
            <a:ext cx="8246745" cy="302180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Data used in the first week were data from the CRE and John hopkins.</a:t>
            </a:r>
            <a:endParaRPr/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These data were merged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type="title"/>
          </p:nvPr>
        </p:nvSpPr>
        <p:spPr>
          <a:xfrm>
            <a:off x="411479" y="713232"/>
            <a:ext cx="8246744" cy="80838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None/>
            </a:pPr>
            <a:r>
              <a:rPr lang="en"/>
              <a:t>Charts(R Statistics):</a:t>
            </a:r>
            <a:endParaRPr/>
          </a:p>
        </p:txBody>
      </p:sp>
      <p:sp>
        <p:nvSpPr>
          <p:cNvPr id="177" name="Google Shape;177;p32"/>
          <p:cNvSpPr txBox="1"/>
          <p:nvPr>
            <p:ph idx="1" type="body"/>
          </p:nvPr>
        </p:nvSpPr>
        <p:spPr>
          <a:xfrm>
            <a:off x="411481" y="1521619"/>
            <a:ext cx="8246745" cy="302180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76200" lvl="0" marL="177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>
            <p:ph type="title"/>
          </p:nvPr>
        </p:nvSpPr>
        <p:spPr>
          <a:xfrm>
            <a:off x="411479" y="713232"/>
            <a:ext cx="8246700" cy="808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Charts (Tableau):</a:t>
            </a:r>
            <a:endParaRPr/>
          </a:p>
        </p:txBody>
      </p:sp>
      <p:sp>
        <p:nvSpPr>
          <p:cNvPr id="183" name="Google Shape;183;p33"/>
          <p:cNvSpPr txBox="1"/>
          <p:nvPr>
            <p:ph idx="1" type="body"/>
          </p:nvPr>
        </p:nvSpPr>
        <p:spPr>
          <a:xfrm>
            <a:off x="411481" y="1521619"/>
            <a:ext cx="8246700" cy="3021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ribuneVTI">
  <a:themeElements>
    <a:clrScheme name="AnalogousFromRegularSeedRightStep">
      <a:dk1>
        <a:srgbClr val="000000"/>
      </a:dk1>
      <a:lt1>
        <a:srgbClr val="FFFFFF"/>
      </a:lt1>
      <a:dk2>
        <a:srgbClr val="223A3D"/>
      </a:dk2>
      <a:lt2>
        <a:srgbClr val="E2E8E8"/>
      </a:lt2>
      <a:accent1>
        <a:srgbClr val="E73429"/>
      </a:accent1>
      <a:accent2>
        <a:srgbClr val="D57117"/>
      </a:accent2>
      <a:accent3>
        <a:srgbClr val="B4A420"/>
      </a:accent3>
      <a:accent4>
        <a:srgbClr val="80B113"/>
      </a:accent4>
      <a:accent5>
        <a:srgbClr val="4AB821"/>
      </a:accent5>
      <a:accent6>
        <a:srgbClr val="14BC2C"/>
      </a:accent6>
      <a:hlink>
        <a:srgbClr val="329096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