
<file path=[Content_Types].xml><?xml version="1.0" encoding="utf-8"?>
<Types xmlns="http://schemas.openxmlformats.org/package/2006/content-types">
  <Default Extension="xml" ContentType="application/xml"/>
  <Default Extension="jpeg" ContentType="image/jpeg"/>
  <Default Extension="jpg" ContentType="image/pn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3" r:id="rId1"/>
  </p:sldMasterIdLst>
  <p:notesMasterIdLst>
    <p:notesMasterId r:id="rId14"/>
  </p:notesMasterIdLst>
  <p:sldIdLst>
    <p:sldId id="256" r:id="rId2"/>
    <p:sldId id="266" r:id="rId3"/>
    <p:sldId id="259" r:id="rId4"/>
    <p:sldId id="268" r:id="rId5"/>
    <p:sldId id="260" r:id="rId6"/>
    <p:sldId id="261" r:id="rId7"/>
    <p:sldId id="262" r:id="rId8"/>
    <p:sldId id="269" r:id="rId9"/>
    <p:sldId id="263" r:id="rId10"/>
    <p:sldId id="264" r:id="rId11"/>
    <p:sldId id="265" r:id="rId12"/>
    <p:sldId id="267"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Destaqu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316" autoAdjust="0"/>
  </p:normalViewPr>
  <p:slideViewPr>
    <p:cSldViewPr snapToGrid="0" snapToObjects="1">
      <p:cViewPr varScale="1">
        <p:scale>
          <a:sx n="59" d="100"/>
          <a:sy n="59" d="100"/>
        </p:scale>
        <p:origin x="-25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nakadaai:Library:Application%20Support:Microsoft:Office:Office%202011%20AutoRecovery:4%20(&#12496;&#12540;&#12472;&#12519;&#12531;%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1116908732984"/>
          <c:y val="0.0871890391191141"/>
          <c:w val="0.731029480816619"/>
          <c:h val="0.722459505808786"/>
        </c:manualLayout>
      </c:layout>
      <c:scatterChart>
        <c:scatterStyle val="lineMarker"/>
        <c:varyColors val="0"/>
        <c:ser>
          <c:idx val="0"/>
          <c:order val="0"/>
          <c:tx>
            <c:strRef>
              <c:f>Sheet1!$C$10</c:f>
              <c:strCache>
                <c:ptCount val="1"/>
                <c:pt idx="0">
                  <c:v>Glide Ratio</c:v>
                </c:pt>
              </c:strCache>
            </c:strRef>
          </c:tx>
          <c:spPr>
            <a:ln w="47625">
              <a:noFill/>
            </a:ln>
          </c:spPr>
          <c:trendline>
            <c:trendlineType val="linear"/>
            <c:dispRSqr val="0"/>
            <c:dispEq val="0"/>
          </c:trendline>
          <c:xVal>
            <c:strRef>
              <c:f>Sheet1!$B$10:$B$15</c:f>
              <c:strCache>
                <c:ptCount val="6"/>
                <c:pt idx="0">
                  <c:v>Aspect Ratio</c:v>
                </c:pt>
                <c:pt idx="1">
                  <c:v>0.00959667</c:v>
                </c:pt>
                <c:pt idx="2">
                  <c:v>0.009508197</c:v>
                </c:pt>
                <c:pt idx="3">
                  <c:v>0.009593496</c:v>
                </c:pt>
                <c:pt idx="4">
                  <c:v>0.009677419</c:v>
                </c:pt>
                <c:pt idx="5">
                  <c:v>0.009967846</c:v>
                </c:pt>
              </c:strCache>
            </c:strRef>
          </c:xVal>
          <c:yVal>
            <c:numRef>
              <c:f>Sheet1!$C$11:$C$15</c:f>
              <c:numCache>
                <c:formatCode>h:mm</c:formatCode>
                <c:ptCount val="5"/>
                <c:pt idx="0">
                  <c:v>0.625694444444444</c:v>
                </c:pt>
                <c:pt idx="1">
                  <c:v>0.667361111111111</c:v>
                </c:pt>
                <c:pt idx="2">
                  <c:v>0.709027777777778</c:v>
                </c:pt>
                <c:pt idx="3">
                  <c:v>0.750694444444444</c:v>
                </c:pt>
                <c:pt idx="4">
                  <c:v>0.834027777777778</c:v>
                </c:pt>
              </c:numCache>
            </c:numRef>
          </c:yVal>
          <c:smooth val="0"/>
          <c:extLst xmlns:c16r2="http://schemas.microsoft.com/office/drawing/2015/06/chart">
            <c:ext xmlns:c16="http://schemas.microsoft.com/office/drawing/2014/chart" uri="{C3380CC4-5D6E-409C-BE32-E72D297353CC}">
              <c16:uniqueId val="{00000000-9772-493F-9A7F-69DB8BE85F7B}"/>
            </c:ext>
          </c:extLst>
        </c:ser>
        <c:dLbls>
          <c:showLegendKey val="0"/>
          <c:showVal val="0"/>
          <c:showCatName val="0"/>
          <c:showSerName val="0"/>
          <c:showPercent val="0"/>
          <c:showBubbleSize val="0"/>
        </c:dLbls>
        <c:axId val="2102268136"/>
        <c:axId val="2088716040"/>
      </c:scatterChart>
      <c:valAx>
        <c:axId val="2102268136"/>
        <c:scaling>
          <c:orientation val="minMax"/>
        </c:scaling>
        <c:delete val="0"/>
        <c:axPos val="b"/>
        <c:title>
          <c:tx>
            <c:rich>
              <a:bodyPr/>
              <a:lstStyle/>
              <a:p>
                <a:pPr>
                  <a:defRPr lang="ja-JP"/>
                </a:pPr>
                <a:r>
                  <a:rPr lang="en-US" altLang="en-US" sz="1200">
                    <a:latin typeface="Times New Roman"/>
                    <a:cs typeface="Times New Roman"/>
                  </a:rPr>
                  <a:t>Glide ratio</a:t>
                </a:r>
                <a:endParaRPr lang="ja-JP" altLang="en-US" sz="1200">
                  <a:latin typeface="Times New Roman"/>
                  <a:cs typeface="Times New Roman"/>
                </a:endParaRPr>
              </a:p>
            </c:rich>
          </c:tx>
          <c:layout>
            <c:manualLayout>
              <c:xMode val="edge"/>
              <c:yMode val="edge"/>
              <c:x val="0.445210658688541"/>
              <c:y val="0.900646734947605"/>
            </c:manualLayout>
          </c:layout>
          <c:overlay val="0"/>
        </c:title>
        <c:numFmt formatCode="General" sourceLinked="1"/>
        <c:majorTickMark val="none"/>
        <c:minorTickMark val="none"/>
        <c:tickLblPos val="nextTo"/>
        <c:txPr>
          <a:bodyPr/>
          <a:lstStyle/>
          <a:p>
            <a:pPr>
              <a:defRPr lang="ja-JP"/>
            </a:pPr>
            <a:endParaRPr lang="en-US"/>
          </a:p>
        </c:txPr>
        <c:crossAx val="2088716040"/>
        <c:crosses val="autoZero"/>
        <c:crossBetween val="midCat"/>
      </c:valAx>
      <c:valAx>
        <c:axId val="2088716040"/>
        <c:scaling>
          <c:orientation val="minMax"/>
        </c:scaling>
        <c:delete val="0"/>
        <c:axPos val="l"/>
        <c:title>
          <c:tx>
            <c:rich>
              <a:bodyPr lIns="2">
                <a:spAutoFit/>
              </a:bodyPr>
              <a:lstStyle/>
              <a:p>
                <a:pPr>
                  <a:defRPr lang="ja-JP"/>
                </a:pPr>
                <a:r>
                  <a:rPr lang="en-US" altLang="en-US" sz="1200">
                    <a:latin typeface="Times New Roman"/>
                    <a:cs typeface="Times New Roman"/>
                  </a:rPr>
                  <a:t>Aspect Ratio</a:t>
                </a:r>
                <a:endParaRPr lang="ja-JP" altLang="en-US" sz="1200">
                  <a:latin typeface="Times New Roman"/>
                  <a:cs typeface="Times New Roman"/>
                </a:endParaRPr>
              </a:p>
            </c:rich>
          </c:tx>
          <c:layout>
            <c:manualLayout>
              <c:xMode val="edge"/>
              <c:yMode val="edge"/>
              <c:x val="0.0392872289711176"/>
              <c:y val="0.33466366704162"/>
            </c:manualLayout>
          </c:layout>
          <c:overlay val="0"/>
        </c:title>
        <c:numFmt formatCode="h:mm" sourceLinked="1"/>
        <c:majorTickMark val="out"/>
        <c:minorTickMark val="none"/>
        <c:tickLblPos val="nextTo"/>
        <c:txPr>
          <a:bodyPr/>
          <a:lstStyle/>
          <a:p>
            <a:pPr>
              <a:defRPr lang="ja-JP"/>
            </a:pPr>
            <a:endParaRPr lang="en-US"/>
          </a:p>
        </c:txPr>
        <c:crossAx val="2102268136"/>
        <c:crosses val="autoZero"/>
        <c:crossBetween val="midCat"/>
      </c:valAx>
    </c:plotArea>
    <c:plotVisOnly val="1"/>
    <c:dispBlanksAs val="gap"/>
    <c:showDLblsOverMax val="0"/>
  </c:chart>
  <c:spPr>
    <a:ln>
      <a:noFill/>
    </a:ln>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57E25967-9938-F948-A05E-0D52F9E85752}" type="datetimeFigureOut">
              <a:rPr lang="en-US"/>
              <a:pPr>
                <a:defRPr/>
              </a:pPr>
              <a:t>16-07-23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ja-JP"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A94FBBE9-6B51-414B-8D51-C86E98A6E213}" type="slidenum">
              <a:rPr lang="en-US"/>
              <a:pPr>
                <a:defRPr/>
              </a:pPr>
              <a:t>‹#›</a:t>
            </a:fld>
            <a:endParaRPr lang="en-US"/>
          </a:p>
        </p:txBody>
      </p:sp>
    </p:spTree>
    <p:extLst>
      <p:ext uri="{BB962C8B-B14F-4D97-AF65-F5344CB8AC3E}">
        <p14:creationId xmlns:p14="http://schemas.microsoft.com/office/powerpoint/2010/main" val="133542795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kumimoji="1"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0" lang="en-US" altLang="ja-JP">
                <a:latin typeface="Calibri" charset="0"/>
              </a:rPr>
              <a:t>Hello, we are Group Six, planes on a snake, and Nihao to everyone. </a:t>
            </a: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fontAlgn="base">
              <a:spcBef>
                <a:spcPct val="0"/>
              </a:spcBef>
              <a:spcAft>
                <a:spcPct val="0"/>
              </a:spcAft>
            </a:pPr>
            <a:fld id="{2E2CB33B-376E-B647-B18C-4D82F3073141}" type="slidenum">
              <a:rPr kumimoji="0" lang="en-US" altLang="ja-JP" sz="1200"/>
              <a:pPr fontAlgn="base">
                <a:spcBef>
                  <a:spcPct val="0"/>
                </a:spcBef>
                <a:spcAft>
                  <a:spcPct val="0"/>
                </a:spcAft>
              </a:pPr>
              <a:t>1</a:t>
            </a:fld>
            <a:endParaRPr kumimoji="0" lang="en-US" altLang="ja-JP"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kumimoji="0" lang="en-US" altLang="ja-JP">
                <a:latin typeface="Calibri" charset="0"/>
              </a:rPr>
              <a:t>However, the main problem with retractable wings is that it is difficult to predict when to extend the wings. This is why most telescopic systems have not worked up until now. However, if we pair the retractable wings with smart software, we could be successful. What we are suggesting is  pairing it with reinforced learning algorithms. From a macroscopic view, this means that the aircraft</a:t>
            </a:r>
            <a:r>
              <a:rPr kumimoji="0" lang="en-US">
                <a:latin typeface="Calibri" charset="0"/>
              </a:rPr>
              <a:t>’</a:t>
            </a:r>
            <a:r>
              <a:rPr kumimoji="0" lang="en-US" altLang="ja-JP">
                <a:latin typeface="Calibri" charset="0"/>
              </a:rPr>
              <a:t>s software knows that when power loss occurs, we must likely begin a gliding descent. And importantly, the software will know how long to extend the wings based on current conditions and speed.</a:t>
            </a:r>
          </a:p>
        </p:txBody>
      </p:sp>
      <p:sp>
        <p:nvSpPr>
          <p:cNvPr id="4" name="Slide Number Placeholder 3"/>
          <p:cNvSpPr>
            <a:spLocks noGrp="1"/>
          </p:cNvSpPr>
          <p:nvPr>
            <p:ph type="sldNum" sz="quarter" idx="5"/>
          </p:nvPr>
        </p:nvSpPr>
        <p:spPr/>
        <p:txBody>
          <a:bodyPr/>
          <a:lstStyle/>
          <a:p>
            <a:pPr>
              <a:defRPr/>
            </a:pPr>
            <a:fld id="{10EDE117-302C-AC47-9B11-AE37804D238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0" lang="tr-TR" altLang="ja-JP">
                <a:latin typeface="Calibri" charset="0"/>
              </a:rPr>
              <a:t>Y</a:t>
            </a:r>
            <a:r>
              <a:rPr kumimoji="0" lang="en-US" altLang="ja-JP">
                <a:latin typeface="Calibri" charset="0"/>
              </a:rPr>
              <a:t>et to explain how this all works, a greater depth into machine learning is necessary. Very quickly, we build a dataset of the best gliders in the world, and how they respond to similar scenarios with the Q400 aircraft. Once the data is collected, we built various regression models and associations which map our simulated data accurately to the  real world glide data. Thus the software itself, through q-learning, builds an accurate scenario of how to respond to certain speeds, and how to mimic what a pilot does in gliding, providing the best way to land given loss of power. Yet most interestingly, future states can be mapped based on our model. For example, in a situation of uncertain altitude and velocity, we use probabilistic inferences to allow us to extrapolate what the best mode of extraction would be for smooth gliding. This informs the pilot about the correct action and how to respond accordingly.</a:t>
            </a: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fontAlgn="base">
              <a:spcBef>
                <a:spcPct val="0"/>
              </a:spcBef>
              <a:spcAft>
                <a:spcPct val="0"/>
              </a:spcAft>
            </a:pPr>
            <a:fld id="{A0C27B2F-3C32-C34F-A25D-DD58A406E54D}" type="slidenum">
              <a:rPr kumimoji="0" lang="en-US" altLang="ja-JP" sz="1200"/>
              <a:pPr fontAlgn="base">
                <a:spcBef>
                  <a:spcPct val="0"/>
                </a:spcBef>
                <a:spcAft>
                  <a:spcPct val="0"/>
                </a:spcAft>
              </a:pPr>
              <a:t>11</a:t>
            </a:fld>
            <a:endParaRPr kumimoji="0" lang="en-US" altLang="ja-JP"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0" lang="en-US" altLang="ja-JP">
                <a:latin typeface="Calibri" charset="0"/>
              </a:rPr>
              <a:t>Thus It is important to state again what this means: that we have designed a system that behaves like a glider in loss of power scenarios, by reducing the weight and having retractable wings. In addition  to predict when and how to extend the wings, we use a system that can understand the plane</a:t>
            </a:r>
            <a:r>
              <a:rPr kumimoji="0" lang="en-US">
                <a:latin typeface="Calibri" charset="0"/>
              </a:rPr>
              <a:t>’</a:t>
            </a:r>
            <a:r>
              <a:rPr kumimoji="0" lang="en-US" altLang="ja-JP">
                <a:latin typeface="Calibri" charset="0"/>
              </a:rPr>
              <a:t>s current aero-elastics and predict future lengths of retraction based on reinforced learning. By simulating a glider</a:t>
            </a:r>
            <a:r>
              <a:rPr kumimoji="0" lang="en-US">
                <a:latin typeface="Calibri" charset="0"/>
              </a:rPr>
              <a:t>’</a:t>
            </a:r>
            <a:r>
              <a:rPr kumimoji="0" lang="en-US" altLang="ja-JP">
                <a:latin typeface="Calibri" charset="0"/>
              </a:rPr>
              <a:t>s design, we have extended the flight endurance of the aircraft, and gave crucial time to the pilot to find a safe landing. As such, we think that although we cannot predict the outcomes of our own engineering, through reinforced learning and retractable wings, we can certainly prepare for it. Thank you and xiexie.</a:t>
            </a: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fontAlgn="base">
              <a:spcBef>
                <a:spcPct val="0"/>
              </a:spcBef>
              <a:spcAft>
                <a:spcPct val="0"/>
              </a:spcAft>
            </a:pPr>
            <a:fld id="{E4A4F898-A7A3-2F4F-8937-F8EB7C24FDDF}" type="slidenum">
              <a:rPr kumimoji="0" lang="en-US" altLang="ja-JP" sz="1200"/>
              <a:pPr fontAlgn="base">
                <a:spcBef>
                  <a:spcPct val="0"/>
                </a:spcBef>
                <a:spcAft>
                  <a:spcPct val="0"/>
                </a:spcAft>
              </a:pPr>
              <a:t>12</a:t>
            </a:fld>
            <a:endParaRPr kumimoji="0" lang="en-US" altLang="ja-JP"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0" lang="en-US" altLang="ja-JP">
                <a:latin typeface="Calibri" charset="0"/>
              </a:rPr>
              <a:t>If there is one constant humanity has always struggled with, it is our inability to predict the outcomes of our own ingenuity and engineering. When we try to control nature, ultimately, many things can go awry. And this is no different in the world of aviation. </a:t>
            </a:r>
          </a:p>
          <a:p>
            <a:pPr eaLnBrk="1" hangingPunct="1">
              <a:spcBef>
                <a:spcPct val="0"/>
              </a:spcBef>
            </a:pPr>
            <a:endParaRPr kumimoji="0" lang="en-US" altLang="ja-JP">
              <a:latin typeface="Calibri" charset="0"/>
            </a:endParaRP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fontAlgn="base">
              <a:spcBef>
                <a:spcPct val="0"/>
              </a:spcBef>
              <a:spcAft>
                <a:spcPct val="0"/>
              </a:spcAft>
            </a:pPr>
            <a:fld id="{CD006EC1-25C8-F74D-921C-26057DCD2118}" type="slidenum">
              <a:rPr kumimoji="0" lang="en-US" altLang="ja-JP" sz="1200"/>
              <a:pPr fontAlgn="base">
                <a:spcBef>
                  <a:spcPct val="0"/>
                </a:spcBef>
                <a:spcAft>
                  <a:spcPct val="0"/>
                </a:spcAft>
              </a:pPr>
              <a:t>2</a:t>
            </a:fld>
            <a:endParaRPr kumimoji="0" lang="en-US" altLang="ja-JP"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0" lang="en-US" altLang="ja-JP" dirty="0">
                <a:latin typeface="Calibri" charset="0"/>
              </a:rPr>
              <a:t>In 2016 alone, there have been seventeen serious accidents that involved fatal crashes. As such, it is important to explore the current ways pilot</a:t>
            </a:r>
            <a:r>
              <a:rPr kumimoji="0" lang="en-US" dirty="0">
                <a:latin typeface="Calibri" charset="0"/>
              </a:rPr>
              <a:t>’</a:t>
            </a:r>
            <a:r>
              <a:rPr kumimoji="0" lang="en-US" altLang="ja-JP" dirty="0">
                <a:latin typeface="Calibri" charset="0"/>
              </a:rPr>
              <a:t>s deal with the the loss of power in one of their engines. Generally speaking, when a pilot loses power, they are trained to make their plane simulate the flight of a glider. This means they must counteract the increasing yaw force in the failed engine by rotating certain degrees opposite the failed engine. This is to reduce the parasitic drag force that is occurring with the yaw and prevent rolling. Secondly, the planes have various automated systems in these scenarios to provide feedback to the pilot. </a:t>
            </a: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fontAlgn="base">
              <a:spcBef>
                <a:spcPct val="0"/>
              </a:spcBef>
              <a:spcAft>
                <a:spcPct val="0"/>
              </a:spcAft>
            </a:pPr>
            <a:fld id="{124AE78F-43AC-5947-85A9-4A880BD12D3C}" type="slidenum">
              <a:rPr kumimoji="0" lang="en-US" altLang="ja-JP" sz="1200"/>
              <a:pPr fontAlgn="base">
                <a:spcBef>
                  <a:spcPct val="0"/>
                </a:spcBef>
                <a:spcAft>
                  <a:spcPct val="0"/>
                </a:spcAft>
              </a:pPr>
              <a:t>3</a:t>
            </a:fld>
            <a:endParaRPr kumimoji="0" lang="en-US" altLang="ja-JP"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kumimoji="0" lang="en-US" altLang="ja-JP" dirty="0" smtClean="0">
                <a:latin typeface="Calibri" charset="0"/>
              </a:rPr>
              <a:t>And lastly, aircraft designers have made planes more glider like. A great example is the Boeing 747 Dreamliner design where the wings have a high aspect ratio, and leading edge sweepbacks. It should be mentioned with the design of glider there is a sacrifice between wing span to parasitic drag. </a:t>
            </a:r>
          </a:p>
          <a:p>
            <a:endParaRPr lang="en-US" dirty="0"/>
          </a:p>
        </p:txBody>
      </p:sp>
      <p:sp>
        <p:nvSpPr>
          <p:cNvPr id="4" name="Slide Number Placeholder 3"/>
          <p:cNvSpPr>
            <a:spLocks noGrp="1"/>
          </p:cNvSpPr>
          <p:nvPr>
            <p:ph type="sldNum" sz="quarter" idx="10"/>
          </p:nvPr>
        </p:nvSpPr>
        <p:spPr/>
        <p:txBody>
          <a:bodyPr/>
          <a:lstStyle/>
          <a:p>
            <a:pPr>
              <a:defRPr/>
            </a:pPr>
            <a:fld id="{A94FBBE9-6B51-414B-8D51-C86E98A6E213}" type="slidenum">
              <a:rPr lang="en-US" smtClean="0"/>
              <a:pPr>
                <a:defRPr/>
              </a:pPr>
              <a:t>4</a:t>
            </a:fld>
            <a:endParaRPr lang="en-US"/>
          </a:p>
        </p:txBody>
      </p:sp>
    </p:spTree>
    <p:extLst>
      <p:ext uri="{BB962C8B-B14F-4D97-AF65-F5344CB8AC3E}">
        <p14:creationId xmlns:p14="http://schemas.microsoft.com/office/powerpoint/2010/main" val="157540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0" lang="en-US" altLang="ja-JP">
                <a:latin typeface="Calibri" charset="0"/>
              </a:rPr>
              <a:t>And as such, with all these three techniques now understood, we decided to design a system that combined all of them in one neat package. The result was a </a:t>
            </a:r>
            <a:r>
              <a:rPr kumimoji="0" lang="en-US" altLang="ja-JP" b="1">
                <a:latin typeface="Calibri" charset="0"/>
              </a:rPr>
              <a:t>Retractable Wing design informed by  Reinforced Learning Algorithms to ultimately be used to safely land the Bombardier Q400 airplane. </a:t>
            </a:r>
            <a:endParaRPr kumimoji="0" lang="en-US" altLang="ja-JP">
              <a:latin typeface="Calibri" charset="0"/>
            </a:endParaRPr>
          </a:p>
          <a:p>
            <a:pPr eaLnBrk="1" hangingPunct="1">
              <a:spcBef>
                <a:spcPct val="0"/>
              </a:spcBef>
            </a:pPr>
            <a:endParaRPr kumimoji="0" lang="en-US" altLang="ja-JP">
              <a:latin typeface="Calibri" charset="0"/>
            </a:endParaRP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fontAlgn="base">
              <a:spcBef>
                <a:spcPct val="0"/>
              </a:spcBef>
              <a:spcAft>
                <a:spcPct val="0"/>
              </a:spcAft>
            </a:pPr>
            <a:fld id="{B265A020-D2AE-8B49-A967-9DE8A6B0F505}" type="slidenum">
              <a:rPr kumimoji="0" lang="en-US" altLang="ja-JP" sz="1200"/>
              <a:pPr fontAlgn="base">
                <a:spcBef>
                  <a:spcPct val="0"/>
                </a:spcBef>
                <a:spcAft>
                  <a:spcPct val="0"/>
                </a:spcAft>
              </a:pPr>
              <a:t>5</a:t>
            </a:fld>
            <a:endParaRPr kumimoji="0" lang="en-US" altLang="ja-JP"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0" lang="en-US" altLang="ja-JP">
                <a:latin typeface="Calibri" charset="0"/>
              </a:rPr>
              <a:t>Generally speaking, what this means is we are simulating the advantages a glider has with cutting edge software techniques. To do so, we have to increase the aspect ratio of the wings. This is defined as the length of the wingspan divided by the area. To increase the aspect ratio, we have suggested either building retractable, narrow wings underneath or within the current wings, and extending them when the time is necessary. A longer aspect ratio is loosely correlated with the larger glide ratio, which is a good indication of how long a plane can fly without power. By increasing the flight endurance, the airplane has more time to find a safer place to land, and thus have a controlled landing compared to a regular flight.</a:t>
            </a:r>
          </a:p>
          <a:p>
            <a:pPr eaLnBrk="1" hangingPunct="1">
              <a:spcBef>
                <a:spcPct val="0"/>
              </a:spcBef>
            </a:pPr>
            <a:endParaRPr kumimoji="0" lang="en-US" altLang="ja-JP">
              <a:latin typeface="Calibri"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fontAlgn="base">
              <a:spcBef>
                <a:spcPct val="0"/>
              </a:spcBef>
              <a:spcAft>
                <a:spcPct val="0"/>
              </a:spcAft>
            </a:pPr>
            <a:fld id="{5DEC159E-6DC8-9E41-8B63-E884FC1D91B5}" type="slidenum">
              <a:rPr kumimoji="0" lang="en-US" altLang="ja-JP" sz="1200"/>
              <a:pPr fontAlgn="base">
                <a:spcBef>
                  <a:spcPct val="0"/>
                </a:spcBef>
                <a:spcAft>
                  <a:spcPct val="0"/>
                </a:spcAft>
              </a:pPr>
              <a:t>6</a:t>
            </a:fld>
            <a:endParaRPr kumimoji="0" lang="en-US" altLang="ja-JP"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kumimoji="0" lang="en-US" altLang="ja-JP" dirty="0">
                <a:latin typeface="Calibri" charset="0"/>
              </a:rPr>
              <a:t>The retractable wings  are thus dependent on simulating the glider structure of a plane. To do so, we need a longer wingspan and lighter weight. The design not only retracts, but does so at various modes of extension, seen here. These various modes allow us to take advantage of different speeds for gliding, creating a more efficient gliding hybrid</a:t>
            </a:r>
            <a:r>
              <a:rPr kumimoji="0" lang="en-US" altLang="ja-JP" dirty="0" smtClean="0">
                <a:latin typeface="Calibri" charset="0"/>
              </a:rPr>
              <a:t>.</a:t>
            </a:r>
            <a:endParaRPr kumimoji="0" lang="en-US" altLang="ja-JP" dirty="0">
              <a:latin typeface="Calibri" charset="0"/>
            </a:endParaRP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fontAlgn="base">
              <a:spcBef>
                <a:spcPct val="0"/>
              </a:spcBef>
              <a:spcAft>
                <a:spcPct val="0"/>
              </a:spcAft>
            </a:pPr>
            <a:fld id="{B28C5C76-3DD5-B642-AF4A-79BFA914FD2E}" type="slidenum">
              <a:rPr kumimoji="0" lang="en-US" altLang="ja-JP" sz="1200"/>
              <a:pPr fontAlgn="base">
                <a:spcBef>
                  <a:spcPct val="0"/>
                </a:spcBef>
                <a:spcAft>
                  <a:spcPct val="0"/>
                </a:spcAft>
              </a:pPr>
              <a:t>7</a:t>
            </a:fld>
            <a:endParaRPr kumimoji="0" lang="en-US" altLang="ja-JP"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kumimoji="0" lang="en-US" altLang="ja-JP" dirty="0" smtClean="0">
                <a:latin typeface="Calibri" charset="0"/>
              </a:rPr>
              <a:t> To allow for a lighter aircraft, we decided to jettison the failed engines, and unneeded fuel, as we no longer will be using propulsive thrust, but instead only buoyant gliding forces. </a:t>
            </a:r>
          </a:p>
          <a:p>
            <a:endParaRPr lang="en-US" dirty="0"/>
          </a:p>
        </p:txBody>
      </p:sp>
      <p:sp>
        <p:nvSpPr>
          <p:cNvPr id="4" name="Slide Number Placeholder 3"/>
          <p:cNvSpPr>
            <a:spLocks noGrp="1"/>
          </p:cNvSpPr>
          <p:nvPr>
            <p:ph type="sldNum" sz="quarter" idx="10"/>
          </p:nvPr>
        </p:nvSpPr>
        <p:spPr/>
        <p:txBody>
          <a:bodyPr/>
          <a:lstStyle/>
          <a:p>
            <a:pPr>
              <a:defRPr/>
            </a:pPr>
            <a:fld id="{A94FBBE9-6B51-414B-8D51-C86E98A6E213}" type="slidenum">
              <a:rPr lang="en-US" smtClean="0"/>
              <a:pPr>
                <a:defRPr/>
              </a:pPr>
              <a:t>8</a:t>
            </a:fld>
            <a:endParaRPr lang="en-US"/>
          </a:p>
        </p:txBody>
      </p:sp>
    </p:spTree>
    <p:extLst>
      <p:ext uri="{BB962C8B-B14F-4D97-AF65-F5344CB8AC3E}">
        <p14:creationId xmlns:p14="http://schemas.microsoft.com/office/powerpoint/2010/main" val="63886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kumimoji="0" lang="en-US" altLang="ja-JP">
                <a:latin typeface="Calibri" charset="0"/>
              </a:rPr>
              <a:t>The ultimate result of the gliding structure is an increased aspect ratio of the plane. This results in an increased glide ratio. We can see here that we are given a few minutes for every small addition in length of wingspan we provide. By increasing the glide ratio, we have decreased the  touchdown speed and the landing impact energy of the aircraft which results in allowing for a safer landing overall.</a:t>
            </a:r>
          </a:p>
        </p:txBody>
      </p:sp>
      <p:sp>
        <p:nvSpPr>
          <p:cNvPr id="4" name="Slide Number Placeholder 3"/>
          <p:cNvSpPr>
            <a:spLocks noGrp="1"/>
          </p:cNvSpPr>
          <p:nvPr>
            <p:ph type="sldNum" sz="quarter" idx="5"/>
          </p:nvPr>
        </p:nvSpPr>
        <p:spPr/>
        <p:txBody>
          <a:bodyPr/>
          <a:lstStyle/>
          <a:p>
            <a:pPr>
              <a:defRPr/>
            </a:pPr>
            <a:fld id="{2028D484-A61C-2E49-BDF1-E3DD3B50527B}"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pt-PT" smtClean="0"/>
              <a:t>Clique para editar o estilo</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60626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6" name="Footer Placeholder 5"/>
          <p:cNvSpPr>
            <a:spLocks noGrp="1"/>
          </p:cNvSpPr>
          <p:nvPr>
            <p:ph type="ftr" sz="quarter" idx="11"/>
          </p:nvPr>
        </p:nvSpPr>
        <p:spPr/>
        <p:txBody>
          <a:bodyPr/>
          <a:lstStyle/>
          <a:p>
            <a:pPr>
              <a:defRPr/>
            </a:pPr>
            <a:endParaRPr lang="ja-JP" altLang="en-US"/>
          </a:p>
        </p:txBody>
      </p:sp>
      <p:sp>
        <p:nvSpPr>
          <p:cNvPr id="7" name="Slide Number Placeholder 6"/>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359764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pt-PT" smtClean="0"/>
              <a:t>Clique para editar o estilo</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340643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pt-PT" smtClean="0"/>
              <a:t>Clique para editar o estilo</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PT" smtClean="0"/>
              <a:t>Editar os estilos de texto do Modelo Global</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6732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134820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smtClean="0"/>
              <a:t>Clique para editar o estilo</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4"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2525235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smtClean="0"/>
              <a:t>Clique para editar o estilo</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4"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136140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nchorCtr="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4229530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pt-PT" smtClean="0"/>
              <a:t>Clique para editar o estilo</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304556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3"/>
          <p:cNvSpPr>
            <a:spLocks noGrp="1"/>
          </p:cNvSpPr>
          <p:nvPr>
            <p:ph type="dt" sz="half" idx="10"/>
          </p:nvPr>
        </p:nvSpPr>
        <p:spPr/>
        <p:txBody>
          <a:bodyPr/>
          <a:lstStyle>
            <a:lvl1pPr>
              <a:defRPr/>
            </a:lvl1pPr>
          </a:lstStyle>
          <a:p>
            <a:pPr>
              <a:defRPr/>
            </a:pPr>
            <a:fld id="{B836E9BB-923A-EC4F-96B5-19C3DBED92CB}" type="datetimeFigureOut">
              <a:rPr lang="en-US"/>
              <a:pPr>
                <a:defRPr/>
              </a:pPr>
              <a:t>16-07-23</a:t>
            </a:fld>
            <a:endParaRPr lang="en-US"/>
          </a:p>
        </p:txBody>
      </p:sp>
      <p:sp>
        <p:nvSpPr>
          <p:cNvPr id="8" name="Footer Placeholder 4"/>
          <p:cNvSpPr>
            <a:spLocks noGrp="1"/>
          </p:cNvSpPr>
          <p:nvPr>
            <p:ph type="ftr" sz="quarter" idx="11"/>
          </p:nvPr>
        </p:nvSpPr>
        <p:spPr/>
        <p:txBody>
          <a:bodyPr/>
          <a:lstStyle>
            <a:lvl1pPr>
              <a:defRPr smtClean="0"/>
            </a:lvl1pPr>
          </a:lstStyle>
          <a:p>
            <a:pPr>
              <a:defRPr/>
            </a:pPr>
            <a:endParaRPr lang="ja-JP" altLang="en-US"/>
          </a:p>
        </p:txBody>
      </p:sp>
      <p:sp>
        <p:nvSpPr>
          <p:cNvPr id="9" name="Slide Number Placeholder 5"/>
          <p:cNvSpPr>
            <a:spLocks noGrp="1"/>
          </p:cNvSpPr>
          <p:nvPr>
            <p:ph type="sldNum" sz="quarter" idx="12"/>
          </p:nvPr>
        </p:nvSpPr>
        <p:spPr/>
        <p:txBody>
          <a:bodyPr/>
          <a:lstStyle>
            <a:lvl1pPr>
              <a:defRPr/>
            </a:lvl1pPr>
          </a:lstStyle>
          <a:p>
            <a:pPr>
              <a:defRPr/>
            </a:pPr>
            <a:fld id="{841D6D46-2F7A-9444-8C53-C0184E9DB321}" type="slidenum">
              <a:rPr lang="en-US"/>
              <a:pPr>
                <a:defRPr/>
              </a:pPr>
              <a:t>‹#›</a:t>
            </a:fld>
            <a:endParaRPr lang="en-US"/>
          </a:p>
        </p:txBody>
      </p:sp>
    </p:spTree>
    <p:extLst>
      <p:ext uri="{BB962C8B-B14F-4D97-AF65-F5344CB8AC3E}">
        <p14:creationId xmlns:p14="http://schemas.microsoft.com/office/powerpoint/2010/main" val="367954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380739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257942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6" name="Footer Placeholder 5"/>
          <p:cNvSpPr>
            <a:spLocks noGrp="1"/>
          </p:cNvSpPr>
          <p:nvPr>
            <p:ph type="ftr" sz="quarter" idx="11"/>
          </p:nvPr>
        </p:nvSpPr>
        <p:spPr/>
        <p:txBody>
          <a:bodyPr/>
          <a:lstStyle/>
          <a:p>
            <a:pPr>
              <a:defRPr/>
            </a:pPr>
            <a:endParaRPr lang="ja-JP" altLang="en-US"/>
          </a:p>
        </p:txBody>
      </p:sp>
      <p:sp>
        <p:nvSpPr>
          <p:cNvPr id="7" name="Slide Number Placeholder 6"/>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32439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8" name="Footer Placeholder 7"/>
          <p:cNvSpPr>
            <a:spLocks noGrp="1"/>
          </p:cNvSpPr>
          <p:nvPr>
            <p:ph type="ftr" sz="quarter" idx="11"/>
          </p:nvPr>
        </p:nvSpPr>
        <p:spPr/>
        <p:txBody>
          <a:bodyPr/>
          <a:lstStyle/>
          <a:p>
            <a:pPr>
              <a:defRPr/>
            </a:pPr>
            <a:endParaRPr lang="ja-JP" altLang="en-US"/>
          </a:p>
        </p:txBody>
      </p:sp>
      <p:sp>
        <p:nvSpPr>
          <p:cNvPr id="9" name="Slide Number Placeholder 8"/>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938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7" name="Date Placeholder 2"/>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3"/>
          <p:cNvSpPr>
            <a:spLocks noGrp="1"/>
          </p:cNvSpPr>
          <p:nvPr>
            <p:ph type="ftr" sz="quarter" idx="11"/>
          </p:nvPr>
        </p:nvSpPr>
        <p:spPr/>
        <p:txBody>
          <a:bodyPr/>
          <a:lstStyle/>
          <a:p>
            <a:pPr>
              <a:defRPr/>
            </a:pPr>
            <a:endParaRPr lang="ja-JP" altLang="en-US"/>
          </a:p>
        </p:txBody>
      </p:sp>
      <p:sp>
        <p:nvSpPr>
          <p:cNvPr id="6" name="Slide Number Placeholder 4"/>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423254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2"/>
          <p:cNvSpPr>
            <a:spLocks noGrp="1"/>
          </p:cNvSpPr>
          <p:nvPr>
            <p:ph type="ftr" sz="quarter" idx="11"/>
          </p:nvPr>
        </p:nvSpPr>
        <p:spPr/>
        <p:txBody>
          <a:bodyPr/>
          <a:lstStyle/>
          <a:p>
            <a:pPr>
              <a:defRPr/>
            </a:pPr>
            <a:endParaRPr lang="ja-JP" altLang="en-US"/>
          </a:p>
        </p:txBody>
      </p:sp>
      <p:sp>
        <p:nvSpPr>
          <p:cNvPr id="6" name="Slide Number Placeholder 3"/>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216914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pt-PT" smtClean="0"/>
              <a:t>Clique para editar o estilo</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7" name="Date Placeholder 4"/>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5" name="Footer Placeholder 5"/>
          <p:cNvSpPr>
            <a:spLocks noGrp="1"/>
          </p:cNvSpPr>
          <p:nvPr>
            <p:ph type="ftr" sz="quarter" idx="11"/>
          </p:nvPr>
        </p:nvSpPr>
        <p:spPr/>
        <p:txBody>
          <a:bodyPr/>
          <a:lstStyle/>
          <a:p>
            <a:pPr>
              <a:defRPr/>
            </a:pPr>
            <a:endParaRPr lang="ja-JP" altLang="en-US"/>
          </a:p>
        </p:txBody>
      </p:sp>
      <p:sp>
        <p:nvSpPr>
          <p:cNvPr id="6" name="Slide Number Placeholder 6"/>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35897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pPr>
              <a:defRPr/>
            </a:pPr>
            <a:fld id="{D170E260-89E0-0143-8658-A54CD849D7E3}" type="datetimeFigureOut">
              <a:rPr lang="en-US" smtClean="0"/>
              <a:pPr>
                <a:defRPr/>
              </a:pPr>
              <a:t>16-07-23</a:t>
            </a:fld>
            <a:endParaRPr lang="en-US"/>
          </a:p>
        </p:txBody>
      </p:sp>
      <p:sp>
        <p:nvSpPr>
          <p:cNvPr id="6" name="Footer Placeholder 5"/>
          <p:cNvSpPr>
            <a:spLocks noGrp="1"/>
          </p:cNvSpPr>
          <p:nvPr>
            <p:ph type="ftr" sz="quarter" idx="11"/>
          </p:nvPr>
        </p:nvSpPr>
        <p:spPr/>
        <p:txBody>
          <a:bodyPr/>
          <a:lstStyle/>
          <a:p>
            <a:pPr>
              <a:defRPr/>
            </a:pPr>
            <a:endParaRPr lang="ja-JP" altLang="en-US"/>
          </a:p>
        </p:txBody>
      </p:sp>
      <p:sp>
        <p:nvSpPr>
          <p:cNvPr id="7" name="Slide Number Placeholder 6"/>
          <p:cNvSpPr>
            <a:spLocks noGrp="1"/>
          </p:cNvSpPr>
          <p:nvPr>
            <p:ph type="sldNum" sz="quarter" idx="12"/>
          </p:nvPr>
        </p:nvSpPr>
        <p:spPr/>
        <p:txBody>
          <a:body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6470085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pt-PT" smtClean="0"/>
              <a:t>Clique para editar o estilo</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D170E260-89E0-0143-8658-A54CD849D7E3}" type="datetimeFigureOut">
              <a:rPr lang="en-US" smtClean="0"/>
              <a:pPr>
                <a:defRPr/>
              </a:pPr>
              <a:t>16-07-23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ja-JP"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D795DA65-682E-C149-84F0-52AEB3145E73}" type="slidenum">
              <a:rPr lang="en-US" smtClean="0"/>
              <a:pPr>
                <a:defRPr/>
              </a:pPr>
              <a:t>‹#›</a:t>
            </a:fld>
            <a:endParaRPr lang="en-US"/>
          </a:p>
        </p:txBody>
      </p:sp>
    </p:spTree>
    <p:extLst>
      <p:ext uri="{BB962C8B-B14F-4D97-AF65-F5344CB8AC3E}">
        <p14:creationId xmlns:p14="http://schemas.microsoft.com/office/powerpoint/2010/main" val="2704919266"/>
      </p:ext>
    </p:extLst>
  </p:cSld>
  <p:clrMap bg1="dk1" tx1="lt1" bg2="dk2" tx2="lt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1107375" y="2560468"/>
            <a:ext cx="7367900" cy="1182857"/>
          </a:xfrm>
        </p:spPr>
        <p:txBody>
          <a:bodyPr>
            <a:noAutofit/>
          </a:bodyPr>
          <a:lstStyle/>
          <a:p>
            <a:pPr>
              <a:defRPr/>
            </a:pPr>
            <a:r>
              <a:rPr lang="en-US" altLang="ja-JP" sz="3000" dirty="0">
                <a:solidFill>
                  <a:schemeClr val="bg1"/>
                </a:solidFill>
                <a:latin typeface="Calibri" charset="0"/>
              </a:rPr>
              <a:t>R</a:t>
            </a:r>
            <a:r>
              <a:rPr kumimoji="0" lang="en-US" altLang="ja-JP" sz="3000" dirty="0" smtClean="0">
                <a:solidFill>
                  <a:schemeClr val="bg1"/>
                </a:solidFill>
                <a:latin typeface="Calibri" charset="0"/>
              </a:rPr>
              <a:t>etractable</a:t>
            </a:r>
            <a:r>
              <a:rPr kumimoji="0" lang="ja-JP" altLang="en-US" sz="3000" dirty="0" smtClean="0">
                <a:solidFill>
                  <a:schemeClr val="bg1"/>
                </a:solidFill>
                <a:latin typeface="Calibri" charset="0"/>
              </a:rPr>
              <a:t> </a:t>
            </a:r>
            <a:r>
              <a:rPr kumimoji="0" lang="en-US" altLang="ja-JP" sz="3000" dirty="0">
                <a:solidFill>
                  <a:schemeClr val="bg1"/>
                </a:solidFill>
                <a:latin typeface="Calibri" charset="0"/>
              </a:rPr>
              <a:t>Wings</a:t>
            </a:r>
            <a:r>
              <a:rPr kumimoji="0" lang="ja-JP" altLang="en-US" sz="3000" dirty="0">
                <a:solidFill>
                  <a:schemeClr val="bg1"/>
                </a:solidFill>
                <a:latin typeface="Calibri" charset="0"/>
              </a:rPr>
              <a:t> </a:t>
            </a:r>
            <a:r>
              <a:rPr lang="en-US" altLang="ja-JP" sz="3000" dirty="0">
                <a:solidFill>
                  <a:schemeClr val="bg1"/>
                </a:solidFill>
                <a:latin typeface="Calibri" charset="0"/>
              </a:rPr>
              <a:t>w</a:t>
            </a:r>
            <a:r>
              <a:rPr kumimoji="0" lang="en-US" altLang="ja-JP" sz="3000" dirty="0" smtClean="0">
                <a:solidFill>
                  <a:schemeClr val="bg1"/>
                </a:solidFill>
                <a:latin typeface="Calibri" charset="0"/>
              </a:rPr>
              <a:t>ith</a:t>
            </a:r>
            <a:r>
              <a:rPr kumimoji="0" lang="ja-JP" altLang="en-US" sz="3000" dirty="0" smtClean="0">
                <a:solidFill>
                  <a:schemeClr val="bg1"/>
                </a:solidFill>
                <a:latin typeface="Calibri" charset="0"/>
              </a:rPr>
              <a:t> </a:t>
            </a:r>
            <a:r>
              <a:rPr kumimoji="0" lang="en-US" altLang="ja-JP" sz="3000" dirty="0">
                <a:solidFill>
                  <a:schemeClr val="bg1"/>
                </a:solidFill>
                <a:latin typeface="Calibri" charset="0"/>
              </a:rPr>
              <a:t>Machine</a:t>
            </a:r>
            <a:r>
              <a:rPr kumimoji="0" lang="ja-JP" altLang="en-US" sz="3000" dirty="0">
                <a:solidFill>
                  <a:schemeClr val="bg1"/>
                </a:solidFill>
                <a:latin typeface="Calibri" charset="0"/>
              </a:rPr>
              <a:t> </a:t>
            </a:r>
            <a:r>
              <a:rPr kumimoji="0" lang="en-US" altLang="ja-JP" sz="3000" dirty="0">
                <a:solidFill>
                  <a:schemeClr val="bg1"/>
                </a:solidFill>
                <a:latin typeface="Calibri" charset="0"/>
              </a:rPr>
              <a:t>Learning</a:t>
            </a:r>
          </a:p>
        </p:txBody>
      </p:sp>
      <p:sp>
        <p:nvSpPr>
          <p:cNvPr id="3" name="Subtitle 2"/>
          <p:cNvSpPr>
            <a:spLocks noGrp="1"/>
          </p:cNvSpPr>
          <p:nvPr>
            <p:ph type="subTitle" idx="1"/>
          </p:nvPr>
        </p:nvSpPr>
        <p:spPr>
          <a:xfrm>
            <a:off x="5672136" y="5303669"/>
            <a:ext cx="3343277" cy="1186031"/>
          </a:xfrm>
        </p:spPr>
        <p:txBody>
          <a:bodyPr>
            <a:normAutofit/>
          </a:bodyPr>
          <a:lstStyle/>
          <a:p>
            <a:pPr>
              <a:defRPr/>
            </a:pPr>
            <a:r>
              <a:rPr kumimoji="0" lang="en-US" altLang="ja-JP" sz="1600" b="1" i="1" dirty="0">
                <a:solidFill>
                  <a:schemeClr val="bg1"/>
                </a:solidFill>
              </a:rPr>
              <a:t>Group 6 </a:t>
            </a:r>
            <a:r>
              <a:rPr kumimoji="0" lang="en-US" altLang="ja-JP" sz="1600" b="1" i="1" dirty="0" smtClean="0">
                <a:solidFill>
                  <a:schemeClr val="bg1"/>
                </a:solidFill>
              </a:rPr>
              <a:t>- Planes </a:t>
            </a:r>
            <a:r>
              <a:rPr kumimoji="0" lang="en-US" altLang="ja-JP" sz="1600" b="1" i="1" dirty="0">
                <a:solidFill>
                  <a:schemeClr val="bg1"/>
                </a:solidFill>
              </a:rPr>
              <a:t>on a Snake </a:t>
            </a:r>
          </a:p>
          <a:p>
            <a:pPr>
              <a:defRPr/>
            </a:pPr>
            <a:r>
              <a:rPr kumimoji="0" lang="en-US" altLang="ja-JP" sz="1600" dirty="0">
                <a:solidFill>
                  <a:schemeClr val="bg1"/>
                </a:solidFill>
              </a:rPr>
              <a:t>July 23 2016 </a:t>
            </a:r>
          </a:p>
          <a:p>
            <a:pPr>
              <a:buFont typeface="Arial" charset="0"/>
              <a:buNone/>
              <a:defRPr/>
            </a:pPr>
            <a:endParaRPr kumimoji="0" lang="ja-JP" altLang="en-US" sz="2000" dirty="0">
              <a:solidFill>
                <a:srgbClr val="898989"/>
              </a:solidFill>
              <a:latin typeface="Rockwell" charset="0"/>
            </a:endParaRPr>
          </a:p>
        </p:txBody>
      </p:sp>
      <p:grpSp>
        <p:nvGrpSpPr>
          <p:cNvPr id="23555" name="図形グループ 16"/>
          <p:cNvGrpSpPr>
            <a:grpSpLocks/>
          </p:cNvGrpSpPr>
          <p:nvPr/>
        </p:nvGrpSpPr>
        <p:grpSpPr bwMode="auto">
          <a:xfrm>
            <a:off x="614814" y="141396"/>
            <a:ext cx="4185786" cy="2743201"/>
            <a:chOff x="800658" y="1216419"/>
            <a:chExt cx="3183753" cy="2423897"/>
          </a:xfrm>
        </p:grpSpPr>
        <p:pic>
          <p:nvPicPr>
            <p:cNvPr id="23558" name="図 14" descr="24.pic_h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0658" y="1216419"/>
              <a:ext cx="3183753" cy="2423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図 15" descr="25.pic_h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6883" y="2075068"/>
              <a:ext cx="674932" cy="65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56" name="図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07594" y="4216960"/>
            <a:ext cx="1800225" cy="10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図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97750" y="904380"/>
            <a:ext cx="1805988" cy="176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84710" y="676488"/>
            <a:ext cx="7055380" cy="1400530"/>
          </a:xfrm>
        </p:spPr>
        <p:txBody>
          <a:bodyPr/>
          <a:lstStyle/>
          <a:p>
            <a:r>
              <a:rPr kumimoji="0" lang="en-US" altLang="ja-JP" sz="3600" dirty="0">
                <a:solidFill>
                  <a:schemeClr val="bg1"/>
                </a:solidFill>
                <a:latin typeface="Rockwell" charset="0"/>
              </a:rPr>
              <a:t>Reinforced Learning System</a:t>
            </a:r>
          </a:p>
        </p:txBody>
      </p:sp>
      <p:sp>
        <p:nvSpPr>
          <p:cNvPr id="37890" name="Content Placeholder 2"/>
          <p:cNvSpPr>
            <a:spLocks noGrp="1"/>
          </p:cNvSpPr>
          <p:nvPr>
            <p:ph idx="1"/>
          </p:nvPr>
        </p:nvSpPr>
        <p:spPr>
          <a:xfrm>
            <a:off x="827700" y="2052925"/>
            <a:ext cx="7001850" cy="4195481"/>
          </a:xfrm>
        </p:spPr>
        <p:txBody>
          <a:bodyPr>
            <a:normAutofit/>
          </a:bodyPr>
          <a:lstStyle/>
          <a:p>
            <a:pPr>
              <a:buClr>
                <a:schemeClr val="accent1"/>
              </a:buClr>
              <a:buFont typeface="Wingdings" panose="05000000000000000000" pitchFamily="2" charset="2"/>
              <a:buChar char="§"/>
            </a:pPr>
            <a:r>
              <a:rPr kumimoji="0" lang="en-US" altLang="ja-JP" sz="2800" dirty="0" smtClean="0">
                <a:solidFill>
                  <a:schemeClr val="bg1"/>
                </a:solidFill>
                <a:latin typeface="Calibri" charset="0"/>
              </a:rPr>
              <a:t>Software </a:t>
            </a:r>
            <a:r>
              <a:rPr kumimoji="0" lang="en-US" altLang="ja-JP" sz="2800" dirty="0">
                <a:solidFill>
                  <a:schemeClr val="bg1"/>
                </a:solidFill>
                <a:latin typeface="Calibri" charset="0"/>
              </a:rPr>
              <a:t>takes over.</a:t>
            </a:r>
          </a:p>
          <a:p>
            <a:pPr>
              <a:buClr>
                <a:schemeClr val="accent1"/>
              </a:buClr>
              <a:buFont typeface="Wingdings" panose="05000000000000000000" pitchFamily="2" charset="2"/>
              <a:buChar char="§"/>
            </a:pPr>
            <a:r>
              <a:rPr kumimoji="0" lang="en-US" altLang="ja-JP" sz="2800" dirty="0">
                <a:solidFill>
                  <a:schemeClr val="bg1"/>
                </a:solidFill>
                <a:latin typeface="Calibri" charset="0"/>
              </a:rPr>
              <a:t>Reinforced learning to not </a:t>
            </a:r>
            <a:r>
              <a:rPr kumimoji="0" lang="en-US" altLang="ja-JP" sz="2800" dirty="0" smtClean="0">
                <a:solidFill>
                  <a:schemeClr val="bg1"/>
                </a:solidFill>
                <a:latin typeface="Calibri" charset="0"/>
              </a:rPr>
              <a:t>introduce errors.</a:t>
            </a:r>
            <a:endParaRPr kumimoji="0" lang="en-US" altLang="ja-JP" sz="2800" dirty="0">
              <a:solidFill>
                <a:schemeClr val="bg1"/>
              </a:solidFill>
              <a:latin typeface="Calibri" charset="0"/>
            </a:endParaRPr>
          </a:p>
        </p:txBody>
      </p:sp>
      <p:pic>
        <p:nvPicPr>
          <p:cNvPr id="4" name="Imagem 3"/>
          <p:cNvPicPr>
            <a:picLocks noChangeAspect="1"/>
          </p:cNvPicPr>
          <p:nvPr/>
        </p:nvPicPr>
        <p:blipFill rotWithShape="1">
          <a:blip r:embed="rId3">
            <a:extLst>
              <a:ext uri="{28A0092B-C50C-407E-A947-70E740481C1C}">
                <a14:useLocalDpi xmlns:a14="http://schemas.microsoft.com/office/drawing/2010/main" val="0"/>
              </a:ext>
            </a:extLst>
          </a:blip>
          <a:srcRect t="8673"/>
          <a:stretch/>
        </p:blipFill>
        <p:spPr>
          <a:xfrm>
            <a:off x="1655366" y="3821227"/>
            <a:ext cx="6174184" cy="21898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84710" y="633257"/>
            <a:ext cx="7055380" cy="1400530"/>
          </a:xfrm>
        </p:spPr>
        <p:txBody>
          <a:bodyPr/>
          <a:lstStyle/>
          <a:p>
            <a:r>
              <a:rPr kumimoji="0" lang="en-US" altLang="ja-JP" dirty="0">
                <a:solidFill>
                  <a:schemeClr val="bg1"/>
                </a:solidFill>
                <a:latin typeface="Calibri" charset="0"/>
              </a:rPr>
              <a:t>Reinforced Learning - Overview</a:t>
            </a:r>
          </a:p>
        </p:txBody>
      </p:sp>
      <p:sp>
        <p:nvSpPr>
          <p:cNvPr id="39938" name="Content Placeholder 2"/>
          <p:cNvSpPr>
            <a:spLocks noGrp="1"/>
          </p:cNvSpPr>
          <p:nvPr>
            <p:ph idx="1"/>
          </p:nvPr>
        </p:nvSpPr>
        <p:spPr>
          <a:xfrm>
            <a:off x="598488" y="2442721"/>
            <a:ext cx="4225925" cy="4144963"/>
          </a:xfrm>
        </p:spPr>
        <p:txBody>
          <a:bodyPr/>
          <a:lstStyle/>
          <a:p>
            <a:pPr>
              <a:buClr>
                <a:schemeClr val="accent1"/>
              </a:buClr>
              <a:buFont typeface="Wingdings" panose="05000000000000000000" pitchFamily="2" charset="2"/>
              <a:buChar char="§"/>
            </a:pPr>
            <a:r>
              <a:rPr kumimoji="0" lang="en-US" altLang="ja-JP" sz="2400" dirty="0">
                <a:solidFill>
                  <a:schemeClr val="bg1"/>
                </a:solidFill>
                <a:latin typeface="Calibri" charset="0"/>
                <a:ea typeface="MS PGothic" charset="0"/>
                <a:cs typeface="MS PGothic" charset="0"/>
              </a:rPr>
              <a:t>D</a:t>
            </a:r>
            <a:r>
              <a:rPr kumimoji="0" lang="en-US" altLang="ja-JP" sz="2400" dirty="0" smtClean="0">
                <a:solidFill>
                  <a:schemeClr val="bg1"/>
                </a:solidFill>
                <a:latin typeface="Calibri" charset="0"/>
                <a:ea typeface="MS PGothic" charset="0"/>
                <a:cs typeface="MS PGothic" charset="0"/>
              </a:rPr>
              <a:t>ataset </a:t>
            </a:r>
            <a:r>
              <a:rPr kumimoji="0" lang="en-US" altLang="ja-JP" sz="2400" dirty="0">
                <a:solidFill>
                  <a:schemeClr val="bg1"/>
                </a:solidFill>
                <a:latin typeface="Calibri" charset="0"/>
                <a:ea typeface="MS PGothic" charset="0"/>
                <a:cs typeface="MS PGothic" charset="0"/>
              </a:rPr>
              <a:t>of the best gliders in the </a:t>
            </a:r>
            <a:r>
              <a:rPr kumimoji="0" lang="en-US" altLang="ja-JP" sz="2400" dirty="0" smtClean="0">
                <a:solidFill>
                  <a:schemeClr val="bg1"/>
                </a:solidFill>
                <a:latin typeface="Calibri" charset="0"/>
                <a:ea typeface="MS PGothic" charset="0"/>
                <a:cs typeface="MS PGothic" charset="0"/>
              </a:rPr>
              <a:t>world; </a:t>
            </a:r>
          </a:p>
          <a:p>
            <a:pPr marL="0" indent="0">
              <a:buClr>
                <a:schemeClr val="accent1"/>
              </a:buClr>
              <a:buNone/>
            </a:pPr>
            <a:endParaRPr kumimoji="0" lang="en-US" altLang="ja-JP" sz="2400" dirty="0">
              <a:solidFill>
                <a:schemeClr val="bg1"/>
              </a:solidFill>
              <a:latin typeface="Calibri" charset="0"/>
              <a:ea typeface="MS PGothic" charset="0"/>
              <a:cs typeface="MS PGothic" charset="0"/>
            </a:endParaRPr>
          </a:p>
          <a:p>
            <a:pPr>
              <a:buClr>
                <a:schemeClr val="accent1"/>
              </a:buClr>
              <a:buFont typeface="Wingdings" panose="05000000000000000000" pitchFamily="2" charset="2"/>
              <a:buChar char="§"/>
            </a:pPr>
            <a:r>
              <a:rPr lang="en-US" altLang="ja-JP" sz="2400" dirty="0">
                <a:solidFill>
                  <a:schemeClr val="bg1"/>
                </a:solidFill>
                <a:latin typeface="Calibri" charset="0"/>
                <a:ea typeface="MS PGothic" charset="0"/>
                <a:cs typeface="MS PGothic" charset="0"/>
              </a:rPr>
              <a:t>M</a:t>
            </a:r>
            <a:r>
              <a:rPr kumimoji="0" lang="en-US" altLang="ja-JP" sz="2400" dirty="0" smtClean="0">
                <a:solidFill>
                  <a:schemeClr val="bg1"/>
                </a:solidFill>
                <a:latin typeface="Calibri" charset="0"/>
                <a:ea typeface="MS PGothic" charset="0"/>
                <a:cs typeface="MS PGothic" charset="0"/>
              </a:rPr>
              <a:t>odel of similar </a:t>
            </a:r>
            <a:r>
              <a:rPr kumimoji="0" lang="en-US" altLang="ja-JP" sz="2400" dirty="0">
                <a:solidFill>
                  <a:schemeClr val="bg1"/>
                </a:solidFill>
                <a:latin typeface="Calibri" charset="0"/>
                <a:ea typeface="MS PGothic" charset="0"/>
                <a:cs typeface="MS PGothic" charset="0"/>
              </a:rPr>
              <a:t>scenarios with the Q400 </a:t>
            </a:r>
            <a:r>
              <a:rPr kumimoji="0" lang="en-US" altLang="ja-JP" sz="2400" dirty="0" smtClean="0">
                <a:solidFill>
                  <a:schemeClr val="bg1"/>
                </a:solidFill>
                <a:latin typeface="Calibri" charset="0"/>
                <a:ea typeface="MS PGothic" charset="0"/>
                <a:cs typeface="MS PGothic" charset="0"/>
              </a:rPr>
              <a:t>aircraft;</a:t>
            </a:r>
          </a:p>
          <a:p>
            <a:pPr>
              <a:buClr>
                <a:schemeClr val="accent1"/>
              </a:buClr>
              <a:buFont typeface="Wingdings" panose="05000000000000000000" pitchFamily="2" charset="2"/>
              <a:buChar char="§"/>
            </a:pPr>
            <a:endParaRPr kumimoji="0" lang="en-US" altLang="ja-JP" sz="2400" dirty="0">
              <a:solidFill>
                <a:schemeClr val="bg1"/>
              </a:solidFill>
              <a:latin typeface="Calibri" charset="0"/>
              <a:ea typeface="MS PGothic" charset="0"/>
              <a:cs typeface="MS PGothic" charset="0"/>
            </a:endParaRPr>
          </a:p>
          <a:p>
            <a:pPr>
              <a:buClr>
                <a:schemeClr val="accent1"/>
              </a:buClr>
              <a:buFont typeface="Wingdings" panose="05000000000000000000" pitchFamily="2" charset="2"/>
              <a:buChar char="§"/>
            </a:pPr>
            <a:r>
              <a:rPr kumimoji="0" lang="en-US" altLang="ja-JP" sz="2400" dirty="0">
                <a:solidFill>
                  <a:schemeClr val="bg1"/>
                </a:solidFill>
                <a:latin typeface="Calibri" charset="0"/>
              </a:rPr>
              <a:t>Q-Learning with probabilistic </a:t>
            </a:r>
            <a:r>
              <a:rPr kumimoji="0" lang="en-US" altLang="ja-JP" sz="2400" dirty="0" smtClean="0">
                <a:solidFill>
                  <a:schemeClr val="bg1"/>
                </a:solidFill>
                <a:latin typeface="Calibri" charset="0"/>
              </a:rPr>
              <a:t>Inferences;</a:t>
            </a:r>
            <a:endParaRPr kumimoji="0" lang="en-US" altLang="ja-JP" sz="2400" dirty="0">
              <a:solidFill>
                <a:schemeClr val="bg1"/>
              </a:solidFill>
              <a:latin typeface="Calibri" charset="0"/>
            </a:endParaRPr>
          </a:p>
        </p:txBody>
      </p:sp>
      <p:pic>
        <p:nvPicPr>
          <p:cNvPr id="39939" name="Picture 3" descr="Macintosh HD:private:var:folders:7_:khcp_l0j11g65jkbzv0p58wh0000gn:T:TemporaryItems:563px-Markovkate_01.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85" y="2404621"/>
            <a:ext cx="1212994" cy="164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155" y="4405745"/>
            <a:ext cx="2840375" cy="379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ja-JP" dirty="0" smtClean="0">
                <a:solidFill>
                  <a:schemeClr val="bg1"/>
                </a:solidFill>
                <a:latin typeface="Calibri" charset="0"/>
              </a:rPr>
              <a:t>Summary</a:t>
            </a:r>
            <a:endParaRPr kumimoji="0" lang="en-US" altLang="ja-JP" dirty="0">
              <a:solidFill>
                <a:schemeClr val="bg1"/>
              </a:solidFill>
              <a:latin typeface="Calibri" charset="0"/>
            </a:endParaRPr>
          </a:p>
        </p:txBody>
      </p:sp>
      <p:sp>
        <p:nvSpPr>
          <p:cNvPr id="41986" name="Content Placeholder 2"/>
          <p:cNvSpPr>
            <a:spLocks noGrp="1"/>
          </p:cNvSpPr>
          <p:nvPr>
            <p:ph idx="1"/>
          </p:nvPr>
        </p:nvSpPr>
        <p:spPr>
          <a:xfrm>
            <a:off x="498475" y="1981200"/>
            <a:ext cx="8388350" cy="4144963"/>
          </a:xfrm>
        </p:spPr>
        <p:txBody>
          <a:bodyPr/>
          <a:lstStyle/>
          <a:p>
            <a:pPr>
              <a:buClr>
                <a:schemeClr val="accent1"/>
              </a:buClr>
              <a:buFont typeface="Wingdings" panose="05000000000000000000" pitchFamily="2" charset="2"/>
              <a:buChar char="§"/>
            </a:pPr>
            <a:r>
              <a:rPr kumimoji="0" lang="en-US" altLang="ja-JP" sz="2800" dirty="0">
                <a:solidFill>
                  <a:schemeClr val="bg1"/>
                </a:solidFill>
                <a:latin typeface="Calibri" charset="0"/>
              </a:rPr>
              <a:t>A</a:t>
            </a:r>
            <a:r>
              <a:rPr kumimoji="0" lang="en-US" altLang="ja-JP" sz="2800" dirty="0">
                <a:latin typeface="Calibri" charset="0"/>
              </a:rPr>
              <a:t> </a:t>
            </a:r>
            <a:r>
              <a:rPr kumimoji="0" lang="en-US" altLang="ja-JP" sz="2800" dirty="0">
                <a:solidFill>
                  <a:schemeClr val="bg1"/>
                </a:solidFill>
                <a:latin typeface="Calibri" charset="0"/>
              </a:rPr>
              <a:t>system that knows how to glide in unknown </a:t>
            </a:r>
            <a:r>
              <a:rPr kumimoji="0" lang="en-US" altLang="ja-JP" sz="2800" dirty="0" smtClean="0">
                <a:solidFill>
                  <a:schemeClr val="bg1"/>
                </a:solidFill>
                <a:latin typeface="Calibri" charset="0"/>
              </a:rPr>
              <a:t>scenarios;</a:t>
            </a:r>
            <a:endParaRPr kumimoji="0" lang="en-US" altLang="ja-JP" sz="2800" dirty="0">
              <a:solidFill>
                <a:schemeClr val="bg1"/>
              </a:solidFill>
              <a:latin typeface="Calibri" charset="0"/>
            </a:endParaRPr>
          </a:p>
          <a:p>
            <a:pPr>
              <a:buClr>
                <a:schemeClr val="accent1"/>
              </a:buClr>
              <a:buFont typeface="Wingdings" panose="05000000000000000000" pitchFamily="2" charset="2"/>
              <a:buChar char="§"/>
            </a:pPr>
            <a:r>
              <a:rPr kumimoji="0" lang="en-US" altLang="ja-JP" sz="2800" dirty="0" smtClean="0">
                <a:solidFill>
                  <a:schemeClr val="bg1"/>
                </a:solidFill>
                <a:latin typeface="Calibri" charset="0"/>
              </a:rPr>
              <a:t> Glider-like Aircraft ;</a:t>
            </a:r>
            <a:endParaRPr kumimoji="0" lang="en-US" altLang="ja-JP" sz="2800" dirty="0">
              <a:solidFill>
                <a:schemeClr val="bg1"/>
              </a:solidFill>
              <a:latin typeface="Calibri" charset="0"/>
            </a:endParaRPr>
          </a:p>
          <a:p>
            <a:pPr marL="0" indent="0">
              <a:buNone/>
            </a:pPr>
            <a:endParaRPr kumimoji="0" lang="en-US" altLang="ja-JP" sz="2800" dirty="0" smtClean="0">
              <a:solidFill>
                <a:schemeClr val="bg1"/>
              </a:solidFill>
              <a:latin typeface="Calibri" charset="0"/>
            </a:endParaRPr>
          </a:p>
          <a:p>
            <a:pPr marL="0" indent="0">
              <a:buNone/>
            </a:pPr>
            <a:endParaRPr lang="en-US" altLang="ja-JP" sz="2800" dirty="0">
              <a:solidFill>
                <a:schemeClr val="bg1"/>
              </a:solidFill>
              <a:latin typeface="Calibri" charset="0"/>
            </a:endParaRPr>
          </a:p>
          <a:p>
            <a:pPr marL="0" indent="0">
              <a:buNone/>
            </a:pPr>
            <a:endParaRPr kumimoji="0" lang="en-US" altLang="ja-JP" sz="2800" dirty="0" smtClean="0">
              <a:solidFill>
                <a:schemeClr val="bg1"/>
              </a:solidFill>
              <a:latin typeface="Calibri" charset="0"/>
            </a:endParaRPr>
          </a:p>
          <a:p>
            <a:pPr marL="0" indent="0">
              <a:buNone/>
            </a:pPr>
            <a:r>
              <a:rPr kumimoji="0" lang="en-US" altLang="ja-JP" sz="2800" dirty="0">
                <a:solidFill>
                  <a:schemeClr val="bg1"/>
                </a:solidFill>
                <a:latin typeface="Calibri" charset="0"/>
              </a:rPr>
              <a:t> </a:t>
            </a:r>
            <a:r>
              <a:rPr kumimoji="0" lang="en-US" altLang="ja-JP" sz="2800" dirty="0" smtClean="0">
                <a:solidFill>
                  <a:schemeClr val="bg1"/>
                </a:solidFill>
                <a:latin typeface="Calibri" charset="0"/>
              </a:rPr>
              <a:t>           gliding </a:t>
            </a:r>
            <a:r>
              <a:rPr kumimoji="0" lang="en-US" altLang="ja-JP" sz="2800" dirty="0">
                <a:solidFill>
                  <a:schemeClr val="bg1"/>
                </a:solidFill>
                <a:latin typeface="Calibri" charset="0"/>
              </a:rPr>
              <a:t>flight </a:t>
            </a:r>
            <a:r>
              <a:rPr kumimoji="0" lang="en-US" altLang="ja-JP" sz="2800" dirty="0" smtClean="0">
                <a:solidFill>
                  <a:schemeClr val="bg1"/>
                </a:solidFill>
                <a:latin typeface="Calibri" charset="0"/>
              </a:rPr>
              <a:t>distance         </a:t>
            </a:r>
            <a:r>
              <a:rPr kumimoji="0" lang="en-US" altLang="ja-JP" sz="3200" dirty="0" smtClean="0">
                <a:solidFill>
                  <a:schemeClr val="bg1"/>
                </a:solidFill>
                <a:latin typeface="Calibri" charset="0"/>
              </a:rPr>
              <a:t> Crucial time</a:t>
            </a:r>
            <a:endParaRPr kumimoji="0" lang="en-US" altLang="ja-JP" sz="2800" dirty="0">
              <a:solidFill>
                <a:schemeClr val="bg1"/>
              </a:solidFill>
              <a:latin typeface="Calibri" charset="0"/>
            </a:endParaRPr>
          </a:p>
        </p:txBody>
      </p:sp>
      <p:sp>
        <p:nvSpPr>
          <p:cNvPr id="2" name="Seta para baixo 1"/>
          <p:cNvSpPr/>
          <p:nvPr/>
        </p:nvSpPr>
        <p:spPr>
          <a:xfrm>
            <a:off x="4092575" y="3895248"/>
            <a:ext cx="600075" cy="739776"/>
          </a:xfrm>
          <a:prstGeom prst="downArrow">
            <a:avLst/>
          </a:prstGeom>
          <a:gradFill>
            <a:gsLst>
              <a:gs pos="100000">
                <a:schemeClr val="bg2"/>
              </a:gs>
              <a:gs pos="100000">
                <a:schemeClr val="accent1">
                  <a:shade val="90000"/>
                  <a:lumMod val="84000"/>
                </a:schemeClr>
              </a:gs>
            </a:gsLs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sp>
        <p:nvSpPr>
          <p:cNvPr id="3" name="Adição 2"/>
          <p:cNvSpPr/>
          <p:nvPr/>
        </p:nvSpPr>
        <p:spPr>
          <a:xfrm>
            <a:off x="900112" y="5119525"/>
            <a:ext cx="657225" cy="739459"/>
          </a:xfrm>
          <a:prstGeom prst="mathPlus">
            <a:avLst/>
          </a:prstGeom>
          <a:solidFill>
            <a:srgbClr val="00B050">
              <a:alpha val="99000"/>
            </a:srgbClr>
          </a:solidFill>
          <a:ln w="952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sp>
        <p:nvSpPr>
          <p:cNvPr id="7" name="Adição 6"/>
          <p:cNvSpPr/>
          <p:nvPr/>
        </p:nvSpPr>
        <p:spPr>
          <a:xfrm>
            <a:off x="4801389" y="5119526"/>
            <a:ext cx="690560" cy="766761"/>
          </a:xfrm>
          <a:prstGeom prst="mathPlus">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kumimoji="0" lang="en-US" altLang="ja-JP" dirty="0">
                <a:solidFill>
                  <a:schemeClr val="bg1"/>
                </a:solidFill>
                <a:latin typeface="Calibri" charset="0"/>
              </a:rPr>
              <a:t>Engineering Through Chaos</a:t>
            </a:r>
          </a:p>
        </p:txBody>
      </p:sp>
      <p:pic>
        <p:nvPicPr>
          <p:cNvPr id="6" name="コンテンツ プレースホルダー 15"/>
          <p:cNvPicPr>
            <a:picLocks noGrp="1" noChangeAspect="1"/>
          </p:cNvPicPr>
          <p:nvPr>
            <p:ph idx="1"/>
          </p:nvPr>
        </p:nvPicPr>
        <p:blipFill>
          <a:blip r:embed="rId3">
            <a:extLst>
              <a:ext uri="{28A0092B-C50C-407E-A947-70E740481C1C}">
                <a14:useLocalDpi xmlns:a14="http://schemas.microsoft.com/office/drawing/2010/main" val="0"/>
              </a:ext>
            </a:extLst>
          </a:blip>
          <a:srcRect l="2145" r="2145"/>
          <a:stretch>
            <a:fillRect/>
          </a:stretch>
        </p:blipFill>
        <p:spPr>
          <a:xfrm>
            <a:off x="4295341" y="1857239"/>
            <a:ext cx="3762809" cy="2064021"/>
          </a:xfrm>
        </p:spPr>
      </p:pic>
      <p:pic>
        <p:nvPicPr>
          <p:cNvPr id="2050" name="Picture 2" descr="https://tse1-mm.cn.bing.net/th?id=OIP.Ma0cc292bf7133ed120a6844bf8c8e28dH0&amp;pid=15.1&amp;P=0&amp;w=277&amp;h=1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10" y="1957386"/>
            <a:ext cx="3487135" cy="19638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se3-mm.cn.bing.net/th?id=OIP.M7c97b9789cd08b7933adebc4e8def740o0&amp;pid=15.1&amp;P=0&amp;w=236&amp;h=1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4257477"/>
            <a:ext cx="3244530" cy="21721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se4-mm.cn.bing.net/th?id=OIP.Mad6ebc46e8485067a4ea772251356032H0&amp;pid=15.1&amp;P=0&amp;w=375&amp;h=1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5341" y="4257477"/>
            <a:ext cx="3665659" cy="21721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a 3"/>
          <p:cNvGraphicFramePr>
            <a:graphicFrameLocks noGrp="1"/>
          </p:cNvGraphicFramePr>
          <p:nvPr>
            <p:extLst>
              <p:ext uri="{D42A27DB-BD31-4B8C-83A1-F6EECF244321}">
                <p14:modId xmlns:p14="http://schemas.microsoft.com/office/powerpoint/2010/main" val="1081809915"/>
              </p:ext>
            </p:extLst>
          </p:nvPr>
        </p:nvGraphicFramePr>
        <p:xfrm>
          <a:off x="142876" y="1857238"/>
          <a:ext cx="7915274" cy="4572426"/>
        </p:xfrm>
        <a:graphic>
          <a:graphicData uri="http://schemas.openxmlformats.org/drawingml/2006/table">
            <a:tbl>
              <a:tblPr>
                <a:tableStyleId>{5C22544A-7EE6-4342-B048-85BDC9FD1C3A}</a:tableStyleId>
              </a:tblPr>
              <a:tblGrid>
                <a:gridCol w="3957637">
                  <a:extLst>
                    <a:ext uri="{9D8B030D-6E8A-4147-A177-3AD203B41FA5}">
                      <a16:colId xmlns:a16="http://schemas.microsoft.com/office/drawing/2014/main" xmlns="" val="3060508184"/>
                    </a:ext>
                  </a:extLst>
                </a:gridCol>
                <a:gridCol w="3957637">
                  <a:extLst>
                    <a:ext uri="{9D8B030D-6E8A-4147-A177-3AD203B41FA5}">
                      <a16:colId xmlns:a16="http://schemas.microsoft.com/office/drawing/2014/main" xmlns="" val="2027003554"/>
                    </a:ext>
                  </a:extLst>
                </a:gridCol>
              </a:tblGrid>
              <a:tr h="2286213">
                <a:tc>
                  <a:txBody>
                    <a:bodyPr/>
                    <a:lstStyle/>
                    <a:p>
                      <a:endParaRPr lang="pt-PT" dirty="0"/>
                    </a:p>
                  </a:txBody>
                  <a:tcPr>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noFill/>
                  </a:tcPr>
                </a:tc>
                <a:tc>
                  <a:txBody>
                    <a:bodyPr/>
                    <a:lstStyle/>
                    <a:p>
                      <a:endParaRPr lang="pt-PT" dirty="0"/>
                    </a:p>
                  </a:txBody>
                  <a:tcPr>
                    <a:lnL w="57150" cap="flat" cmpd="sng" algn="ctr">
                      <a:solidFill>
                        <a:schemeClr val="bg1"/>
                      </a:solidFill>
                      <a:prstDash val="solid"/>
                      <a:round/>
                      <a:headEnd type="none" w="med" len="med"/>
                      <a:tailEnd type="none" w="med" len="med"/>
                    </a:lnL>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3679966205"/>
                  </a:ext>
                </a:extLst>
              </a:tr>
              <a:tr h="2286213">
                <a:tc>
                  <a:txBody>
                    <a:bodyPr/>
                    <a:lstStyle/>
                    <a:p>
                      <a:endParaRPr lang="pt-PT"/>
                    </a:p>
                  </a:txBody>
                  <a:tcP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noFill/>
                  </a:tcPr>
                </a:tc>
                <a:tc>
                  <a:txBody>
                    <a:bodyPr/>
                    <a:lstStyle/>
                    <a:p>
                      <a:endParaRPr lang="pt-PT" dirty="0"/>
                    </a:p>
                  </a:txBody>
                  <a:tcP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xmlns="" val="3705573765"/>
                  </a:ext>
                </a:extLst>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kumimoji="0" lang="en-US" altLang="ja-JP" dirty="0">
                <a:solidFill>
                  <a:schemeClr val="bg1"/>
                </a:solidFill>
                <a:latin typeface="Calibri" charset="0"/>
              </a:rPr>
              <a:t>Current Solutions</a:t>
            </a:r>
          </a:p>
        </p:txBody>
      </p:sp>
      <p:sp>
        <p:nvSpPr>
          <p:cNvPr id="27650" name="Content Placeholder 2"/>
          <p:cNvSpPr>
            <a:spLocks noGrp="1"/>
          </p:cNvSpPr>
          <p:nvPr>
            <p:ph idx="1"/>
          </p:nvPr>
        </p:nvSpPr>
        <p:spPr/>
        <p:txBody>
          <a:bodyPr/>
          <a:lstStyle/>
          <a:p>
            <a:pPr>
              <a:buClr>
                <a:schemeClr val="accent1"/>
              </a:buClr>
              <a:buFont typeface="Wingdings" panose="05000000000000000000" pitchFamily="2" charset="2"/>
              <a:buChar char="§"/>
            </a:pPr>
            <a:r>
              <a:rPr kumimoji="0" lang="en-US" altLang="ja-JP" dirty="0">
                <a:solidFill>
                  <a:schemeClr val="bg1"/>
                </a:solidFill>
                <a:latin typeface="Calibri" charset="0"/>
              </a:rPr>
              <a:t>Pilot techniques</a:t>
            </a:r>
          </a:p>
          <a:p>
            <a:pPr>
              <a:buClr>
                <a:schemeClr val="accent1"/>
              </a:buClr>
              <a:buFont typeface="Wingdings" panose="05000000000000000000" pitchFamily="2" charset="2"/>
              <a:buChar char="§"/>
            </a:pPr>
            <a:r>
              <a:rPr kumimoji="0" lang="en-US" altLang="ja-JP" dirty="0">
                <a:solidFill>
                  <a:schemeClr val="bg1"/>
                </a:solidFill>
                <a:latin typeface="Calibri" charset="0"/>
              </a:rPr>
              <a:t>Autopilot </a:t>
            </a:r>
            <a:r>
              <a:rPr kumimoji="0" lang="en-US" altLang="ja-JP" dirty="0" smtClean="0">
                <a:solidFill>
                  <a:schemeClr val="bg1"/>
                </a:solidFill>
                <a:latin typeface="Calibri" charset="0"/>
              </a:rPr>
              <a:t>systems</a:t>
            </a:r>
            <a:endParaRPr kumimoji="0" lang="en-US" altLang="ja-JP" dirty="0">
              <a:solidFill>
                <a:schemeClr val="bg1"/>
              </a:solidFill>
              <a:latin typeface="Calibri" charset="0"/>
            </a:endParaRPr>
          </a:p>
        </p:txBody>
      </p:sp>
      <p:pic>
        <p:nvPicPr>
          <p:cNvPr id="27651" name="Picture 3" descr="EFAT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782" y="3671888"/>
            <a:ext cx="368935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4" descr="Macintosh HD:private:var:folders:7_:khcp_l0j11g65jkbzv0p58wh0000gn:T:TemporaryItems:autopilot-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2424907"/>
            <a:ext cx="4159250"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3370" y="585610"/>
            <a:ext cx="7055380" cy="1400530"/>
          </a:xfrm>
        </p:spPr>
        <p:txBody>
          <a:bodyPr/>
          <a:lstStyle/>
          <a:p>
            <a:r>
              <a:rPr kumimoji="1" lang="pt-PT" altLang="ja-JP" dirty="0" err="1" smtClean="0">
                <a:solidFill>
                  <a:schemeClr val="bg1"/>
                </a:solidFill>
              </a:rPr>
              <a:t>Gliders</a:t>
            </a:r>
            <a:endParaRPr kumimoji="1" lang="ja-JP" altLang="en-US" dirty="0">
              <a:solidFill>
                <a:schemeClr val="bg1"/>
              </a:solidFill>
            </a:endParaRPr>
          </a:p>
        </p:txBody>
      </p:sp>
      <p:pic>
        <p:nvPicPr>
          <p:cNvPr id="1028" name="Picture 4" descr="https://tse4-mm.cn.bing.net/th?id=OIP.Mcd5534e61318029dcc9c50b62d9fda77o0&amp;pid=15.1&amp;P=0&amp;w=184&amp;h=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343" y="1921932"/>
            <a:ext cx="3351212" cy="2750179"/>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1064820" y="2291632"/>
            <a:ext cx="3207143" cy="523220"/>
          </a:xfrm>
          <a:prstGeom prst="rect">
            <a:avLst/>
          </a:prstGeom>
          <a:noFill/>
        </p:spPr>
        <p:txBody>
          <a:bodyPr wrap="square" rtlCol="0">
            <a:spAutoFit/>
          </a:bodyPr>
          <a:lstStyle/>
          <a:p>
            <a:r>
              <a:rPr lang="pt-PT" sz="2800" dirty="0" smtClean="0">
                <a:solidFill>
                  <a:schemeClr val="bg1"/>
                </a:solidFill>
              </a:rPr>
              <a:t> </a:t>
            </a:r>
            <a:endParaRPr lang="pt-PT" sz="2800" b="1" dirty="0">
              <a:solidFill>
                <a:schemeClr val="bg1"/>
              </a:solidFill>
            </a:endParaRPr>
          </a:p>
        </p:txBody>
      </p:sp>
      <p:sp>
        <p:nvSpPr>
          <p:cNvPr id="8" name="CaixaDeTexto 7"/>
          <p:cNvSpPr txBox="1"/>
          <p:nvPr/>
        </p:nvSpPr>
        <p:spPr>
          <a:xfrm>
            <a:off x="4062335" y="4886793"/>
            <a:ext cx="4856670" cy="400110"/>
          </a:xfrm>
          <a:prstGeom prst="rect">
            <a:avLst/>
          </a:prstGeom>
          <a:noFill/>
        </p:spPr>
        <p:txBody>
          <a:bodyPr wrap="square" rtlCol="0">
            <a:spAutoFit/>
          </a:bodyPr>
          <a:lstStyle/>
          <a:p>
            <a:r>
              <a:rPr lang="pt-PT" sz="2000" dirty="0" smtClean="0">
                <a:solidFill>
                  <a:schemeClr val="bg1"/>
                </a:solidFill>
              </a:rPr>
              <a:t>They can fly several hours in a single take-off</a:t>
            </a:r>
            <a:r>
              <a:rPr lang="pt-PT" dirty="0" smtClean="0">
                <a:solidFill>
                  <a:schemeClr val="bg1"/>
                </a:solidFill>
              </a:rPr>
              <a:t>!</a:t>
            </a:r>
            <a:endParaRPr lang="pt-PT" dirty="0">
              <a:solidFill>
                <a:schemeClr val="bg1"/>
              </a:solidFill>
            </a:endParaRPr>
          </a:p>
        </p:txBody>
      </p:sp>
      <p:pic>
        <p:nvPicPr>
          <p:cNvPr id="1030" name="Picture 6" descr="http://www.scalesoaring.co.uk/MOTOR_GLIDERS/Docs_MotorGliders/MotorGliders/Vivat/images/3_views/Vivat_3view_L13_S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35" y="1572122"/>
            <a:ext cx="3052320" cy="4069760"/>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893370" y="5935908"/>
            <a:ext cx="2788585" cy="400110"/>
          </a:xfrm>
          <a:prstGeom prst="rect">
            <a:avLst/>
          </a:prstGeom>
          <a:noFill/>
        </p:spPr>
        <p:txBody>
          <a:bodyPr wrap="square" rtlCol="0">
            <a:spAutoFit/>
          </a:bodyPr>
          <a:lstStyle/>
          <a:p>
            <a:r>
              <a:rPr lang="pt-PT" sz="2000" dirty="0">
                <a:solidFill>
                  <a:schemeClr val="bg1"/>
                </a:solidFill>
              </a:rPr>
              <a:t>S</a:t>
            </a:r>
            <a:r>
              <a:rPr lang="pt-PT" sz="2000" dirty="0" smtClean="0">
                <a:solidFill>
                  <a:schemeClr val="bg1"/>
                </a:solidFill>
              </a:rPr>
              <a:t>chematic </a:t>
            </a:r>
            <a:r>
              <a:rPr lang="pt-PT" sz="2000" dirty="0">
                <a:solidFill>
                  <a:schemeClr val="bg1"/>
                </a:solidFill>
              </a:rPr>
              <a:t>D</a:t>
            </a:r>
            <a:r>
              <a:rPr lang="pt-PT" sz="2000" dirty="0" smtClean="0">
                <a:solidFill>
                  <a:schemeClr val="bg1"/>
                </a:solidFill>
              </a:rPr>
              <a:t>rawing</a:t>
            </a:r>
            <a:endParaRPr lang="pt-PT" sz="2000" dirty="0"/>
          </a:p>
        </p:txBody>
      </p:sp>
    </p:spTree>
    <p:extLst>
      <p:ext uri="{BB962C8B-B14F-4D97-AF65-F5344CB8AC3E}">
        <p14:creationId xmlns:p14="http://schemas.microsoft.com/office/powerpoint/2010/main" val="6155246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ja-JP" dirty="0" smtClean="0">
                <a:solidFill>
                  <a:schemeClr val="bg1"/>
                </a:solidFill>
                <a:latin typeface="Calibri" charset="0"/>
              </a:rPr>
              <a:t>Proposed </a:t>
            </a:r>
            <a:r>
              <a:rPr kumimoji="0" lang="en-US" altLang="ja-JP" dirty="0" smtClean="0">
                <a:solidFill>
                  <a:schemeClr val="bg1"/>
                </a:solidFill>
                <a:latin typeface="Calibri" charset="0"/>
              </a:rPr>
              <a:t>Solution</a:t>
            </a:r>
            <a:endParaRPr kumimoji="0" lang="en-US" altLang="ja-JP" dirty="0">
              <a:solidFill>
                <a:schemeClr val="bg1"/>
              </a:solidFill>
              <a:latin typeface="Calibri" charset="0"/>
            </a:endParaRPr>
          </a:p>
        </p:txBody>
      </p:sp>
      <p:sp>
        <p:nvSpPr>
          <p:cNvPr id="29698" name="Content Placeholder 2"/>
          <p:cNvSpPr>
            <a:spLocks noGrp="1"/>
          </p:cNvSpPr>
          <p:nvPr>
            <p:ph idx="1"/>
          </p:nvPr>
        </p:nvSpPr>
        <p:spPr/>
        <p:txBody>
          <a:bodyPr/>
          <a:lstStyle/>
          <a:p>
            <a:pPr marL="0" indent="0" algn="ctr">
              <a:buNone/>
            </a:pPr>
            <a:r>
              <a:rPr kumimoji="0" lang="en-US" altLang="ja-JP" sz="3600" dirty="0" smtClean="0">
                <a:solidFill>
                  <a:schemeClr val="bg1"/>
                </a:solidFill>
                <a:latin typeface="Calibri" charset="0"/>
              </a:rPr>
              <a:t>Retractable wings system</a:t>
            </a:r>
            <a:endParaRPr kumimoji="0" lang="en-US" altLang="ja-JP" sz="3600" dirty="0">
              <a:solidFill>
                <a:schemeClr val="bg1"/>
              </a:solidFill>
              <a:latin typeface="Calibri" charset="0"/>
            </a:endParaRPr>
          </a:p>
        </p:txBody>
      </p:sp>
      <p:pic>
        <p:nvPicPr>
          <p:cNvPr id="29699" name="Image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550" y="3071018"/>
            <a:ext cx="7767638"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kumimoji="0" lang="en-US" altLang="ja-JP" dirty="0" smtClean="0">
                <a:solidFill>
                  <a:schemeClr val="bg1"/>
                </a:solidFill>
                <a:latin typeface="Calibri" charset="0"/>
              </a:rPr>
              <a:t>How it works</a:t>
            </a:r>
            <a:endParaRPr kumimoji="0" lang="en-US" altLang="ja-JP" dirty="0">
              <a:solidFill>
                <a:schemeClr val="bg1"/>
              </a:solidFill>
              <a:latin typeface="Calibri" charset="0"/>
            </a:endParaRPr>
          </a:p>
        </p:txBody>
      </p:sp>
      <p:sp>
        <p:nvSpPr>
          <p:cNvPr id="31746" name="Content Placeholder 2"/>
          <p:cNvSpPr>
            <a:spLocks noGrp="1"/>
          </p:cNvSpPr>
          <p:nvPr>
            <p:ph idx="1"/>
          </p:nvPr>
        </p:nvSpPr>
        <p:spPr>
          <a:xfrm>
            <a:off x="498475" y="1484111"/>
            <a:ext cx="7556500" cy="4144963"/>
          </a:xfrm>
        </p:spPr>
        <p:txBody>
          <a:bodyPr/>
          <a:lstStyle/>
          <a:p>
            <a:pPr>
              <a:buClr>
                <a:schemeClr val="accent1"/>
              </a:buClr>
              <a:buFont typeface="Wingdings" panose="05000000000000000000" pitchFamily="2" charset="2"/>
              <a:buChar char="§"/>
            </a:pPr>
            <a:r>
              <a:rPr kumimoji="0" lang="en-US" altLang="ja-JP" dirty="0">
                <a:solidFill>
                  <a:schemeClr val="bg1"/>
                </a:solidFill>
                <a:latin typeface="Calibri" charset="0"/>
              </a:rPr>
              <a:t>Increase Aspect Ratio of </a:t>
            </a:r>
            <a:r>
              <a:rPr kumimoji="0" lang="en-US" altLang="ja-JP" dirty="0" smtClean="0">
                <a:solidFill>
                  <a:schemeClr val="bg1"/>
                </a:solidFill>
                <a:latin typeface="Calibri" charset="0"/>
              </a:rPr>
              <a:t>the wings </a:t>
            </a:r>
            <a:r>
              <a:rPr kumimoji="0" lang="en-US" altLang="ja-JP" dirty="0">
                <a:solidFill>
                  <a:schemeClr val="bg1"/>
                </a:solidFill>
                <a:latin typeface="Calibri" charset="0"/>
              </a:rPr>
              <a:t>to increase Glide </a:t>
            </a:r>
            <a:r>
              <a:rPr kumimoji="0" lang="en-US" altLang="ja-JP" dirty="0" smtClean="0">
                <a:solidFill>
                  <a:schemeClr val="bg1"/>
                </a:solidFill>
                <a:latin typeface="Calibri" charset="0"/>
              </a:rPr>
              <a:t>Ratio value.</a:t>
            </a:r>
          </a:p>
          <a:p>
            <a:pPr>
              <a:buClr>
                <a:schemeClr val="accent1"/>
              </a:buClr>
              <a:buFont typeface="Wingdings" panose="05000000000000000000" pitchFamily="2" charset="2"/>
              <a:buChar char="§"/>
            </a:pPr>
            <a:r>
              <a:rPr kumimoji="0" lang="en-US" altLang="ja-JP" dirty="0">
                <a:solidFill>
                  <a:schemeClr val="bg1"/>
                </a:solidFill>
                <a:latin typeface="Calibri" charset="0"/>
              </a:rPr>
              <a:t>Operated by Reinforced </a:t>
            </a:r>
            <a:r>
              <a:rPr kumimoji="0" lang="en-US" altLang="ja-JP" dirty="0" smtClean="0">
                <a:solidFill>
                  <a:schemeClr val="bg1"/>
                </a:solidFill>
                <a:latin typeface="Calibri" charset="0"/>
              </a:rPr>
              <a:t>Learning.</a:t>
            </a:r>
          </a:p>
          <a:p>
            <a:pPr marL="0" indent="0">
              <a:buSzPct val="90000"/>
              <a:buNone/>
            </a:pPr>
            <a:endParaRPr kumimoji="0" lang="en-US" altLang="ja-JP" dirty="0" smtClean="0">
              <a:solidFill>
                <a:schemeClr val="bg1"/>
              </a:solidFill>
              <a:latin typeface="Calibri" charset="0"/>
            </a:endParaRPr>
          </a:p>
          <a:p>
            <a:endParaRPr kumimoji="0" lang="en-US" altLang="ja-JP" dirty="0" smtClean="0">
              <a:solidFill>
                <a:schemeClr val="bg1"/>
              </a:solidFill>
              <a:latin typeface="Calibri" charset="0"/>
            </a:endParaRPr>
          </a:p>
          <a:p>
            <a:pPr marL="0" indent="0" algn="ctr">
              <a:buNone/>
            </a:pPr>
            <a:r>
              <a:rPr kumimoji="0" lang="en-US" altLang="ja-JP" sz="2400" dirty="0">
                <a:solidFill>
                  <a:schemeClr val="bg1"/>
                </a:solidFill>
                <a:latin typeface="Calibri" charset="0"/>
              </a:rPr>
              <a:t>Increase Flight </a:t>
            </a:r>
            <a:r>
              <a:rPr kumimoji="0" lang="en-US" altLang="ja-JP" sz="2400" dirty="0" smtClean="0">
                <a:solidFill>
                  <a:schemeClr val="bg1"/>
                </a:solidFill>
                <a:latin typeface="Calibri" charset="0"/>
              </a:rPr>
              <a:t>distance</a:t>
            </a:r>
            <a:r>
              <a:rPr kumimoji="0" lang="en-US" altLang="ja-JP" dirty="0" smtClean="0">
                <a:solidFill>
                  <a:schemeClr val="bg1"/>
                </a:solidFill>
                <a:latin typeface="Calibri" charset="0"/>
              </a:rPr>
              <a:t> </a:t>
            </a:r>
          </a:p>
          <a:p>
            <a:pPr marL="0" indent="0">
              <a:buNone/>
            </a:pPr>
            <a:r>
              <a:rPr kumimoji="0" lang="en-US" altLang="ja-JP" dirty="0" smtClean="0">
                <a:latin typeface="Calibri" charset="0"/>
              </a:rPr>
              <a:t>  </a:t>
            </a:r>
          </a:p>
        </p:txBody>
      </p:sp>
      <p:sp>
        <p:nvSpPr>
          <p:cNvPr id="31747" name="Rectangle 3"/>
          <p:cNvSpPr>
            <a:spLocks noChangeArrowheads="1"/>
          </p:cNvSpPr>
          <p:nvPr/>
        </p:nvSpPr>
        <p:spPr bwMode="auto">
          <a:xfrm>
            <a:off x="1252538" y="1004888"/>
            <a:ext cx="1841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000" b="1" baseline="30000">
                <a:solidFill>
                  <a:srgbClr val="000000"/>
                </a:solidFill>
                <a:latin typeface="TimesNewRomanPSMT" charset="0"/>
              </a:rPr>
              <a:t> </a:t>
            </a:r>
            <a:endParaRPr lang="en-US" altLang="ja-JP"/>
          </a:p>
        </p:txBody>
      </p:sp>
      <p:grpSp>
        <p:nvGrpSpPr>
          <p:cNvPr id="31748" name="Grupo 12"/>
          <p:cNvGrpSpPr>
            <a:grpSpLocks/>
          </p:cNvGrpSpPr>
          <p:nvPr/>
        </p:nvGrpSpPr>
        <p:grpSpPr bwMode="auto">
          <a:xfrm>
            <a:off x="518824" y="3839253"/>
            <a:ext cx="8267989" cy="2789743"/>
            <a:chOff x="27295" y="-20471"/>
            <a:chExt cx="6017392" cy="2200275"/>
          </a:xfrm>
        </p:grpSpPr>
        <p:grpSp>
          <p:nvGrpSpPr>
            <p:cNvPr id="31749" name="Grupo 9"/>
            <p:cNvGrpSpPr>
              <a:grpSpLocks/>
            </p:cNvGrpSpPr>
            <p:nvPr/>
          </p:nvGrpSpPr>
          <p:grpSpPr bwMode="auto">
            <a:xfrm>
              <a:off x="27295" y="-20471"/>
              <a:ext cx="5391150" cy="2200275"/>
              <a:chOff x="27295" y="-20471"/>
              <a:chExt cx="5391150" cy="2200275"/>
            </a:xfrm>
          </p:grpSpPr>
          <p:pic>
            <p:nvPicPr>
              <p:cNvPr id="31753" name="Imagem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95" y="-20471"/>
                <a:ext cx="539115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exão reta unidirecional 4"/>
              <p:cNvCxnSpPr/>
              <p:nvPr/>
            </p:nvCxnSpPr>
            <p:spPr>
              <a:xfrm>
                <a:off x="3098578" y="334982"/>
                <a:ext cx="525812" cy="2380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xão reta unidirecional 7"/>
              <p:cNvCxnSpPr/>
              <p:nvPr/>
            </p:nvCxnSpPr>
            <p:spPr>
              <a:xfrm flipH="1">
                <a:off x="5057565" y="463653"/>
                <a:ext cx="231897" cy="294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xão reta unidirecional 8"/>
              <p:cNvCxnSpPr/>
              <p:nvPr/>
            </p:nvCxnSpPr>
            <p:spPr>
              <a:xfrm flipV="1">
                <a:off x="3234749" y="1515539"/>
                <a:ext cx="484017" cy="2525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1750" name="Caixa de Texto 2"/>
            <p:cNvSpPr txBox="1">
              <a:spLocks noChangeArrowheads="1"/>
            </p:cNvSpPr>
            <p:nvPr/>
          </p:nvSpPr>
          <p:spPr bwMode="auto">
            <a:xfrm>
              <a:off x="2006171" y="97358"/>
              <a:ext cx="1712595" cy="272415"/>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hangingPunct="0"/>
              <a:r>
                <a:rPr kumimoji="0" lang="en-US" altLang="ja-JP" sz="1400" dirty="0">
                  <a:solidFill>
                    <a:schemeClr val="bg1"/>
                  </a:solidFill>
                  <a:latin typeface="Times New Roman" charset="0"/>
                  <a:cs typeface="Times New Roman" charset="0"/>
                </a:rPr>
                <a:t>Longer and narrower wings</a:t>
              </a:r>
            </a:p>
          </p:txBody>
        </p:sp>
        <p:sp>
          <p:nvSpPr>
            <p:cNvPr id="31751" name="Caixa de Texto 2"/>
            <p:cNvSpPr txBox="1">
              <a:spLocks noChangeArrowheads="1"/>
            </p:cNvSpPr>
            <p:nvPr/>
          </p:nvSpPr>
          <p:spPr bwMode="auto">
            <a:xfrm>
              <a:off x="2729552" y="1733265"/>
              <a:ext cx="756920" cy="272415"/>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hangingPunct="0"/>
              <a:r>
                <a:rPr kumimoji="0" lang="pt-PT" altLang="ja-JP" sz="1200" dirty="0">
                  <a:solidFill>
                    <a:schemeClr val="bg1"/>
                  </a:solidFill>
                  <a:latin typeface="Times New Roman" charset="0"/>
                  <a:cs typeface="Times New Roman" charset="0"/>
                </a:rPr>
                <a:t>No </a:t>
              </a:r>
              <a:r>
                <a:rPr kumimoji="0" lang="pt-PT" altLang="ja-JP" sz="1200" dirty="0" err="1">
                  <a:solidFill>
                    <a:schemeClr val="bg1"/>
                  </a:solidFill>
                  <a:latin typeface="Times New Roman" charset="0"/>
                  <a:cs typeface="Times New Roman" charset="0"/>
                </a:rPr>
                <a:t>engines</a:t>
              </a:r>
              <a:endParaRPr kumimoji="0" lang="en-US" altLang="ja-JP" sz="1200" dirty="0">
                <a:solidFill>
                  <a:schemeClr val="bg1"/>
                </a:solidFill>
                <a:latin typeface="Times New Roman" charset="0"/>
                <a:cs typeface="Times New Roman" charset="0"/>
              </a:endParaRPr>
            </a:p>
          </p:txBody>
        </p:sp>
        <p:sp>
          <p:nvSpPr>
            <p:cNvPr id="31752" name="Caixa de Texto 2"/>
            <p:cNvSpPr txBox="1">
              <a:spLocks noChangeArrowheads="1"/>
            </p:cNvSpPr>
            <p:nvPr/>
          </p:nvSpPr>
          <p:spPr bwMode="auto">
            <a:xfrm>
              <a:off x="4689069" y="120706"/>
              <a:ext cx="1355618" cy="272415"/>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pPr hangingPunct="0"/>
              <a:r>
                <a:rPr kumimoji="0" lang="pt-PT" altLang="ja-JP" sz="1400" dirty="0" err="1">
                  <a:solidFill>
                    <a:schemeClr val="bg1"/>
                  </a:solidFill>
                  <a:latin typeface="Times New Roman" charset="0"/>
                  <a:cs typeface="Times New Roman" charset="0"/>
                </a:rPr>
                <a:t>Wheels</a:t>
              </a:r>
              <a:r>
                <a:rPr kumimoji="0" lang="pt-PT" altLang="ja-JP" sz="1400" dirty="0">
                  <a:solidFill>
                    <a:schemeClr val="bg1"/>
                  </a:solidFill>
                  <a:latin typeface="Times New Roman" charset="0"/>
                  <a:cs typeface="Times New Roman" charset="0"/>
                </a:rPr>
                <a:t> </a:t>
              </a:r>
              <a:r>
                <a:rPr kumimoji="0" lang="pt-PT" altLang="ja-JP" sz="1400" dirty="0" err="1">
                  <a:solidFill>
                    <a:schemeClr val="bg1"/>
                  </a:solidFill>
                  <a:latin typeface="Times New Roman" charset="0"/>
                  <a:cs typeface="Times New Roman" charset="0"/>
                </a:rPr>
                <a:t>on</a:t>
              </a:r>
              <a:r>
                <a:rPr kumimoji="0" lang="pt-PT" altLang="ja-JP" sz="1400" dirty="0">
                  <a:solidFill>
                    <a:schemeClr val="bg1"/>
                  </a:solidFill>
                  <a:latin typeface="Times New Roman" charset="0"/>
                  <a:cs typeface="Times New Roman" charset="0"/>
                </a:rPr>
                <a:t> </a:t>
              </a:r>
              <a:r>
                <a:rPr kumimoji="0" lang="en-US" altLang="ja-JP" sz="1400" dirty="0">
                  <a:solidFill>
                    <a:schemeClr val="bg1"/>
                  </a:solidFill>
                  <a:latin typeface="Times New Roman" charset="0"/>
                  <a:cs typeface="Times New Roman" charset="0"/>
                </a:rPr>
                <a:t>the</a:t>
              </a:r>
              <a:r>
                <a:rPr kumimoji="0" lang="pt-PT" altLang="ja-JP" sz="1400" dirty="0">
                  <a:solidFill>
                    <a:schemeClr val="bg1"/>
                  </a:solidFill>
                  <a:latin typeface="Times New Roman" charset="0"/>
                  <a:cs typeface="Times New Roman" charset="0"/>
                </a:rPr>
                <a:t> </a:t>
              </a:r>
              <a:r>
                <a:rPr kumimoji="0" lang="pt-PT" altLang="ja-JP" sz="1400" dirty="0" err="1">
                  <a:solidFill>
                    <a:schemeClr val="bg1"/>
                  </a:solidFill>
                  <a:latin typeface="Times New Roman" charset="0"/>
                  <a:cs typeface="Times New Roman" charset="0"/>
                </a:rPr>
                <a:t>wings</a:t>
              </a:r>
              <a:r>
                <a:rPr kumimoji="0" lang="pt-PT" altLang="ja-JP" sz="1400" dirty="0">
                  <a:solidFill>
                    <a:schemeClr val="bg1"/>
                  </a:solidFill>
                  <a:latin typeface="Times New Roman" charset="0"/>
                  <a:cs typeface="Times New Roman" charset="0"/>
                </a:rPr>
                <a:t> </a:t>
              </a:r>
              <a:endParaRPr kumimoji="0" lang="en-US" altLang="ja-JP" sz="1400" dirty="0">
                <a:solidFill>
                  <a:schemeClr val="bg1"/>
                </a:solidFill>
                <a:latin typeface="Times New Roman" charset="0"/>
                <a:cs typeface="Times New Roman" charset="0"/>
              </a:endParaRPr>
            </a:p>
          </p:txBody>
        </p:sp>
      </p:grpSp>
      <p:sp>
        <p:nvSpPr>
          <p:cNvPr id="2" name="Seta para baixo 1"/>
          <p:cNvSpPr/>
          <p:nvPr/>
        </p:nvSpPr>
        <p:spPr>
          <a:xfrm>
            <a:off x="3869986" y="2428875"/>
            <a:ext cx="516277" cy="645976"/>
          </a:xfrm>
          <a:prstGeom prst="downArrow">
            <a:avLst/>
          </a:prstGeom>
          <a:gradFill>
            <a:gsLst>
              <a:gs pos="100000">
                <a:schemeClr val="bg2"/>
              </a:gs>
              <a:gs pos="100000">
                <a:schemeClr val="accent1">
                  <a:shade val="90000"/>
                  <a:lumMod val="84000"/>
                </a:schemeClr>
              </a:gs>
            </a:gsLs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kumimoji="0" lang="en-US" altLang="ja-JP" dirty="0">
                <a:solidFill>
                  <a:schemeClr val="bg1"/>
                </a:solidFill>
                <a:latin typeface="Calibri" charset="0"/>
              </a:rPr>
              <a:t>Retractable Wings</a:t>
            </a:r>
          </a:p>
        </p:txBody>
      </p:sp>
      <p:pic>
        <p:nvPicPr>
          <p:cNvPr id="33794" name="Imagem 16"/>
          <p:cNvPicPr>
            <a:picLocks noChangeAspect="1" noChangeArrowheads="1"/>
          </p:cNvPicPr>
          <p:nvPr/>
        </p:nvPicPr>
        <p:blipFill>
          <a:blip r:embed="rId3">
            <a:extLst>
              <a:ext uri="{28A0092B-C50C-407E-A947-70E740481C1C}">
                <a14:useLocalDpi xmlns:a14="http://schemas.microsoft.com/office/drawing/2010/main" val="0"/>
              </a:ext>
            </a:extLst>
          </a:blip>
          <a:srcRect r="52612"/>
          <a:stretch>
            <a:fillRect/>
          </a:stretch>
        </p:blipFill>
        <p:spPr bwMode="auto">
          <a:xfrm>
            <a:off x="4276725" y="1918857"/>
            <a:ext cx="4601952" cy="421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498475" y="2327564"/>
            <a:ext cx="3854805" cy="3671455"/>
          </a:xfrm>
          <a:prstGeom prst="rect">
            <a:avLst/>
          </a:prstGeom>
        </p:spPr>
        <p:txBody>
          <a:bodyPr>
            <a:normAutofit fontScale="70000" lnSpcReduction="20000"/>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defRPr/>
            </a:pPr>
            <a:r>
              <a:rPr lang="en-US" sz="3400" dirty="0" smtClean="0">
                <a:solidFill>
                  <a:schemeClr val="bg1"/>
                </a:solidFill>
                <a:latin typeface="Calibri" charset="0"/>
                <a:ea typeface="MS PGothic" charset="0"/>
              </a:rPr>
              <a:t>Allows plane for a better gliding;</a:t>
            </a:r>
          </a:p>
          <a:p>
            <a:pPr>
              <a:defRPr/>
            </a:pPr>
            <a:endParaRPr lang="en-US" sz="3400" dirty="0" smtClean="0">
              <a:solidFill>
                <a:schemeClr val="bg1"/>
              </a:solidFill>
              <a:latin typeface="Calibri" charset="0"/>
              <a:ea typeface="MS PGothic" charset="0"/>
            </a:endParaRPr>
          </a:p>
          <a:p>
            <a:pPr>
              <a:defRPr/>
            </a:pPr>
            <a:r>
              <a:rPr lang="en-US" sz="3400" dirty="0" smtClean="0">
                <a:solidFill>
                  <a:schemeClr val="bg1"/>
                </a:solidFill>
                <a:latin typeface="Calibri" charset="0"/>
                <a:ea typeface="MS PGothic" charset="0"/>
              </a:rPr>
              <a:t>It can be adjusted for different velocities;</a:t>
            </a:r>
          </a:p>
          <a:p>
            <a:pPr>
              <a:defRPr/>
            </a:pPr>
            <a:endParaRPr lang="en-US" sz="3400" dirty="0" smtClean="0">
              <a:solidFill>
                <a:schemeClr val="bg1"/>
              </a:solidFill>
              <a:latin typeface="Calibri" charset="0"/>
              <a:ea typeface="MS PGothic" charset="0"/>
            </a:endParaRPr>
          </a:p>
          <a:p>
            <a:pPr>
              <a:defRPr/>
            </a:pPr>
            <a:r>
              <a:rPr lang="en-US" sz="3400" dirty="0" smtClean="0">
                <a:solidFill>
                  <a:schemeClr val="bg1"/>
                </a:solidFill>
                <a:latin typeface="Calibri" charset="0"/>
                <a:ea typeface="MS PGothic" charset="0"/>
              </a:rPr>
              <a:t>In case of failure it doesn’t compromise the flight;</a:t>
            </a:r>
          </a:p>
          <a:p>
            <a:pPr>
              <a:defRPr/>
            </a:pPr>
            <a:endParaRPr lang="en-US" sz="2800" dirty="0">
              <a:latin typeface="Calibri" charset="0"/>
              <a:ea typeface="MS PGothic"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solidFill>
                  <a:schemeClr val="bg1"/>
                </a:solidFill>
              </a:rPr>
              <a:t>Weight loss</a:t>
            </a:r>
            <a:endParaRPr lang="en-US" dirty="0">
              <a:solidFill>
                <a:schemeClr val="bg1"/>
              </a:solidFill>
            </a:endParaRPr>
          </a:p>
        </p:txBody>
      </p:sp>
      <p:pic>
        <p:nvPicPr>
          <p:cNvPr id="4" name="Picture 5" descr="Macintosh HD:Users:oskarniburski:Documents:4.pic.jpg"/>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799609" y="1474173"/>
            <a:ext cx="5087216" cy="4983777"/>
          </a:xfrm>
        </p:spPr>
      </p:pic>
      <p:sp>
        <p:nvSpPr>
          <p:cNvPr id="5" name="Content Placeholder 2"/>
          <p:cNvSpPr txBox="1">
            <a:spLocks/>
          </p:cNvSpPr>
          <p:nvPr/>
        </p:nvSpPr>
        <p:spPr>
          <a:xfrm>
            <a:off x="297585" y="3192354"/>
            <a:ext cx="3159125" cy="1759527"/>
          </a:xfrm>
          <a:prstGeom prst="rect">
            <a:avLst/>
          </a:prstGeom>
        </p:spPr>
        <p:txBody>
          <a:bodyPr>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defRPr/>
            </a:pPr>
            <a:r>
              <a:rPr lang="en-US" sz="2800" dirty="0" smtClean="0">
                <a:solidFill>
                  <a:schemeClr val="bg1"/>
                </a:solidFill>
                <a:latin typeface="Calibri" charset="0"/>
                <a:ea typeface="MS PGothic" charset="0"/>
              </a:rPr>
              <a:t>Reduce all useless weight possible.</a:t>
            </a:r>
          </a:p>
        </p:txBody>
      </p:sp>
    </p:spTree>
    <p:extLst>
      <p:ext uri="{BB962C8B-B14F-4D97-AF65-F5344CB8AC3E}">
        <p14:creationId xmlns:p14="http://schemas.microsoft.com/office/powerpoint/2010/main" val="29236213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765929"/>
            <a:ext cx="7556500" cy="1116012"/>
          </a:xfrm>
        </p:spPr>
        <p:txBody>
          <a:bodyPr rtlCol="0">
            <a:normAutofit fontScale="90000"/>
          </a:bodyPr>
          <a:lstStyle/>
          <a:p>
            <a:pPr fontAlgn="auto">
              <a:spcAft>
                <a:spcPts val="0"/>
              </a:spcAft>
              <a:defRPr/>
            </a:pPr>
            <a:r>
              <a:rPr kumimoji="0" lang="en-US" dirty="0" smtClean="0">
                <a:solidFill>
                  <a:schemeClr val="bg1"/>
                </a:solidFill>
                <a:ea typeface="+mj-ea"/>
                <a:cs typeface="+mj-cs"/>
              </a:rPr>
              <a:t>Glider Justifications</a:t>
            </a:r>
            <a:r>
              <a:rPr kumimoji="0" lang="en-US" dirty="0" smtClean="0">
                <a:ea typeface="+mj-ea"/>
                <a:cs typeface="+mj-cs"/>
              </a:rPr>
              <a:t/>
            </a:r>
            <a:br>
              <a:rPr kumimoji="0" lang="en-US" dirty="0" smtClean="0">
                <a:ea typeface="+mj-ea"/>
                <a:cs typeface="+mj-cs"/>
              </a:rPr>
            </a:br>
            <a:endParaRPr kumimoji="0" lang="en-US" dirty="0" smtClean="0">
              <a:ea typeface="+mj-ea"/>
              <a:cs typeface="+mj-cs"/>
            </a:endParaRPr>
          </a:p>
        </p:txBody>
      </p:sp>
      <p:sp>
        <p:nvSpPr>
          <p:cNvPr id="35842" name="Content Placeholder 2"/>
          <p:cNvSpPr>
            <a:spLocks noGrp="1"/>
          </p:cNvSpPr>
          <p:nvPr>
            <p:ph idx="1"/>
          </p:nvPr>
        </p:nvSpPr>
        <p:spPr>
          <a:xfrm>
            <a:off x="498475" y="2052752"/>
            <a:ext cx="3630180" cy="4144963"/>
          </a:xfrm>
        </p:spPr>
        <p:txBody>
          <a:bodyPr/>
          <a:lstStyle/>
          <a:p>
            <a:endParaRPr kumimoji="0" lang="en-US" altLang="ja-JP" dirty="0" smtClean="0">
              <a:solidFill>
                <a:schemeClr val="bg1"/>
              </a:solidFill>
              <a:latin typeface="Calibri" charset="0"/>
            </a:endParaRPr>
          </a:p>
          <a:p>
            <a:endParaRPr kumimoji="0" lang="en-US" altLang="ja-JP" dirty="0">
              <a:solidFill>
                <a:schemeClr val="bg1"/>
              </a:solidFill>
              <a:latin typeface="Calibri" charset="0"/>
            </a:endParaRPr>
          </a:p>
          <a:p>
            <a:pPr marL="0" indent="0" algn="ctr">
              <a:buNone/>
            </a:pPr>
            <a:r>
              <a:rPr kumimoji="0" lang="en-US" altLang="ja-JP" dirty="0" smtClean="0">
                <a:solidFill>
                  <a:schemeClr val="bg1"/>
                </a:solidFill>
                <a:latin typeface="Calibri" charset="0"/>
              </a:rPr>
              <a:t>Higher aspect ratios of the wing</a:t>
            </a:r>
          </a:p>
          <a:p>
            <a:pPr marL="0" indent="0" algn="ctr">
              <a:buNone/>
            </a:pPr>
            <a:endParaRPr kumimoji="0" lang="en-US" altLang="ja-JP" dirty="0">
              <a:latin typeface="Calibri" charset="0"/>
            </a:endParaRPr>
          </a:p>
          <a:p>
            <a:pPr marL="0" indent="0" algn="ctr">
              <a:buNone/>
            </a:pPr>
            <a:endParaRPr kumimoji="0" lang="en-US" altLang="ja-JP" dirty="0" smtClean="0">
              <a:latin typeface="Calibri" charset="0"/>
            </a:endParaRPr>
          </a:p>
          <a:p>
            <a:pPr marL="0" indent="0" algn="ctr">
              <a:buNone/>
            </a:pPr>
            <a:r>
              <a:rPr kumimoji="0" lang="en-US" altLang="ja-JP" dirty="0" smtClean="0">
                <a:solidFill>
                  <a:schemeClr val="bg1"/>
                </a:solidFill>
                <a:latin typeface="Calibri" charset="0"/>
              </a:rPr>
              <a:t>Longer gliding distances </a:t>
            </a:r>
          </a:p>
        </p:txBody>
      </p:sp>
      <p:sp>
        <p:nvSpPr>
          <p:cNvPr id="3" name="Seta para baixo 2"/>
          <p:cNvSpPr/>
          <p:nvPr/>
        </p:nvSpPr>
        <p:spPr>
          <a:xfrm>
            <a:off x="2057256" y="3446361"/>
            <a:ext cx="512618" cy="678872"/>
          </a:xfrm>
          <a:prstGeom prst="downArrow">
            <a:avLst/>
          </a:prstGeom>
          <a:gradFill>
            <a:gsLst>
              <a:gs pos="100000">
                <a:schemeClr val="bg2"/>
              </a:gs>
              <a:gs pos="100000">
                <a:schemeClr val="accent1">
                  <a:shade val="90000"/>
                  <a:lumMod val="84000"/>
                </a:schemeClr>
              </a:gs>
            </a:gsLst>
          </a:gra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graphicFrame>
        <p:nvGraphicFramePr>
          <p:cNvPr id="6" name="グラフ 1"/>
          <p:cNvGraphicFramePr/>
          <p:nvPr>
            <p:extLst>
              <p:ext uri="{D42A27DB-BD31-4B8C-83A1-F6EECF244321}">
                <p14:modId xmlns:p14="http://schemas.microsoft.com/office/powerpoint/2010/main" val="1298257025"/>
              </p:ext>
            </p:extLst>
          </p:nvPr>
        </p:nvGraphicFramePr>
        <p:xfrm>
          <a:off x="4271963" y="2052752"/>
          <a:ext cx="4414837" cy="41461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ão">
  <a:themeElements>
    <a:clrScheme name="Ião">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ão">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ão">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Ion</Template>
  <TotalTime>689</TotalTime>
  <Words>1248</Words>
  <Application>Microsoft Macintosh PowerPoint</Application>
  <PresentationFormat>On-screen Show (4:3)</PresentationFormat>
  <Paragraphs>81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Ião</vt:lpstr>
      <vt:lpstr>Retractable Wings with Machine Learning</vt:lpstr>
      <vt:lpstr>Engineering Through Chaos</vt:lpstr>
      <vt:lpstr>Current Solutions</vt:lpstr>
      <vt:lpstr>Gliders</vt:lpstr>
      <vt:lpstr>Proposed Solution</vt:lpstr>
      <vt:lpstr>How it works</vt:lpstr>
      <vt:lpstr>Retractable Wings</vt:lpstr>
      <vt:lpstr>Weight loss</vt:lpstr>
      <vt:lpstr>Glider Justifications </vt:lpstr>
      <vt:lpstr>Reinforced Learning System</vt:lpstr>
      <vt:lpstr>Reinforced Learning - Overview</vt:lpstr>
      <vt:lpstr>Summary</vt:lpstr>
    </vt:vector>
  </TitlesOfParts>
  <Company>test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Oskar Niburski</dc:creator>
  <cp:lastModifiedBy>Oskar Niburski</cp:lastModifiedBy>
  <cp:revision>134</cp:revision>
  <dcterms:created xsi:type="dcterms:W3CDTF">2016-07-23T05:26:10Z</dcterms:created>
  <dcterms:modified xsi:type="dcterms:W3CDTF">2016-07-23T17:23:50Z</dcterms:modified>
</cp:coreProperties>
</file>