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61" r:id="rId3"/>
    <p:sldId id="262" r:id="rId4"/>
    <p:sldId id="263" r:id="rId5"/>
    <p:sldId id="264" r:id="rId6"/>
    <p:sldId id="265" r:id="rId7"/>
    <p:sldId id="266" r:id="rId8"/>
    <p:sldId id="267"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93689" autoAdjust="0"/>
  </p:normalViewPr>
  <p:slideViewPr>
    <p:cSldViewPr snapToGrid="0">
      <p:cViewPr varScale="1">
        <p:scale>
          <a:sx n="83" d="100"/>
          <a:sy n="83" d="100"/>
        </p:scale>
        <p:origin x="754" y="7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aktim%20Mazumdar\Downloads\DATASETS%20FOR%20DATA%20ANALYSIS\2.%20Telangana%20Government%20Tourism%20Project\All%20Visitor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Raktim%20Mazumdar\Downloads\DATASETS%20FOR%20DATA%20ANALYSIS\2.%20Telangana%20Government%20Tourism%20Project\All%20Visitor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1" Type="http://schemas.openxmlformats.org/officeDocument/2006/relationships/oleObject" Target="file:///C:\Users\Raktim%20Mazumdar\Downloads\DATASETS%20FOR%20DATA%20ANALYSIS\2.%20Telangana%20Government%20Tourism%20Project\All%20Visitors.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Raktim%20Mazumdar\Downloads\DATASETS%20FOR%20DATA%20ANALYSIS\2.%20Telangana%20Government%20Tourism%20Project\All%20Visitor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aktim%20Mazumdar\Downloads\DATASETS%20FOR%20DATA%20ANALYSIS\2.%20Telangana%20Government%20Tourism%20Project\All%20Visitor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aktim%20Mazumdar\Downloads\DATASETS%20FOR%20DATA%20ANALYSIS\2.%20Telangana%20Government%20Tourism%20Project\All%20Visito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aktim%20Mazumdar\Downloads\DATASETS%20FOR%20DATA%20ANALYSIS\2.%20Telangana%20Government%20Tourism%20Project\All%20Visito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aktim%20Mazumdar\Downloads\DATASETS%20FOR%20DATA%20ANALYSIS\2.%20Telangana%20Government%20Tourism%20Project\All%20Visito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aktim%20Mazumdar\Downloads\DATASETS%20FOR%20DATA%20ANALYSIS\2.%20Telangana%20Government%20Tourism%20Project\All%20Visitor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Raktim%20Mazumdar\Downloads\DATASETS%20FOR%20DATA%20ANALYSIS\2.%20Telangana%20Government%20Tourism%20Project\All%20Visitor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Raktim%20Mazumdar\Downloads\DATASETS%20FOR%20DATA%20ANALYSIS\2.%20Telangana%20Government%20Tourism%20Project\All%20Visitor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[All Visitors.xlsx]Top 10 visitors!PivotTable4</c:name>
    <c:fmtId val="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Domestic</a:t>
            </a:r>
          </a:p>
        </c:rich>
      </c:tx>
      <c:layout>
        <c:manualLayout>
          <c:xMode val="edge"/>
          <c:yMode val="edge"/>
          <c:x val="0.41353279885991423"/>
          <c:y val="0"/>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1" i="1"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1" i="1"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1" i="1"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40355126063787483"/>
          <c:y val="0.10689814814814814"/>
          <c:w val="0.59644873936212517"/>
          <c:h val="0.78570246427529888"/>
        </c:manualLayout>
      </c:layout>
      <c:barChart>
        <c:barDir val="bar"/>
        <c:grouping val="clustered"/>
        <c:varyColors val="0"/>
        <c:ser>
          <c:idx val="0"/>
          <c:order val="0"/>
          <c:tx>
            <c:strRef>
              <c:f>'Top 10 visitors'!$B$2</c:f>
              <c:strCache>
                <c:ptCount val="1"/>
                <c:pt idx="0">
                  <c:v>Total</c:v>
                </c:pt>
              </c:strCache>
            </c:strRef>
          </c:tx>
          <c:spPr>
            <a:solidFill>
              <a:schemeClr val="accent1"/>
            </a:solidFill>
            <a:ln>
              <a:noFill/>
            </a:ln>
            <a:effectLst/>
          </c:spPr>
          <c:invertIfNegative val="0"/>
          <c:dLbls>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1" i="1"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'Top 10 visitors'!$A$3:$A$13</c:f>
              <c:strCache>
                <c:ptCount val="10"/>
                <c:pt idx="0">
                  <c:v>Jagtial </c:v>
                </c:pt>
                <c:pt idx="1">
                  <c:v>Nirmal</c:v>
                </c:pt>
                <c:pt idx="2">
                  <c:v>Mahbubnagar</c:v>
                </c:pt>
                <c:pt idx="3">
                  <c:v>Jayashankar Bhoopalpally</c:v>
                </c:pt>
                <c:pt idx="4">
                  <c:v>Medak </c:v>
                </c:pt>
                <c:pt idx="5">
                  <c:v>Bhadradri Kothagudem </c:v>
                </c:pt>
                <c:pt idx="6">
                  <c:v>Yadadri Bhongir</c:v>
                </c:pt>
                <c:pt idx="7">
                  <c:v>Warangal (Urban)</c:v>
                </c:pt>
                <c:pt idx="8">
                  <c:v>Rajanna Sircilla </c:v>
                </c:pt>
                <c:pt idx="9">
                  <c:v>Hyderabad</c:v>
                </c:pt>
              </c:strCache>
            </c:strRef>
          </c:cat>
          <c:val>
            <c:numRef>
              <c:f>'Top 10 visitors'!$B$3:$B$13</c:f>
              <c:numCache>
                <c:formatCode>General</c:formatCode>
                <c:ptCount val="10"/>
                <c:pt idx="0">
                  <c:v>11303514</c:v>
                </c:pt>
                <c:pt idx="1">
                  <c:v>13315796</c:v>
                </c:pt>
                <c:pt idx="2">
                  <c:v>17180118</c:v>
                </c:pt>
                <c:pt idx="3">
                  <c:v>19632865</c:v>
                </c:pt>
                <c:pt idx="4">
                  <c:v>20542639</c:v>
                </c:pt>
                <c:pt idx="5">
                  <c:v>21600962</c:v>
                </c:pt>
                <c:pt idx="6">
                  <c:v>26893080</c:v>
                </c:pt>
                <c:pt idx="7">
                  <c:v>30726603</c:v>
                </c:pt>
                <c:pt idx="8">
                  <c:v>41763276</c:v>
                </c:pt>
                <c:pt idx="9">
                  <c:v>83900960</c:v>
                </c:pt>
              </c:numCache>
            </c:numRef>
          </c:val>
          <c:extLst>
            <c:ext xmlns:c16="http://schemas.microsoft.com/office/drawing/2014/chart" uri="{C3380CC4-5D6E-409C-BE32-E72D297353CC}">
              <c16:uniqueId val="{00000000-13C2-4836-9EE7-23AE6BEE682C}"/>
            </c:ext>
          </c:extLst>
        </c:ser>
        <c:dLbls>
          <c:showLegendKey val="0"/>
          <c:showVal val="0"/>
          <c:showCatName val="0"/>
          <c:showSerName val="0"/>
          <c:showPercent val="0"/>
          <c:showBubbleSize val="0"/>
        </c:dLbls>
        <c:gapWidth val="45"/>
        <c:axId val="701030168"/>
        <c:axId val="701034432"/>
      </c:barChart>
      <c:catAx>
        <c:axId val="7010301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1034432"/>
        <c:crosses val="autoZero"/>
        <c:auto val="1"/>
        <c:lblAlgn val="ctr"/>
        <c:lblOffset val="100"/>
        <c:noMultiLvlLbl val="0"/>
      </c:catAx>
      <c:valAx>
        <c:axId val="701034432"/>
        <c:scaling>
          <c:orientation val="minMax"/>
        </c:scaling>
        <c:delete val="1"/>
        <c:axPos val="b"/>
        <c:numFmt formatCode="General" sourceLinked="1"/>
        <c:majorTickMark val="none"/>
        <c:minorTickMark val="none"/>
        <c:tickLblPos val="nextTo"/>
        <c:crossAx val="701030168"/>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258092738407699"/>
          <c:y val="5.5555555555555552E-2"/>
          <c:w val="0.82686351706036743"/>
          <c:h val="0.73577136191309422"/>
        </c:manualLayout>
      </c:layout>
      <c:lineChart>
        <c:grouping val="standard"/>
        <c:varyColors val="0"/>
        <c:ser>
          <c:idx val="0"/>
          <c:order val="0"/>
          <c:tx>
            <c:strRef>
              <c:f>'Projected Tourists- Hyd (2025)'!$B$20</c:f>
              <c:strCache>
                <c:ptCount val="1"/>
                <c:pt idx="0">
                  <c:v>Domestic</c:v>
                </c:pt>
              </c:strCache>
            </c:strRef>
          </c:tx>
          <c:spPr>
            <a:ln w="38100" cap="rnd">
              <a:solidFill>
                <a:schemeClr val="accent1"/>
              </a:solidFill>
              <a:round/>
            </a:ln>
            <a:effectLst/>
          </c:spPr>
          <c:marker>
            <c:symbol val="circle"/>
            <c:size val="5"/>
            <c:spPr>
              <a:solidFill>
                <a:schemeClr val="tx1"/>
              </a:solidFill>
              <a:ln w="9525">
                <a:noFill/>
              </a:ln>
              <a:effectLst/>
            </c:spPr>
          </c:marker>
          <c:dLbls>
            <c:dLbl>
              <c:idx val="9"/>
              <c:layout>
                <c:manualLayout>
                  <c:x val="-3.8888888888888994E-2"/>
                  <c:y val="-5.5555555555555643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196C-4659-A5B4-E1840999D6A0}"/>
                </c:ext>
              </c:extLst>
            </c:dLbl>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'Projected Tourists- Hyd (2025)'!$A$21:$A$30</c:f>
              <c:numCache>
                <c:formatCode>General</c:formatCode>
                <c:ptCount val="10"/>
                <c:pt idx="0">
                  <c:v>2016</c:v>
                </c:pt>
                <c:pt idx="1">
                  <c:v>2017</c:v>
                </c:pt>
                <c:pt idx="2">
                  <c:v>2018</c:v>
                </c:pt>
                <c:pt idx="3">
                  <c:v>2019</c:v>
                </c:pt>
                <c:pt idx="4">
                  <c:v>2020</c:v>
                </c:pt>
                <c:pt idx="5">
                  <c:v>2021</c:v>
                </c:pt>
                <c:pt idx="6">
                  <c:v>2022</c:v>
                </c:pt>
                <c:pt idx="7">
                  <c:v>2023</c:v>
                </c:pt>
                <c:pt idx="8">
                  <c:v>2024</c:v>
                </c:pt>
                <c:pt idx="9">
                  <c:v>2025</c:v>
                </c:pt>
              </c:numCache>
            </c:numRef>
          </c:cat>
          <c:val>
            <c:numRef>
              <c:f>'Projected Tourists- Hyd (2025)'!$B$21:$B$30</c:f>
              <c:numCache>
                <c:formatCode>General</c:formatCode>
                <c:ptCount val="10"/>
                <c:pt idx="0">
                  <c:v>23394705</c:v>
                </c:pt>
                <c:pt idx="1">
                  <c:v>27160242</c:v>
                </c:pt>
                <c:pt idx="2">
                  <c:v>19543651</c:v>
                </c:pt>
                <c:pt idx="3">
                  <c:v>13802362</c:v>
                </c:pt>
                <c:pt idx="4" formatCode="0">
                  <c:v>11901122.05689585</c:v>
                </c:pt>
                <c:pt idx="5" formatCode="0">
                  <c:v>10261773.036610177</c:v>
                </c:pt>
                <c:pt idx="6" formatCode="0">
                  <c:v>8848240.1366418637</c:v>
                </c:pt>
                <c:pt idx="7" formatCode="0">
                  <c:v>7629417.7659519166</c:v>
                </c:pt>
                <c:pt idx="8" formatCode="0">
                  <c:v>6578485.0488375407</c:v>
                </c:pt>
                <c:pt idx="9" formatCode="0">
                  <c:v>5672315.6163908802</c:v>
                </c:pt>
              </c:numCache>
            </c:numRef>
          </c:val>
          <c:smooth val="1"/>
          <c:extLst>
            <c:ext xmlns:c16="http://schemas.microsoft.com/office/drawing/2014/chart" uri="{C3380CC4-5D6E-409C-BE32-E72D297353CC}">
              <c16:uniqueId val="{00000001-196C-4659-A5B4-E1840999D6A0}"/>
            </c:ext>
          </c:extLst>
        </c:ser>
        <c:ser>
          <c:idx val="1"/>
          <c:order val="1"/>
          <c:tx>
            <c:strRef>
              <c:f>'Projected Tourists- Hyd (2025)'!$C$20</c:f>
              <c:strCache>
                <c:ptCount val="1"/>
                <c:pt idx="0">
                  <c:v>Foreign</c:v>
                </c:pt>
              </c:strCache>
            </c:strRef>
          </c:tx>
          <c:spPr>
            <a:ln w="38100" cap="rnd">
              <a:solidFill>
                <a:schemeClr val="accent6">
                  <a:lumMod val="60000"/>
                  <a:lumOff val="40000"/>
                </a:schemeClr>
              </a:solidFill>
              <a:round/>
            </a:ln>
            <a:effectLst/>
          </c:spPr>
          <c:marker>
            <c:symbol val="circle"/>
            <c:size val="5"/>
            <c:spPr>
              <a:solidFill>
                <a:schemeClr val="tx1"/>
              </a:solidFill>
              <a:ln w="9525">
                <a:noFill/>
              </a:ln>
              <a:effectLst/>
            </c:spPr>
          </c:marker>
          <c:dLbls>
            <c:dLbl>
              <c:idx val="9"/>
              <c:layout>
                <c:manualLayout>
                  <c:x val="-4.9888188043987924E-2"/>
                  <c:y val="-6.2142687565808111E-2"/>
                </c:manualLayout>
              </c:layout>
              <c:numFmt formatCode="0.00,,&quot;M&quot;"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1064091481755566"/>
                      <c:h val="5.9772414655495799E-2"/>
                    </c:manualLayout>
                  </c15:layout>
                </c:ext>
                <c:ext xmlns:c16="http://schemas.microsoft.com/office/drawing/2014/chart" uri="{C3380CC4-5D6E-409C-BE32-E72D297353CC}">
                  <c16:uniqueId val="{00000002-196C-4659-A5B4-E1840999D6A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'Projected Tourists- Hyd (2025)'!$A$21:$A$30</c:f>
              <c:numCache>
                <c:formatCode>General</c:formatCode>
                <c:ptCount val="10"/>
                <c:pt idx="0">
                  <c:v>2016</c:v>
                </c:pt>
                <c:pt idx="1">
                  <c:v>2017</c:v>
                </c:pt>
                <c:pt idx="2">
                  <c:v>2018</c:v>
                </c:pt>
                <c:pt idx="3">
                  <c:v>2019</c:v>
                </c:pt>
                <c:pt idx="4">
                  <c:v>2020</c:v>
                </c:pt>
                <c:pt idx="5">
                  <c:v>2021</c:v>
                </c:pt>
                <c:pt idx="6">
                  <c:v>2022</c:v>
                </c:pt>
                <c:pt idx="7">
                  <c:v>2023</c:v>
                </c:pt>
                <c:pt idx="8">
                  <c:v>2024</c:v>
                </c:pt>
                <c:pt idx="9">
                  <c:v>2025</c:v>
                </c:pt>
              </c:numCache>
            </c:numRef>
          </c:cat>
          <c:val>
            <c:numRef>
              <c:f>'Projected Tourists- Hyd (2025)'!$C$21:$C$30</c:f>
              <c:numCache>
                <c:formatCode>General</c:formatCode>
                <c:ptCount val="10"/>
                <c:pt idx="0">
                  <c:v>163631</c:v>
                </c:pt>
                <c:pt idx="1">
                  <c:v>247179</c:v>
                </c:pt>
                <c:pt idx="2">
                  <c:v>314788</c:v>
                </c:pt>
                <c:pt idx="3">
                  <c:v>319300</c:v>
                </c:pt>
                <c:pt idx="4" formatCode="0">
                  <c:v>404281.02769284893</c:v>
                </c:pt>
                <c:pt idx="5" formatCode="0">
                  <c:v>511879.57830374595</c:v>
                </c:pt>
                <c:pt idx="6" formatCode="0">
                  <c:v>648115.25828882097</c:v>
                </c:pt>
                <c:pt idx="7" formatCode="0">
                  <c:v>820609.77978208824</c:v>
                </c:pt>
                <c:pt idx="8" formatCode="0">
                  <c:v>1039013.3576733639</c:v>
                </c:pt>
                <c:pt idx="9" formatCode="0">
                  <c:v>1315544.59137734</c:v>
                </c:pt>
              </c:numCache>
            </c:numRef>
          </c:val>
          <c:smooth val="1"/>
          <c:extLst>
            <c:ext xmlns:c16="http://schemas.microsoft.com/office/drawing/2014/chart" uri="{C3380CC4-5D6E-409C-BE32-E72D297353CC}">
              <c16:uniqueId val="{00000003-196C-4659-A5B4-E1840999D6A0}"/>
            </c:ext>
          </c:extLst>
        </c:ser>
        <c:dLbls>
          <c:showLegendKey val="0"/>
          <c:showVal val="0"/>
          <c:showCatName val="0"/>
          <c:showSerName val="0"/>
          <c:showPercent val="0"/>
          <c:showBubbleSize val="0"/>
        </c:dLbls>
        <c:marker val="1"/>
        <c:smooth val="0"/>
        <c:axId val="761033096"/>
        <c:axId val="761036048"/>
      </c:lineChart>
      <c:catAx>
        <c:axId val="761033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1036048"/>
        <c:crosses val="autoZero"/>
        <c:auto val="1"/>
        <c:lblAlgn val="ctr"/>
        <c:lblOffset val="100"/>
        <c:noMultiLvlLbl val="0"/>
      </c:catAx>
      <c:valAx>
        <c:axId val="761036048"/>
        <c:scaling>
          <c:orientation val="minMax"/>
        </c:scaling>
        <c:delete val="0"/>
        <c:axPos val="l"/>
        <c:numFmt formatCode="0.0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1033096"/>
        <c:crosses val="autoZero"/>
        <c:crossBetween val="between"/>
      </c:valAx>
      <c:spPr>
        <a:noFill/>
        <a:ln>
          <a:noFill/>
        </a:ln>
        <a:effectLst/>
      </c:spPr>
    </c:plotArea>
    <c:legend>
      <c:legendPos val="b"/>
      <c:layout>
        <c:manualLayout>
          <c:xMode val="edge"/>
          <c:yMode val="edge"/>
          <c:x val="0.7418578302712161"/>
          <c:y val="2.8355934674832318E-2"/>
          <c:w val="0.23850656167979004"/>
          <c:h val="0.1707181393992417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69724770642202E-2"/>
          <c:y val="6.3309352517985612E-2"/>
          <c:w val="0.92660550458715596"/>
          <c:h val="0.80317543760267374"/>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1-7CA9-4F92-A3E4-B021D7B84AD3}"/>
              </c:ext>
            </c:extLst>
          </c:dPt>
          <c:dPt>
            <c:idx val="1"/>
            <c:invertIfNegative val="0"/>
            <c:bubble3D val="0"/>
            <c:spPr>
              <a:solidFill>
                <a:schemeClr val="tx2">
                  <a:lumMod val="75000"/>
                </a:schemeClr>
              </a:solidFill>
              <a:ln>
                <a:noFill/>
              </a:ln>
              <a:effectLst/>
            </c:spPr>
            <c:extLst>
              <c:ext xmlns:c16="http://schemas.microsoft.com/office/drawing/2014/chart" uri="{C3380CC4-5D6E-409C-BE32-E72D297353CC}">
                <c16:uniqueId val="{00000003-7CA9-4F92-A3E4-B021D7B84AD3}"/>
              </c:ext>
            </c:extLst>
          </c:dPt>
          <c:dLbls>
            <c:dLbl>
              <c:idx val="0"/>
              <c:layout/>
              <c:numFmt formatCode="[&gt;9999999][$₹]##\,##\,##\,##0.00;[&gt;99999][$₹]##\,##\,##0.00;[$₹]##,##0.00" sourceLinked="0"/>
              <c:spPr>
                <a:noFill/>
                <a:ln>
                  <a:noFill/>
                </a:ln>
                <a:effectLst/>
              </c:spPr>
              <c:txPr>
                <a:bodyPr rot="0" spcFirstLastPara="1" vertOverflow="ellipsis" vert="horz" wrap="square" lIns="38100" tIns="19050" rIns="38100" bIns="19050" anchor="ctr" anchorCtr="1">
                  <a:no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29809375104707658"/>
                      <c:h val="0.12615384615384614"/>
                    </c:manualLayout>
                  </c15:layout>
                </c:ext>
                <c:ext xmlns:c16="http://schemas.microsoft.com/office/drawing/2014/chart" uri="{C3380CC4-5D6E-409C-BE32-E72D297353CC}">
                  <c16:uniqueId val="{00000001-7CA9-4F92-A3E4-B021D7B84AD3}"/>
                </c:ext>
              </c:extLst>
            </c:dLbl>
            <c:dLbl>
              <c:idx val="1"/>
              <c:layout>
                <c:manualLayout>
                  <c:x val="-6.6723404255320399E-3"/>
                  <c:y val="0"/>
                </c:manualLayout>
              </c:layout>
              <c:numFmt formatCode="[&gt;9999999][$₹]##\,##\,##\,##0.00;[&gt;99999][$₹]##\,##\,##0.00;[$₹]##,##0.00" sourceLinked="0"/>
              <c:spPr>
                <a:noFill/>
                <a:ln>
                  <a:noFill/>
                </a:ln>
                <a:effectLst/>
              </c:spPr>
              <c:txPr>
                <a:bodyPr rot="0" spcFirstLastPara="1" vertOverflow="ellipsis" vert="horz" wrap="square" lIns="38100" tIns="19050" rIns="38100" bIns="19050" anchor="ctr" anchorCtr="1">
                  <a:no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313600268051599"/>
                      <c:h val="8.2446507373391514E-2"/>
                    </c:manualLayout>
                  </c15:layout>
                </c:ext>
                <c:ext xmlns:c16="http://schemas.microsoft.com/office/drawing/2014/chart" uri="{C3380CC4-5D6E-409C-BE32-E72D297353CC}">
                  <c16:uniqueId val="{00000003-7CA9-4F92-A3E4-B021D7B84AD3}"/>
                </c:ext>
              </c:extLst>
            </c:dLbl>
            <c:numFmt formatCode="[&gt;9999999][$₹]##\,##\,##\,##0.00;[&gt;99999][$₹]##\,##\,##0.00;[$₹]##,##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'Projected Revenue-Hyd (2025)'!$A$2:$A$3</c:f>
              <c:strCache>
                <c:ptCount val="2"/>
                <c:pt idx="0">
                  <c:v>Domestic</c:v>
                </c:pt>
                <c:pt idx="1">
                  <c:v>Foreign</c:v>
                </c:pt>
              </c:strCache>
            </c:strRef>
          </c:cat>
          <c:val>
            <c:numRef>
              <c:f>'Projected Revenue-Hyd (2025)'!$D$2:$D$3</c:f>
              <c:numCache>
                <c:formatCode>0.00</c:formatCode>
                <c:ptCount val="2"/>
                <c:pt idx="0">
                  <c:v>31764967451.788929</c:v>
                </c:pt>
                <c:pt idx="1">
                  <c:v>1578653509.652808</c:v>
                </c:pt>
              </c:numCache>
            </c:numRef>
          </c:val>
          <c:extLst>
            <c:ext xmlns:c16="http://schemas.microsoft.com/office/drawing/2014/chart" uri="{C3380CC4-5D6E-409C-BE32-E72D297353CC}">
              <c16:uniqueId val="{00000004-7CA9-4F92-A3E4-B021D7B84AD3}"/>
            </c:ext>
          </c:extLst>
        </c:ser>
        <c:dLbls>
          <c:dLblPos val="outEnd"/>
          <c:showLegendKey val="0"/>
          <c:showVal val="1"/>
          <c:showCatName val="0"/>
          <c:showSerName val="0"/>
          <c:showPercent val="0"/>
          <c:showBubbleSize val="0"/>
        </c:dLbls>
        <c:gapWidth val="119"/>
        <c:overlap val="-27"/>
        <c:axId val="610916456"/>
        <c:axId val="610917112"/>
      </c:barChart>
      <c:catAx>
        <c:axId val="6109164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917112"/>
        <c:crosses val="autoZero"/>
        <c:auto val="1"/>
        <c:lblAlgn val="ctr"/>
        <c:lblOffset val="100"/>
        <c:noMultiLvlLbl val="0"/>
      </c:catAx>
      <c:valAx>
        <c:axId val="610917112"/>
        <c:scaling>
          <c:orientation val="minMax"/>
        </c:scaling>
        <c:delete val="1"/>
        <c:axPos val="l"/>
        <c:numFmt formatCode="0.00" sourceLinked="1"/>
        <c:majorTickMark val="out"/>
        <c:minorTickMark val="none"/>
        <c:tickLblPos val="nextTo"/>
        <c:crossAx val="610916456"/>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[All Visitors.xlsx]Top 10 visitors!PivotTable5</c:name>
    <c:fmtId val="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Foreign</a:t>
            </a:r>
          </a:p>
        </c:rich>
      </c:tx>
      <c:layout>
        <c:manualLayout>
          <c:xMode val="edge"/>
          <c:yMode val="edge"/>
          <c:x val="0.43002420813903114"/>
          <c:y val="0"/>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1"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1" i="1"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1"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1"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1"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7409250901762531"/>
          <c:y val="6.5231016052806734E-2"/>
          <c:w val="0.62590749098237475"/>
          <c:h val="0.9347686508760441"/>
        </c:manualLayout>
      </c:layout>
      <c:barChart>
        <c:barDir val="bar"/>
        <c:grouping val="clustered"/>
        <c:varyColors val="0"/>
        <c:ser>
          <c:idx val="0"/>
          <c:order val="0"/>
          <c:tx>
            <c:strRef>
              <c:f>'Top 10 visitors'!$B$16</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1"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'Top 10 visitors'!$A$17:$A$20</c:f>
              <c:strCache>
                <c:ptCount val="3"/>
                <c:pt idx="0">
                  <c:v>Mahbubnagar</c:v>
                </c:pt>
                <c:pt idx="1">
                  <c:v>Warangal (Urban)</c:v>
                </c:pt>
                <c:pt idx="2">
                  <c:v>Hyderabad</c:v>
                </c:pt>
              </c:strCache>
            </c:strRef>
          </c:cat>
          <c:val>
            <c:numRef>
              <c:f>'Top 10 visitors'!$B$17:$B$20</c:f>
              <c:numCache>
                <c:formatCode>General</c:formatCode>
                <c:ptCount val="3"/>
                <c:pt idx="0">
                  <c:v>2282</c:v>
                </c:pt>
                <c:pt idx="1">
                  <c:v>8821</c:v>
                </c:pt>
                <c:pt idx="2">
                  <c:v>1044898</c:v>
                </c:pt>
              </c:numCache>
            </c:numRef>
          </c:val>
          <c:extLst>
            <c:ext xmlns:c16="http://schemas.microsoft.com/office/drawing/2014/chart" uri="{C3380CC4-5D6E-409C-BE32-E72D297353CC}">
              <c16:uniqueId val="{00000000-8780-489C-9BBB-F2587349BF7F}"/>
            </c:ext>
          </c:extLst>
        </c:ser>
        <c:dLbls>
          <c:dLblPos val="outEnd"/>
          <c:showLegendKey val="0"/>
          <c:showVal val="1"/>
          <c:showCatName val="0"/>
          <c:showSerName val="0"/>
          <c:showPercent val="0"/>
          <c:showBubbleSize val="0"/>
        </c:dLbls>
        <c:gapWidth val="161"/>
        <c:overlap val="-10"/>
        <c:axId val="701027544"/>
        <c:axId val="701032792"/>
      </c:barChart>
      <c:catAx>
        <c:axId val="7010275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1032792"/>
        <c:crosses val="autoZero"/>
        <c:auto val="1"/>
        <c:lblAlgn val="ctr"/>
        <c:lblOffset val="100"/>
        <c:noMultiLvlLbl val="0"/>
      </c:catAx>
      <c:valAx>
        <c:axId val="701032792"/>
        <c:scaling>
          <c:orientation val="minMax"/>
          <c:max val="1100000"/>
          <c:min val="0"/>
        </c:scaling>
        <c:delete val="1"/>
        <c:axPos val="b"/>
        <c:numFmt formatCode="General" sourceLinked="1"/>
        <c:majorTickMark val="none"/>
        <c:minorTickMark val="none"/>
        <c:tickLblPos val="nextTo"/>
        <c:crossAx val="701027544"/>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[All Visitors.xlsx]Top 10 visitors!PivotTable6</c:name>
    <c:fmtId val="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All</a:t>
            </a:r>
            <a:r>
              <a:rPr lang="en-US" b="1" baseline="0"/>
              <a:t> Tourists</a:t>
            </a:r>
            <a:endParaRPr lang="en-US" b="1"/>
          </a:p>
        </c:rich>
      </c:tx>
      <c:layout>
        <c:manualLayout>
          <c:xMode val="edge"/>
          <c:yMode val="edge"/>
          <c:x val="0.409299411245092"/>
          <c:y val="9.2592592592592587E-3"/>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1" i="1"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1" i="1"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1" i="1"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7465427932619533"/>
          <c:y val="0.139916521668385"/>
          <c:w val="0.61942173894929797"/>
          <c:h val="0.84340234008582216"/>
        </c:manualLayout>
      </c:layout>
      <c:barChart>
        <c:barDir val="bar"/>
        <c:grouping val="clustered"/>
        <c:varyColors val="0"/>
        <c:ser>
          <c:idx val="0"/>
          <c:order val="0"/>
          <c:tx>
            <c:strRef>
              <c:f>'Top 10 visitors'!$B$28</c:f>
              <c:strCache>
                <c:ptCount val="1"/>
                <c:pt idx="0">
                  <c:v>Total</c:v>
                </c:pt>
              </c:strCache>
            </c:strRef>
          </c:tx>
          <c:spPr>
            <a:solidFill>
              <a:schemeClr val="accent1"/>
            </a:solidFill>
            <a:ln>
              <a:noFill/>
            </a:ln>
            <a:effectLst/>
          </c:spPr>
          <c:invertIfNegative val="0"/>
          <c:dLbls>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1" i="1"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'Top 10 visitors'!$A$29:$A$39</c:f>
              <c:strCache>
                <c:ptCount val="10"/>
                <c:pt idx="0">
                  <c:v>Jagtial </c:v>
                </c:pt>
                <c:pt idx="1">
                  <c:v>Nirmal</c:v>
                </c:pt>
                <c:pt idx="2">
                  <c:v>Mahbubnagar</c:v>
                </c:pt>
                <c:pt idx="3">
                  <c:v>Jayashankar Bhoopalpally</c:v>
                </c:pt>
                <c:pt idx="4">
                  <c:v>Medak </c:v>
                </c:pt>
                <c:pt idx="5">
                  <c:v>Bhadradri Kothagudem </c:v>
                </c:pt>
                <c:pt idx="6">
                  <c:v>Yadadri Bhongir</c:v>
                </c:pt>
                <c:pt idx="7">
                  <c:v>Warangal (Urban)</c:v>
                </c:pt>
                <c:pt idx="8">
                  <c:v>Rajanna Sircilla </c:v>
                </c:pt>
                <c:pt idx="9">
                  <c:v>Hyderabad</c:v>
                </c:pt>
              </c:strCache>
            </c:strRef>
          </c:cat>
          <c:val>
            <c:numRef>
              <c:f>'Top 10 visitors'!$B$29:$B$39</c:f>
              <c:numCache>
                <c:formatCode>General</c:formatCode>
                <c:ptCount val="10"/>
                <c:pt idx="0">
                  <c:v>11303514</c:v>
                </c:pt>
                <c:pt idx="1">
                  <c:v>13315798</c:v>
                </c:pt>
                <c:pt idx="2">
                  <c:v>17182400</c:v>
                </c:pt>
                <c:pt idx="3">
                  <c:v>19634117</c:v>
                </c:pt>
                <c:pt idx="4">
                  <c:v>20542639</c:v>
                </c:pt>
                <c:pt idx="5">
                  <c:v>21600962</c:v>
                </c:pt>
                <c:pt idx="6">
                  <c:v>26893080</c:v>
                </c:pt>
                <c:pt idx="7">
                  <c:v>30735424</c:v>
                </c:pt>
                <c:pt idx="8">
                  <c:v>41763276</c:v>
                </c:pt>
                <c:pt idx="9">
                  <c:v>84945858</c:v>
                </c:pt>
              </c:numCache>
            </c:numRef>
          </c:val>
          <c:extLst>
            <c:ext xmlns:c16="http://schemas.microsoft.com/office/drawing/2014/chart" uri="{C3380CC4-5D6E-409C-BE32-E72D297353CC}">
              <c16:uniqueId val="{00000000-3823-4CBD-BFBD-1A61F6044465}"/>
            </c:ext>
          </c:extLst>
        </c:ser>
        <c:dLbls>
          <c:showLegendKey val="0"/>
          <c:showVal val="0"/>
          <c:showCatName val="0"/>
          <c:showSerName val="0"/>
          <c:showPercent val="0"/>
          <c:showBubbleSize val="0"/>
        </c:dLbls>
        <c:gapWidth val="62"/>
        <c:axId val="701067232"/>
        <c:axId val="701060016"/>
      </c:barChart>
      <c:catAx>
        <c:axId val="7010672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1060016"/>
        <c:crosses val="autoZero"/>
        <c:auto val="1"/>
        <c:lblAlgn val="ctr"/>
        <c:lblOffset val="100"/>
        <c:noMultiLvlLbl val="0"/>
      </c:catAx>
      <c:valAx>
        <c:axId val="701060016"/>
        <c:scaling>
          <c:orientation val="minMax"/>
          <c:max val="90000000"/>
          <c:min val="0"/>
        </c:scaling>
        <c:delete val="1"/>
        <c:axPos val="b"/>
        <c:numFmt formatCode="General" sourceLinked="1"/>
        <c:majorTickMark val="none"/>
        <c:minorTickMark val="none"/>
        <c:tickLblPos val="nextTo"/>
        <c:crossAx val="701067232"/>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911766118043616E-2"/>
          <c:w val="1"/>
          <c:h val="0.65827481024331413"/>
        </c:manualLayout>
      </c:layout>
      <c:barChart>
        <c:barDir val="col"/>
        <c:grouping val="clustered"/>
        <c:varyColors val="0"/>
        <c:ser>
          <c:idx val="0"/>
          <c:order val="0"/>
          <c:tx>
            <c:v>CAGR</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1"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'Top_bottom 3 CAGR'!$A$3:$A$8</c:f>
              <c:strCache>
                <c:ptCount val="6"/>
                <c:pt idx="0">
                  <c:v>Mancherial</c:v>
                </c:pt>
                <c:pt idx="1">
                  <c:v>Warangal (Rural)</c:v>
                </c:pt>
                <c:pt idx="2">
                  <c:v>Bhadradri Kothagudem </c:v>
                </c:pt>
                <c:pt idx="3">
                  <c:v>Warangal (Urban)</c:v>
                </c:pt>
                <c:pt idx="4">
                  <c:v>Nalgonda</c:v>
                </c:pt>
                <c:pt idx="5">
                  <c:v>Karimnagar </c:v>
                </c:pt>
              </c:strCache>
            </c:strRef>
          </c:cat>
          <c:val>
            <c:numRef>
              <c:f>'Top_bottom 3 CAGR'!$D$3:$D$8</c:f>
              <c:numCache>
                <c:formatCode>0.00%</c:formatCode>
                <c:ptCount val="6"/>
                <c:pt idx="0">
                  <c:v>1.4250296223855279</c:v>
                </c:pt>
                <c:pt idx="1">
                  <c:v>1.0660789932007666</c:v>
                </c:pt>
                <c:pt idx="2">
                  <c:v>0.94860465183472131</c:v>
                </c:pt>
                <c:pt idx="3">
                  <c:v>-0.48617463548942708</c:v>
                </c:pt>
                <c:pt idx="4">
                  <c:v>-0.60618184619516091</c:v>
                </c:pt>
                <c:pt idx="5">
                  <c:v>-0.69678515101585969</c:v>
                </c:pt>
              </c:numCache>
            </c:numRef>
          </c:val>
          <c:extLst>
            <c:ext xmlns:c16="http://schemas.microsoft.com/office/drawing/2014/chart" uri="{C3380CC4-5D6E-409C-BE32-E72D297353CC}">
              <c16:uniqueId val="{00000000-072B-4F57-A2E2-CAAED67711E9}"/>
            </c:ext>
          </c:extLst>
        </c:ser>
        <c:dLbls>
          <c:dLblPos val="outEnd"/>
          <c:showLegendKey val="0"/>
          <c:showVal val="1"/>
          <c:showCatName val="0"/>
          <c:showSerName val="0"/>
          <c:showPercent val="0"/>
          <c:showBubbleSize val="0"/>
        </c:dLbls>
        <c:gapWidth val="107"/>
        <c:overlap val="-27"/>
        <c:axId val="551831784"/>
        <c:axId val="551826536"/>
      </c:barChart>
      <c:catAx>
        <c:axId val="551831784"/>
        <c:scaling>
          <c:orientation val="minMax"/>
        </c:scaling>
        <c:delete val="0"/>
        <c:axPos val="b"/>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1826536"/>
        <c:crosses val="autoZero"/>
        <c:auto val="1"/>
        <c:lblAlgn val="ctr"/>
        <c:lblOffset val="30"/>
        <c:noMultiLvlLbl val="0"/>
      </c:catAx>
      <c:valAx>
        <c:axId val="551826536"/>
        <c:scaling>
          <c:orientation val="minMax"/>
        </c:scaling>
        <c:delete val="1"/>
        <c:axPos val="l"/>
        <c:numFmt formatCode="0.00%" sourceLinked="1"/>
        <c:majorTickMark val="out"/>
        <c:minorTickMark val="none"/>
        <c:tickLblPos val="nextTo"/>
        <c:crossAx val="551831784"/>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852297336235869"/>
          <c:y val="6.0601851851851872E-2"/>
          <c:w val="0.65808887884706879"/>
          <c:h val="0.85514690871974341"/>
        </c:manualLayout>
      </c:layout>
      <c:barChart>
        <c:barDir val="bar"/>
        <c:grouping val="clustered"/>
        <c:varyColors val="0"/>
        <c:ser>
          <c:idx val="0"/>
          <c:order val="0"/>
          <c:tx>
            <c:strRef>
              <c:f>'Domestic to Foreign ratio'!$L$39</c:f>
              <c:strCache>
                <c:ptCount val="1"/>
                <c:pt idx="0">
                  <c:v>Average D2F Ratio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'Domestic to Foreign ratio'!$G$40:$G$71</c:f>
              <c:strCache>
                <c:ptCount val="6"/>
                <c:pt idx="0">
                  <c:v>Adilabad</c:v>
                </c:pt>
                <c:pt idx="1">
                  <c:v>Jayashankar Bhoopalpally</c:v>
                </c:pt>
                <c:pt idx="2">
                  <c:v>Nagarkurnool </c:v>
                </c:pt>
                <c:pt idx="3">
                  <c:v>Mahbubnagar</c:v>
                </c:pt>
                <c:pt idx="4">
                  <c:v>Warangal (Urban)</c:v>
                </c:pt>
                <c:pt idx="5">
                  <c:v>Hyderabad</c:v>
                </c:pt>
              </c:strCache>
            </c:strRef>
          </c:cat>
          <c:val>
            <c:numRef>
              <c:f>'Domestic to Foreign ratio'!$L$40:$L$71</c:f>
              <c:numCache>
                <c:formatCode>0</c:formatCode>
                <c:ptCount val="6"/>
                <c:pt idx="0">
                  <c:v>210213.66969696971</c:v>
                </c:pt>
                <c:pt idx="1">
                  <c:v>13011.496592016782</c:v>
                </c:pt>
                <c:pt idx="2">
                  <c:v>12188.380210884445</c:v>
                </c:pt>
                <c:pt idx="3">
                  <c:v>7079.8488447977343</c:v>
                </c:pt>
                <c:pt idx="4">
                  <c:v>3947.0119085262577</c:v>
                </c:pt>
                <c:pt idx="5">
                  <c:v>89.541313152202761</c:v>
                </c:pt>
              </c:numCache>
            </c:numRef>
          </c:val>
          <c:extLst>
            <c:ext xmlns:c16="http://schemas.microsoft.com/office/drawing/2014/chart" uri="{C3380CC4-5D6E-409C-BE32-E72D297353CC}">
              <c16:uniqueId val="{00000000-EB47-4B4A-956A-5672637572C4}"/>
            </c:ext>
          </c:extLst>
        </c:ser>
        <c:dLbls>
          <c:showLegendKey val="0"/>
          <c:showVal val="0"/>
          <c:showCatName val="0"/>
          <c:showSerName val="0"/>
          <c:showPercent val="0"/>
          <c:showBubbleSize val="0"/>
        </c:dLbls>
        <c:gapWidth val="40"/>
        <c:axId val="781021032"/>
        <c:axId val="781020704"/>
      </c:barChart>
      <c:catAx>
        <c:axId val="7810210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781020704"/>
        <c:crosses val="autoZero"/>
        <c:auto val="1"/>
        <c:lblAlgn val="ctr"/>
        <c:lblOffset val="100"/>
        <c:noMultiLvlLbl val="0"/>
      </c:catAx>
      <c:valAx>
        <c:axId val="781020704"/>
        <c:scaling>
          <c:orientation val="minMax"/>
          <c:max val="220000"/>
          <c:min val="0"/>
        </c:scaling>
        <c:delete val="1"/>
        <c:axPos val="b"/>
        <c:numFmt formatCode="0" sourceLinked="1"/>
        <c:majorTickMark val="none"/>
        <c:minorTickMark val="none"/>
        <c:tickLblPos val="nextTo"/>
        <c:crossAx val="781021032"/>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Domestic</a:t>
            </a:r>
          </a:p>
        </c:rich>
      </c:tx>
      <c:layout>
        <c:manualLayout>
          <c:xMode val="edge"/>
          <c:yMode val="edge"/>
          <c:x val="0.39776190382997045"/>
          <c:y val="2.894080388711741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1392694063926939E-2"/>
          <c:y val="0.17448320292998407"/>
          <c:w val="0.93721461187214616"/>
          <c:h val="0.50169472565579731"/>
        </c:manualLayout>
      </c:layout>
      <c:lineChart>
        <c:grouping val="standard"/>
        <c:varyColors val="0"/>
        <c:ser>
          <c:idx val="0"/>
          <c:order val="0"/>
          <c:tx>
            <c:v>Domestic Visitors</c:v>
          </c:tx>
          <c:spPr>
            <a:ln w="28575" cap="rnd">
              <a:solidFill>
                <a:schemeClr val="accent1"/>
              </a:solidFill>
              <a:round/>
            </a:ln>
            <a:effectLst/>
          </c:spPr>
          <c:marker>
            <c:symbol val="circle"/>
            <c:size val="5"/>
            <c:spPr>
              <a:solidFill>
                <a:schemeClr val="tx1"/>
              </a:solidFill>
              <a:ln w="9525">
                <a:solidFill>
                  <a:schemeClr val="tx1"/>
                </a:solidFill>
              </a:ln>
              <a:effectLst/>
            </c:spPr>
          </c:marker>
          <c:dLbls>
            <c:dLbl>
              <c:idx val="5"/>
              <c:layout>
                <c:manualLayout>
                  <c:x val="1.8818897637794256E-3"/>
                  <c:y val="1.1539442986293381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45C2-4AE0-A0CE-5143B5303746}"/>
                </c:ext>
              </c:extLst>
            </c:dLbl>
            <c:dLbl>
              <c:idx val="11"/>
              <c:layout>
                <c:manualLayout>
                  <c:x val="-2.2797792399237765E-2"/>
                  <c:y val="6.417674888241709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45C2-4AE0-A0CE-5143B5303746}"/>
                </c:ext>
              </c:extLst>
            </c:dLbl>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1" i="1"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'Top Domestic visitors in Hyd'!$B$4:$M$4</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'Top Domestic visitors in Hyd'!$B$5:$M$5</c:f>
              <c:numCache>
                <c:formatCode>General</c:formatCode>
                <c:ptCount val="12"/>
                <c:pt idx="0">
                  <c:v>6452101</c:v>
                </c:pt>
                <c:pt idx="1">
                  <c:v>5014430</c:v>
                </c:pt>
                <c:pt idx="2">
                  <c:v>5227626</c:v>
                </c:pt>
                <c:pt idx="3">
                  <c:v>6126839</c:v>
                </c:pt>
                <c:pt idx="4">
                  <c:v>6049214</c:v>
                </c:pt>
                <c:pt idx="5">
                  <c:v>16897783</c:v>
                </c:pt>
                <c:pt idx="6">
                  <c:v>5552527</c:v>
                </c:pt>
                <c:pt idx="7">
                  <c:v>5750967</c:v>
                </c:pt>
                <c:pt idx="8">
                  <c:v>5312283</c:v>
                </c:pt>
                <c:pt idx="9">
                  <c:v>6552397</c:v>
                </c:pt>
                <c:pt idx="10">
                  <c:v>5626156</c:v>
                </c:pt>
                <c:pt idx="11">
                  <c:v>9338637</c:v>
                </c:pt>
              </c:numCache>
            </c:numRef>
          </c:val>
          <c:smooth val="1"/>
          <c:extLst>
            <c:ext xmlns:c16="http://schemas.microsoft.com/office/drawing/2014/chart" uri="{C3380CC4-5D6E-409C-BE32-E72D297353CC}">
              <c16:uniqueId val="{00000002-45C2-4AE0-A0CE-5143B5303746}"/>
            </c:ext>
          </c:extLst>
        </c:ser>
        <c:dLbls>
          <c:showLegendKey val="0"/>
          <c:showVal val="1"/>
          <c:showCatName val="0"/>
          <c:showSerName val="0"/>
          <c:showPercent val="0"/>
          <c:showBubbleSize val="0"/>
        </c:dLbls>
        <c:marker val="1"/>
        <c:smooth val="0"/>
        <c:axId val="566185368"/>
        <c:axId val="566188976"/>
      </c:lineChart>
      <c:catAx>
        <c:axId val="566185368"/>
        <c:scaling>
          <c:orientation val="minMax"/>
        </c:scaling>
        <c:delete val="0"/>
        <c:axPos val="b"/>
        <c:numFmt formatCode="General" sourceLinked="1"/>
        <c:majorTickMark val="none"/>
        <c:minorTickMark val="none"/>
        <c:tickLblPos val="nextTo"/>
        <c:spPr>
          <a:noFill/>
          <a:ln w="9525" cap="flat" cmpd="sng" algn="ctr">
            <a:noFill/>
            <a:round/>
          </a:ln>
          <a:effectLst/>
        </c:spPr>
        <c:txPr>
          <a:bodyPr rot="-21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6188976"/>
        <c:crosses val="autoZero"/>
        <c:auto val="1"/>
        <c:lblAlgn val="ctr"/>
        <c:lblOffset val="100"/>
        <c:noMultiLvlLbl val="0"/>
      </c:catAx>
      <c:valAx>
        <c:axId val="566188976"/>
        <c:scaling>
          <c:orientation val="minMax"/>
        </c:scaling>
        <c:delete val="1"/>
        <c:axPos val="l"/>
        <c:numFmt formatCode="General" sourceLinked="1"/>
        <c:majorTickMark val="none"/>
        <c:minorTickMark val="none"/>
        <c:tickLblPos val="nextTo"/>
        <c:crossAx val="566185368"/>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4133639545056865E-2"/>
          <c:y val="5.5972222222222222E-2"/>
          <c:w val="0.91531080489938754"/>
          <c:h val="0.7088029137788725"/>
        </c:manualLayout>
      </c:layout>
      <c:lineChart>
        <c:grouping val="standard"/>
        <c:varyColors val="0"/>
        <c:ser>
          <c:idx val="0"/>
          <c:order val="0"/>
          <c:tx>
            <c:v>Foreign</c:v>
          </c:tx>
          <c:spPr>
            <a:ln w="28575" cap="rnd">
              <a:solidFill>
                <a:schemeClr val="accent1"/>
              </a:solidFill>
              <a:round/>
            </a:ln>
            <a:effectLst/>
          </c:spPr>
          <c:marker>
            <c:symbol val="circle"/>
            <c:size val="5"/>
            <c:spPr>
              <a:solidFill>
                <a:schemeClr val="tx1"/>
              </a:solidFill>
              <a:ln w="9525">
                <a:solidFill>
                  <a:schemeClr val="tx1"/>
                </a:solidFill>
              </a:ln>
              <a:effectLst/>
            </c:spPr>
          </c:marker>
          <c:dLbls>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'Top Foreign visitors in Hyd'!$B$4:$M$4</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'Top Foreign visitors in Hyd'!$B$5:$M$5</c:f>
              <c:numCache>
                <c:formatCode>General</c:formatCode>
                <c:ptCount val="12"/>
                <c:pt idx="0">
                  <c:v>106450</c:v>
                </c:pt>
                <c:pt idx="1">
                  <c:v>103778</c:v>
                </c:pt>
                <c:pt idx="2">
                  <c:v>76358</c:v>
                </c:pt>
                <c:pt idx="3">
                  <c:v>60495</c:v>
                </c:pt>
                <c:pt idx="4">
                  <c:v>60376</c:v>
                </c:pt>
                <c:pt idx="5">
                  <c:v>67524</c:v>
                </c:pt>
                <c:pt idx="6">
                  <c:v>80616</c:v>
                </c:pt>
                <c:pt idx="7">
                  <c:v>83769</c:v>
                </c:pt>
                <c:pt idx="8">
                  <c:v>94080</c:v>
                </c:pt>
                <c:pt idx="9">
                  <c:v>97954</c:v>
                </c:pt>
                <c:pt idx="10">
                  <c:v>93503</c:v>
                </c:pt>
                <c:pt idx="11">
                  <c:v>119995</c:v>
                </c:pt>
              </c:numCache>
            </c:numRef>
          </c:val>
          <c:smooth val="1"/>
          <c:extLst>
            <c:ext xmlns:c16="http://schemas.microsoft.com/office/drawing/2014/chart" uri="{C3380CC4-5D6E-409C-BE32-E72D297353CC}">
              <c16:uniqueId val="{00000000-9EFA-4600-B166-6DD0F4244B3E}"/>
            </c:ext>
          </c:extLst>
        </c:ser>
        <c:dLbls>
          <c:showLegendKey val="0"/>
          <c:showVal val="1"/>
          <c:showCatName val="0"/>
          <c:showSerName val="0"/>
          <c:showPercent val="0"/>
          <c:showBubbleSize val="0"/>
        </c:dLbls>
        <c:marker val="1"/>
        <c:smooth val="0"/>
        <c:axId val="822450856"/>
        <c:axId val="822453152"/>
      </c:lineChart>
      <c:catAx>
        <c:axId val="822450856"/>
        <c:scaling>
          <c:orientation val="minMax"/>
        </c:scaling>
        <c:delete val="0"/>
        <c:axPos val="b"/>
        <c:numFmt formatCode="General" sourceLinked="1"/>
        <c:majorTickMark val="none"/>
        <c:minorTickMark val="none"/>
        <c:tickLblPos val="nextTo"/>
        <c:spPr>
          <a:noFill/>
          <a:ln w="9525" cap="flat" cmpd="sng" algn="ctr">
            <a:noFill/>
            <a:round/>
          </a:ln>
          <a:effectLst/>
        </c:spPr>
        <c:txPr>
          <a:bodyPr rot="-21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2453152"/>
        <c:crosses val="autoZero"/>
        <c:auto val="1"/>
        <c:lblAlgn val="ctr"/>
        <c:lblOffset val="100"/>
        <c:noMultiLvlLbl val="0"/>
      </c:catAx>
      <c:valAx>
        <c:axId val="822453152"/>
        <c:scaling>
          <c:orientation val="minMax"/>
        </c:scaling>
        <c:delete val="1"/>
        <c:axPos val="l"/>
        <c:numFmt formatCode="General" sourceLinked="1"/>
        <c:majorTickMark val="none"/>
        <c:minorTickMark val="none"/>
        <c:tickLblPos val="nextTo"/>
        <c:crossAx val="822450856"/>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'Top Tourist-Population Ratio'!$E$26:$E$30</c:f>
              <c:strCache>
                <c:ptCount val="5"/>
                <c:pt idx="0">
                  <c:v>Rajanna Sircilla </c:v>
                </c:pt>
                <c:pt idx="1">
                  <c:v>Bhadradri Kothagudem </c:v>
                </c:pt>
                <c:pt idx="2">
                  <c:v>Medak </c:v>
                </c:pt>
                <c:pt idx="3">
                  <c:v>Mulugu</c:v>
                </c:pt>
                <c:pt idx="4">
                  <c:v>Yadadri Bhongir</c:v>
                </c:pt>
              </c:strCache>
            </c:strRef>
          </c:cat>
          <c:val>
            <c:numRef>
              <c:f>'Top Tourist-Population Ratio'!$H$26:$H$30</c:f>
              <c:numCache>
                <c:formatCode>0.00</c:formatCode>
                <c:ptCount val="5"/>
                <c:pt idx="0">
                  <c:v>20.020079231521255</c:v>
                </c:pt>
                <c:pt idx="1">
                  <c:v>7.8705075983983015</c:v>
                </c:pt>
                <c:pt idx="2">
                  <c:v>4.6648611572161025</c:v>
                </c:pt>
                <c:pt idx="3">
                  <c:v>4.6371101401873061</c:v>
                </c:pt>
                <c:pt idx="4">
                  <c:v>3.9861465497408366</c:v>
                </c:pt>
              </c:numCache>
            </c:numRef>
          </c:val>
          <c:extLst>
            <c:ext xmlns:c16="http://schemas.microsoft.com/office/drawing/2014/chart" uri="{C3380CC4-5D6E-409C-BE32-E72D297353CC}">
              <c16:uniqueId val="{00000000-1A57-4567-A4FB-BECDE7A9AC87}"/>
            </c:ext>
          </c:extLst>
        </c:ser>
        <c:dLbls>
          <c:dLblPos val="outEnd"/>
          <c:showLegendKey val="0"/>
          <c:showVal val="1"/>
          <c:showCatName val="0"/>
          <c:showSerName val="0"/>
          <c:showPercent val="0"/>
          <c:showBubbleSize val="0"/>
        </c:dLbls>
        <c:gapWidth val="100"/>
        <c:overlap val="-27"/>
        <c:axId val="726805320"/>
        <c:axId val="726800400"/>
      </c:barChart>
      <c:catAx>
        <c:axId val="726805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6800400"/>
        <c:crosses val="autoZero"/>
        <c:auto val="1"/>
        <c:lblAlgn val="ctr"/>
        <c:lblOffset val="100"/>
        <c:noMultiLvlLbl val="0"/>
      </c:catAx>
      <c:valAx>
        <c:axId val="726800400"/>
        <c:scaling>
          <c:orientation val="minMax"/>
          <c:max val="22"/>
          <c:min val="0"/>
        </c:scaling>
        <c:delete val="1"/>
        <c:axPos val="l"/>
        <c:numFmt formatCode="0.00" sourceLinked="1"/>
        <c:majorTickMark val="none"/>
        <c:minorTickMark val="none"/>
        <c:tickLblPos val="nextTo"/>
        <c:crossAx val="726805320"/>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'Bottom Tourist-Population Ratio'!$E$2:$E$6</c:f>
              <c:strCache>
                <c:ptCount val="5"/>
                <c:pt idx="0">
                  <c:v>Kamareddy </c:v>
                </c:pt>
                <c:pt idx="1">
                  <c:v>Peddapalli</c:v>
                </c:pt>
                <c:pt idx="2">
                  <c:v>Nizamabad</c:v>
                </c:pt>
                <c:pt idx="3">
                  <c:v>Komaram Bheem Asifabad</c:v>
                </c:pt>
                <c:pt idx="4">
                  <c:v>Karimnagar </c:v>
                </c:pt>
              </c:strCache>
            </c:strRef>
          </c:cat>
          <c:val>
            <c:numRef>
              <c:f>'Bottom Tourist-Population Ratio'!$H$2:$H$6</c:f>
              <c:numCache>
                <c:formatCode>0.00</c:formatCode>
                <c:ptCount val="5"/>
                <c:pt idx="0" formatCode="0.0000">
                  <c:v>3.6047150660293399E-4</c:v>
                </c:pt>
                <c:pt idx="1">
                  <c:v>1.3687917398859382E-2</c:v>
                </c:pt>
                <c:pt idx="2">
                  <c:v>1.9363891500380859E-2</c:v>
                </c:pt>
                <c:pt idx="3">
                  <c:v>2.4425081097963344E-2</c:v>
                </c:pt>
                <c:pt idx="4">
                  <c:v>5.0588660256049446E-2</c:v>
                </c:pt>
              </c:numCache>
            </c:numRef>
          </c:val>
          <c:extLst>
            <c:ext xmlns:c16="http://schemas.microsoft.com/office/drawing/2014/chart" uri="{C3380CC4-5D6E-409C-BE32-E72D297353CC}">
              <c16:uniqueId val="{00000000-922C-40E5-B0BE-70B5D3C0BF79}"/>
            </c:ext>
          </c:extLst>
        </c:ser>
        <c:dLbls>
          <c:showLegendKey val="0"/>
          <c:showVal val="0"/>
          <c:showCatName val="0"/>
          <c:showSerName val="0"/>
          <c:showPercent val="0"/>
          <c:showBubbleSize val="0"/>
        </c:dLbls>
        <c:gapWidth val="100"/>
        <c:overlap val="-27"/>
        <c:axId val="726799744"/>
        <c:axId val="726797776"/>
      </c:barChart>
      <c:catAx>
        <c:axId val="726799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6797776"/>
        <c:crosses val="autoZero"/>
        <c:auto val="1"/>
        <c:lblAlgn val="ctr"/>
        <c:lblOffset val="100"/>
        <c:noMultiLvlLbl val="0"/>
      </c:catAx>
      <c:valAx>
        <c:axId val="726797776"/>
        <c:scaling>
          <c:orientation val="minMax"/>
        </c:scaling>
        <c:delete val="1"/>
        <c:axPos val="l"/>
        <c:numFmt formatCode="0.0000" sourceLinked="1"/>
        <c:majorTickMark val="none"/>
        <c:minorTickMark val="none"/>
        <c:tickLblPos val="nextTo"/>
        <c:crossAx val="726799744"/>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28D466-A3CD-4B0D-8575-B38CD8A654AC}" type="doc">
      <dgm:prSet loTypeId="urn:microsoft.com/office/officeart/2005/8/layout/vList5" loCatId="list" qsTypeId="urn:microsoft.com/office/officeart/2005/8/quickstyle/3d4" qsCatId="3D" csTypeId="urn:microsoft.com/office/officeart/2005/8/colors/accent3_4" csCatId="accent3" phldr="1"/>
      <dgm:spPr/>
      <dgm:t>
        <a:bodyPr/>
        <a:lstStyle/>
        <a:p>
          <a:endParaRPr lang="en-US"/>
        </a:p>
      </dgm:t>
    </dgm:pt>
    <dgm:pt modelId="{F350CF6B-4F7D-4523-991A-BDE926836BE6}">
      <dgm:prSet/>
      <dgm:spPr/>
      <dgm:t>
        <a:bodyPr/>
        <a:lstStyle/>
        <a:p>
          <a:pPr rtl="0"/>
          <a:r>
            <a:rPr lang="en-US" b="1" dirty="0" smtClean="0">
              <a:effectLst>
                <a:outerShdw blurRad="50800" dist="38100" dir="2700000" algn="tl" rotWithShape="0">
                  <a:prstClr val="black">
                    <a:alpha val="40000"/>
                  </a:prstClr>
                </a:outerShdw>
              </a:effectLst>
            </a:rPr>
            <a:t>Preliminary Insights</a:t>
          </a:r>
          <a:endParaRPr lang="en-US" b="1" dirty="0">
            <a:effectLst>
              <a:outerShdw blurRad="50800" dist="38100" dir="2700000" algn="tl" rotWithShape="0">
                <a:prstClr val="black">
                  <a:alpha val="40000"/>
                </a:prstClr>
              </a:outerShdw>
            </a:effectLst>
          </a:endParaRPr>
        </a:p>
      </dgm:t>
    </dgm:pt>
    <dgm:pt modelId="{63A63D23-EF03-48D2-B352-6468642FF23F}" type="parTrans" cxnId="{A07307D3-C42D-4AF0-AF1D-4C340F59933B}">
      <dgm:prSet/>
      <dgm:spPr/>
      <dgm:t>
        <a:bodyPr/>
        <a:lstStyle/>
        <a:p>
          <a:endParaRPr lang="en-US"/>
        </a:p>
      </dgm:t>
    </dgm:pt>
    <dgm:pt modelId="{F05F90F8-0882-49DA-92AA-7E896623CC12}" type="sibTrans" cxnId="{A07307D3-C42D-4AF0-AF1D-4C340F59933B}">
      <dgm:prSet/>
      <dgm:spPr/>
      <dgm:t>
        <a:bodyPr/>
        <a:lstStyle/>
        <a:p>
          <a:endParaRPr lang="en-US"/>
        </a:p>
      </dgm:t>
    </dgm:pt>
    <dgm:pt modelId="{9BEB4579-B9BB-4BA4-BA96-D4E2271CE146}">
      <dgm:prSet custT="1"/>
      <dgm:spPr/>
      <dgm:t>
        <a:bodyPr/>
        <a:lstStyle/>
        <a:p>
          <a:pPr rtl="0"/>
          <a:r>
            <a:rPr lang="en-US" sz="1800" dirty="0" smtClean="0"/>
            <a:t>List of top 10 districts that have the highest number of visitors. </a:t>
          </a:r>
          <a:endParaRPr lang="en-US" sz="1800" dirty="0"/>
        </a:p>
      </dgm:t>
    </dgm:pt>
    <dgm:pt modelId="{D9C4F98F-E142-4C48-BA82-1CCC2734E532}" type="parTrans" cxnId="{CAA82C5D-B55A-4FE9-9BB7-AB6C078224D4}">
      <dgm:prSet/>
      <dgm:spPr/>
      <dgm:t>
        <a:bodyPr/>
        <a:lstStyle/>
        <a:p>
          <a:endParaRPr lang="en-US"/>
        </a:p>
      </dgm:t>
    </dgm:pt>
    <dgm:pt modelId="{BCD87F72-C4CB-4465-9E59-F03623679EF8}" type="sibTrans" cxnId="{CAA82C5D-B55A-4FE9-9BB7-AB6C078224D4}">
      <dgm:prSet/>
      <dgm:spPr/>
      <dgm:t>
        <a:bodyPr/>
        <a:lstStyle/>
        <a:p>
          <a:endParaRPr lang="en-US"/>
        </a:p>
      </dgm:t>
    </dgm:pt>
    <dgm:pt modelId="{067BB11F-28EB-480F-BD84-E52B4DB05CD3}">
      <dgm:prSet custT="1"/>
      <dgm:spPr/>
      <dgm:t>
        <a:bodyPr/>
        <a:lstStyle/>
        <a:p>
          <a:pPr rtl="0"/>
          <a:r>
            <a:rPr lang="en-US" sz="1800" dirty="0" smtClean="0"/>
            <a:t>Top and Bottom 3 districts based on compounded annual growth rate (CAGR) of visitors between 2016 and 2019. </a:t>
          </a:r>
          <a:endParaRPr lang="en-US" sz="1800" dirty="0"/>
        </a:p>
      </dgm:t>
    </dgm:pt>
    <dgm:pt modelId="{7761C2A8-7372-4039-8180-CC5543EF628C}" type="parTrans" cxnId="{23D67859-02DC-41FB-A12B-E53D00C57CB6}">
      <dgm:prSet/>
      <dgm:spPr/>
      <dgm:t>
        <a:bodyPr/>
        <a:lstStyle/>
        <a:p>
          <a:endParaRPr lang="en-US"/>
        </a:p>
      </dgm:t>
    </dgm:pt>
    <dgm:pt modelId="{2DACDFD8-DB15-4E60-A344-25EA889605DA}" type="sibTrans" cxnId="{23D67859-02DC-41FB-A12B-E53D00C57CB6}">
      <dgm:prSet/>
      <dgm:spPr/>
      <dgm:t>
        <a:bodyPr/>
        <a:lstStyle/>
        <a:p>
          <a:endParaRPr lang="en-US"/>
        </a:p>
      </dgm:t>
    </dgm:pt>
    <dgm:pt modelId="{73394006-FCEB-4DE8-A23B-027B2F69C8FE}">
      <dgm:prSet custT="1"/>
      <dgm:spPr/>
      <dgm:t>
        <a:bodyPr/>
        <a:lstStyle/>
        <a:p>
          <a:pPr rtl="0"/>
          <a:r>
            <a:rPr lang="en-US" sz="1800" dirty="0" smtClean="0"/>
            <a:t>The peak and low season months for Hyderabad based on the data from 2016 to </a:t>
          </a:r>
          <a:r>
            <a:rPr lang="en-US" sz="1800" dirty="0" smtClean="0"/>
            <a:t>2019.</a:t>
          </a:r>
          <a:endParaRPr lang="en-US" sz="1800" dirty="0"/>
        </a:p>
      </dgm:t>
    </dgm:pt>
    <dgm:pt modelId="{36707476-207E-48F6-8836-8E2E24E7B707}" type="parTrans" cxnId="{234ADE8B-334B-40A2-AFD7-5D6C0C7E2491}">
      <dgm:prSet/>
      <dgm:spPr/>
      <dgm:t>
        <a:bodyPr/>
        <a:lstStyle/>
        <a:p>
          <a:endParaRPr lang="en-US"/>
        </a:p>
      </dgm:t>
    </dgm:pt>
    <dgm:pt modelId="{225BE84A-92B6-4693-B1FC-1FB6B13569D8}" type="sibTrans" cxnId="{234ADE8B-334B-40A2-AFD7-5D6C0C7E2491}">
      <dgm:prSet/>
      <dgm:spPr/>
      <dgm:t>
        <a:bodyPr/>
        <a:lstStyle/>
        <a:p>
          <a:endParaRPr lang="en-US"/>
        </a:p>
      </dgm:t>
    </dgm:pt>
    <dgm:pt modelId="{BD8A44F6-4DEA-4BFB-A802-5E1BB890A176}">
      <dgm:prSet custT="1"/>
      <dgm:spPr/>
      <dgm:t>
        <a:bodyPr/>
        <a:lstStyle/>
        <a:p>
          <a:pPr rtl="0"/>
          <a:r>
            <a:rPr lang="en-US" sz="1800" dirty="0" smtClean="0"/>
            <a:t>The top &amp; bottom 3 districts with high domestic to foreign tourist ratio.</a:t>
          </a:r>
          <a:endParaRPr lang="en-US" sz="1800" dirty="0"/>
        </a:p>
      </dgm:t>
    </dgm:pt>
    <dgm:pt modelId="{22D31E10-E079-4CA4-B5EF-206A0751D01A}" type="parTrans" cxnId="{EA333FEF-6FFA-407B-8D42-1D4F95E39ED1}">
      <dgm:prSet/>
      <dgm:spPr/>
      <dgm:t>
        <a:bodyPr/>
        <a:lstStyle/>
        <a:p>
          <a:endParaRPr lang="en-US"/>
        </a:p>
      </dgm:t>
    </dgm:pt>
    <dgm:pt modelId="{79C416E3-CA2A-4E65-A9A3-604E98E1B426}" type="sibTrans" cxnId="{EA333FEF-6FFA-407B-8D42-1D4F95E39ED1}">
      <dgm:prSet/>
      <dgm:spPr/>
      <dgm:t>
        <a:bodyPr/>
        <a:lstStyle/>
        <a:p>
          <a:endParaRPr lang="en-US"/>
        </a:p>
      </dgm:t>
    </dgm:pt>
    <dgm:pt modelId="{3A5323D7-781C-4D5A-98E2-A68EA9B8744F}">
      <dgm:prSet/>
      <dgm:spPr/>
      <dgm:t>
        <a:bodyPr/>
        <a:lstStyle/>
        <a:p>
          <a:pPr rtl="0"/>
          <a:r>
            <a:rPr lang="en-US" b="1" dirty="0" smtClean="0">
              <a:effectLst>
                <a:outerShdw blurRad="50800" dist="38100" dir="2700000" algn="tl" rotWithShape="0">
                  <a:prstClr val="black">
                    <a:alpha val="40000"/>
                  </a:prstClr>
                </a:outerShdw>
              </a:effectLst>
            </a:rPr>
            <a:t>Secondary Insights </a:t>
          </a:r>
          <a:endParaRPr lang="en-US" b="1" dirty="0">
            <a:effectLst>
              <a:outerShdw blurRad="50800" dist="38100" dir="2700000" algn="tl" rotWithShape="0">
                <a:prstClr val="black">
                  <a:alpha val="40000"/>
                </a:prstClr>
              </a:outerShdw>
            </a:effectLst>
          </a:endParaRPr>
        </a:p>
      </dgm:t>
    </dgm:pt>
    <dgm:pt modelId="{D21FB2B7-0A6D-4BC6-BE66-B365972BC7C4}" type="parTrans" cxnId="{B4DFA62D-E464-4087-BC65-0432043A263F}">
      <dgm:prSet/>
      <dgm:spPr/>
      <dgm:t>
        <a:bodyPr/>
        <a:lstStyle/>
        <a:p>
          <a:endParaRPr lang="en-US"/>
        </a:p>
      </dgm:t>
    </dgm:pt>
    <dgm:pt modelId="{B358A958-ED1F-4415-8602-E1443C7433FC}" type="sibTrans" cxnId="{B4DFA62D-E464-4087-BC65-0432043A263F}">
      <dgm:prSet/>
      <dgm:spPr/>
      <dgm:t>
        <a:bodyPr/>
        <a:lstStyle/>
        <a:p>
          <a:endParaRPr lang="en-US"/>
        </a:p>
      </dgm:t>
    </dgm:pt>
    <dgm:pt modelId="{E2E067D8-E1E1-4DC1-97CB-8E23573FBAF4}">
      <dgm:prSet custT="1"/>
      <dgm:spPr/>
      <dgm:t>
        <a:bodyPr/>
        <a:lstStyle/>
        <a:p>
          <a:pPr rtl="0"/>
          <a:r>
            <a:rPr lang="en-US" sz="1800" dirty="0" smtClean="0"/>
            <a:t>List </a:t>
          </a:r>
          <a:r>
            <a:rPr lang="en-US" sz="1800" dirty="0" smtClean="0"/>
            <a:t>of </a:t>
          </a:r>
          <a:r>
            <a:rPr lang="en-US" sz="1800" dirty="0" smtClean="0"/>
            <a:t>top and bottom 5 districts based on tourist to population footfall ratio in 2019. </a:t>
          </a:r>
          <a:endParaRPr lang="en-US" sz="1800" dirty="0"/>
        </a:p>
      </dgm:t>
    </dgm:pt>
    <dgm:pt modelId="{FA4D19A9-FD60-4C7F-ADAA-FD42C7A598B1}" type="parTrans" cxnId="{89AF6962-C23A-4EC7-AB4D-58968BA46B5A}">
      <dgm:prSet/>
      <dgm:spPr/>
      <dgm:t>
        <a:bodyPr/>
        <a:lstStyle/>
        <a:p>
          <a:endParaRPr lang="en-US"/>
        </a:p>
      </dgm:t>
    </dgm:pt>
    <dgm:pt modelId="{DF7AC2AF-27FB-425E-A32C-0552A7FDD8E5}" type="sibTrans" cxnId="{89AF6962-C23A-4EC7-AB4D-58968BA46B5A}">
      <dgm:prSet/>
      <dgm:spPr/>
      <dgm:t>
        <a:bodyPr/>
        <a:lstStyle/>
        <a:p>
          <a:endParaRPr lang="en-US"/>
        </a:p>
      </dgm:t>
    </dgm:pt>
    <dgm:pt modelId="{1424FDB0-F4E9-4236-BC15-60F92A7412DE}">
      <dgm:prSet custT="1"/>
      <dgm:spPr/>
      <dgm:t>
        <a:bodyPr/>
        <a:lstStyle/>
        <a:p>
          <a:pPr rtl="0"/>
          <a:r>
            <a:rPr lang="en-US" sz="1800" dirty="0" smtClean="0"/>
            <a:t>Projected number of the domestic and foreign tourists in Hyderabad in 2025 based on the growth rate from the previous years. </a:t>
          </a:r>
          <a:endParaRPr lang="en-US" sz="1800" dirty="0"/>
        </a:p>
      </dgm:t>
    </dgm:pt>
    <dgm:pt modelId="{5FCA1BE5-028A-414C-A1D9-414C79E03676}" type="parTrans" cxnId="{5840F576-399C-4972-81FF-F3BA268D8EC1}">
      <dgm:prSet/>
      <dgm:spPr/>
      <dgm:t>
        <a:bodyPr/>
        <a:lstStyle/>
        <a:p>
          <a:endParaRPr lang="en-US"/>
        </a:p>
      </dgm:t>
    </dgm:pt>
    <dgm:pt modelId="{25004DBB-6ECD-4DA0-917A-AA2C6D47CE56}" type="sibTrans" cxnId="{5840F576-399C-4972-81FF-F3BA268D8EC1}">
      <dgm:prSet/>
      <dgm:spPr/>
      <dgm:t>
        <a:bodyPr/>
        <a:lstStyle/>
        <a:p>
          <a:endParaRPr lang="en-US"/>
        </a:p>
      </dgm:t>
    </dgm:pt>
    <dgm:pt modelId="{D8D6ECD5-959B-430D-84F8-C7EF9E808CE9}">
      <dgm:prSet custT="1"/>
      <dgm:spPr/>
      <dgm:t>
        <a:bodyPr/>
        <a:lstStyle/>
        <a:p>
          <a:pPr rtl="0"/>
          <a:r>
            <a:rPr lang="en-US" sz="1800" dirty="0" smtClean="0"/>
            <a:t>Projected revenue for Hyderabad in 2025.</a:t>
          </a:r>
          <a:endParaRPr lang="en-US" sz="1800" dirty="0"/>
        </a:p>
      </dgm:t>
    </dgm:pt>
    <dgm:pt modelId="{924CB0D3-1E96-4096-9CBE-90AB778F42BE}" type="parTrans" cxnId="{397B3383-6F52-4C3B-ADC2-AA378A976745}">
      <dgm:prSet/>
      <dgm:spPr/>
      <dgm:t>
        <a:bodyPr/>
        <a:lstStyle/>
        <a:p>
          <a:endParaRPr lang="en-US"/>
        </a:p>
      </dgm:t>
    </dgm:pt>
    <dgm:pt modelId="{9F9CA52E-6337-473F-8DB0-7E24B7AF4B81}" type="sibTrans" cxnId="{397B3383-6F52-4C3B-ADC2-AA378A976745}">
      <dgm:prSet/>
      <dgm:spPr/>
      <dgm:t>
        <a:bodyPr/>
        <a:lstStyle/>
        <a:p>
          <a:endParaRPr lang="en-US"/>
        </a:p>
      </dgm:t>
    </dgm:pt>
    <dgm:pt modelId="{9518A9AD-1EBF-4877-9AD2-E0CF13AFABE8}" type="pres">
      <dgm:prSet presAssocID="{1928D466-A3CD-4B0D-8575-B38CD8A654AC}" presName="Name0" presStyleCnt="0">
        <dgm:presLayoutVars>
          <dgm:dir/>
          <dgm:animLvl val="lvl"/>
          <dgm:resizeHandles val="exact"/>
        </dgm:presLayoutVars>
      </dgm:prSet>
      <dgm:spPr/>
      <dgm:t>
        <a:bodyPr/>
        <a:lstStyle/>
        <a:p>
          <a:endParaRPr lang="en-US"/>
        </a:p>
      </dgm:t>
    </dgm:pt>
    <dgm:pt modelId="{CF82E124-896D-4A99-9E12-8D83145443C6}" type="pres">
      <dgm:prSet presAssocID="{F350CF6B-4F7D-4523-991A-BDE926836BE6}" presName="linNode" presStyleCnt="0"/>
      <dgm:spPr/>
    </dgm:pt>
    <dgm:pt modelId="{E8DE2028-18FD-467C-A43A-F71BB379955C}" type="pres">
      <dgm:prSet presAssocID="{F350CF6B-4F7D-4523-991A-BDE926836BE6}" presName="parentText" presStyleLbl="node1" presStyleIdx="0" presStyleCnt="2">
        <dgm:presLayoutVars>
          <dgm:chMax val="1"/>
          <dgm:bulletEnabled val="1"/>
        </dgm:presLayoutVars>
      </dgm:prSet>
      <dgm:spPr/>
      <dgm:t>
        <a:bodyPr/>
        <a:lstStyle/>
        <a:p>
          <a:endParaRPr lang="en-US"/>
        </a:p>
      </dgm:t>
    </dgm:pt>
    <dgm:pt modelId="{08A9786C-1586-4D14-BC46-FEB68FFC3C01}" type="pres">
      <dgm:prSet presAssocID="{F350CF6B-4F7D-4523-991A-BDE926836BE6}" presName="descendantText" presStyleLbl="alignAccFollowNode1" presStyleIdx="0" presStyleCnt="2">
        <dgm:presLayoutVars>
          <dgm:bulletEnabled val="1"/>
        </dgm:presLayoutVars>
      </dgm:prSet>
      <dgm:spPr/>
      <dgm:t>
        <a:bodyPr/>
        <a:lstStyle/>
        <a:p>
          <a:endParaRPr lang="en-US"/>
        </a:p>
      </dgm:t>
    </dgm:pt>
    <dgm:pt modelId="{ABAF10C3-A955-45AB-BC2C-315B05B4F416}" type="pres">
      <dgm:prSet presAssocID="{F05F90F8-0882-49DA-92AA-7E896623CC12}" presName="sp" presStyleCnt="0"/>
      <dgm:spPr/>
    </dgm:pt>
    <dgm:pt modelId="{8A0F70E5-9A30-4C88-B3E6-20167A08F9AC}" type="pres">
      <dgm:prSet presAssocID="{3A5323D7-781C-4D5A-98E2-A68EA9B8744F}" presName="linNode" presStyleCnt="0"/>
      <dgm:spPr/>
    </dgm:pt>
    <dgm:pt modelId="{C71A0A4B-0B17-4DFB-BBCB-07240507FAE1}" type="pres">
      <dgm:prSet presAssocID="{3A5323D7-781C-4D5A-98E2-A68EA9B8744F}" presName="parentText" presStyleLbl="node1" presStyleIdx="1" presStyleCnt="2">
        <dgm:presLayoutVars>
          <dgm:chMax val="1"/>
          <dgm:bulletEnabled val="1"/>
        </dgm:presLayoutVars>
      </dgm:prSet>
      <dgm:spPr/>
      <dgm:t>
        <a:bodyPr/>
        <a:lstStyle/>
        <a:p>
          <a:endParaRPr lang="en-US"/>
        </a:p>
      </dgm:t>
    </dgm:pt>
    <dgm:pt modelId="{56FA06FC-630A-41AE-9F87-929D607FD312}" type="pres">
      <dgm:prSet presAssocID="{3A5323D7-781C-4D5A-98E2-A68EA9B8744F}" presName="descendantText" presStyleLbl="alignAccFollowNode1" presStyleIdx="1" presStyleCnt="2">
        <dgm:presLayoutVars>
          <dgm:bulletEnabled val="1"/>
        </dgm:presLayoutVars>
      </dgm:prSet>
      <dgm:spPr/>
      <dgm:t>
        <a:bodyPr/>
        <a:lstStyle/>
        <a:p>
          <a:endParaRPr lang="en-US"/>
        </a:p>
      </dgm:t>
    </dgm:pt>
  </dgm:ptLst>
  <dgm:cxnLst>
    <dgm:cxn modelId="{630086A3-0400-4FCA-A8F5-12C7EE461022}" type="presOf" srcId="{067BB11F-28EB-480F-BD84-E52B4DB05CD3}" destId="{08A9786C-1586-4D14-BC46-FEB68FFC3C01}" srcOrd="0" destOrd="1" presId="urn:microsoft.com/office/officeart/2005/8/layout/vList5"/>
    <dgm:cxn modelId="{CAA82C5D-B55A-4FE9-9BB7-AB6C078224D4}" srcId="{F350CF6B-4F7D-4523-991A-BDE926836BE6}" destId="{9BEB4579-B9BB-4BA4-BA96-D4E2271CE146}" srcOrd="0" destOrd="0" parTransId="{D9C4F98F-E142-4C48-BA82-1CCC2734E532}" sibTransId="{BCD87F72-C4CB-4465-9E59-F03623679EF8}"/>
    <dgm:cxn modelId="{62F383A8-083A-4C00-80AB-2EAAEA8A4EEC}" type="presOf" srcId="{1424FDB0-F4E9-4236-BC15-60F92A7412DE}" destId="{56FA06FC-630A-41AE-9F87-929D607FD312}" srcOrd="0" destOrd="1" presId="urn:microsoft.com/office/officeart/2005/8/layout/vList5"/>
    <dgm:cxn modelId="{89AF6962-C23A-4EC7-AB4D-58968BA46B5A}" srcId="{3A5323D7-781C-4D5A-98E2-A68EA9B8744F}" destId="{E2E067D8-E1E1-4DC1-97CB-8E23573FBAF4}" srcOrd="0" destOrd="0" parTransId="{FA4D19A9-FD60-4C7F-ADAA-FD42C7A598B1}" sibTransId="{DF7AC2AF-27FB-425E-A32C-0552A7FDD8E5}"/>
    <dgm:cxn modelId="{32176A90-33F8-4EED-A194-5431D32539D0}" type="presOf" srcId="{E2E067D8-E1E1-4DC1-97CB-8E23573FBAF4}" destId="{56FA06FC-630A-41AE-9F87-929D607FD312}" srcOrd="0" destOrd="0" presId="urn:microsoft.com/office/officeart/2005/8/layout/vList5"/>
    <dgm:cxn modelId="{234ADE8B-334B-40A2-AFD7-5D6C0C7E2491}" srcId="{F350CF6B-4F7D-4523-991A-BDE926836BE6}" destId="{73394006-FCEB-4DE8-A23B-027B2F69C8FE}" srcOrd="2" destOrd="0" parTransId="{36707476-207E-48F6-8836-8E2E24E7B707}" sibTransId="{225BE84A-92B6-4693-B1FC-1FB6B13569D8}"/>
    <dgm:cxn modelId="{85B937EE-9841-42B6-BB91-C24F4E8C6BD0}" type="presOf" srcId="{9BEB4579-B9BB-4BA4-BA96-D4E2271CE146}" destId="{08A9786C-1586-4D14-BC46-FEB68FFC3C01}" srcOrd="0" destOrd="0" presId="urn:microsoft.com/office/officeart/2005/8/layout/vList5"/>
    <dgm:cxn modelId="{397B3383-6F52-4C3B-ADC2-AA378A976745}" srcId="{3A5323D7-781C-4D5A-98E2-A68EA9B8744F}" destId="{D8D6ECD5-959B-430D-84F8-C7EF9E808CE9}" srcOrd="2" destOrd="0" parTransId="{924CB0D3-1E96-4096-9CBE-90AB778F42BE}" sibTransId="{9F9CA52E-6337-473F-8DB0-7E24B7AF4B81}"/>
    <dgm:cxn modelId="{A07307D3-C42D-4AF0-AF1D-4C340F59933B}" srcId="{1928D466-A3CD-4B0D-8575-B38CD8A654AC}" destId="{F350CF6B-4F7D-4523-991A-BDE926836BE6}" srcOrd="0" destOrd="0" parTransId="{63A63D23-EF03-48D2-B352-6468642FF23F}" sibTransId="{F05F90F8-0882-49DA-92AA-7E896623CC12}"/>
    <dgm:cxn modelId="{B4DFA62D-E464-4087-BC65-0432043A263F}" srcId="{1928D466-A3CD-4B0D-8575-B38CD8A654AC}" destId="{3A5323D7-781C-4D5A-98E2-A68EA9B8744F}" srcOrd="1" destOrd="0" parTransId="{D21FB2B7-0A6D-4BC6-BE66-B365972BC7C4}" sibTransId="{B358A958-ED1F-4415-8602-E1443C7433FC}"/>
    <dgm:cxn modelId="{4BBCA751-1035-48D6-BA3A-D851777C1235}" type="presOf" srcId="{BD8A44F6-4DEA-4BFB-A802-5E1BB890A176}" destId="{08A9786C-1586-4D14-BC46-FEB68FFC3C01}" srcOrd="0" destOrd="3" presId="urn:microsoft.com/office/officeart/2005/8/layout/vList5"/>
    <dgm:cxn modelId="{7DB8BBEE-FFC7-4D5C-8764-48096070C978}" type="presOf" srcId="{1928D466-A3CD-4B0D-8575-B38CD8A654AC}" destId="{9518A9AD-1EBF-4877-9AD2-E0CF13AFABE8}" srcOrd="0" destOrd="0" presId="urn:microsoft.com/office/officeart/2005/8/layout/vList5"/>
    <dgm:cxn modelId="{127563A2-32C6-42CC-826D-272840BA81B5}" type="presOf" srcId="{73394006-FCEB-4DE8-A23B-027B2F69C8FE}" destId="{08A9786C-1586-4D14-BC46-FEB68FFC3C01}" srcOrd="0" destOrd="2" presId="urn:microsoft.com/office/officeart/2005/8/layout/vList5"/>
    <dgm:cxn modelId="{0D9CF1D0-D254-4878-A28F-65C594FB36F6}" type="presOf" srcId="{3A5323D7-781C-4D5A-98E2-A68EA9B8744F}" destId="{C71A0A4B-0B17-4DFB-BBCB-07240507FAE1}" srcOrd="0" destOrd="0" presId="urn:microsoft.com/office/officeart/2005/8/layout/vList5"/>
    <dgm:cxn modelId="{3FA1DE50-17E9-457A-96DC-C9F5BDBCE46E}" type="presOf" srcId="{D8D6ECD5-959B-430D-84F8-C7EF9E808CE9}" destId="{56FA06FC-630A-41AE-9F87-929D607FD312}" srcOrd="0" destOrd="2" presId="urn:microsoft.com/office/officeart/2005/8/layout/vList5"/>
    <dgm:cxn modelId="{EA333FEF-6FFA-407B-8D42-1D4F95E39ED1}" srcId="{F350CF6B-4F7D-4523-991A-BDE926836BE6}" destId="{BD8A44F6-4DEA-4BFB-A802-5E1BB890A176}" srcOrd="3" destOrd="0" parTransId="{22D31E10-E079-4CA4-B5EF-206A0751D01A}" sibTransId="{79C416E3-CA2A-4E65-A9A3-604E98E1B426}"/>
    <dgm:cxn modelId="{23D67859-02DC-41FB-A12B-E53D00C57CB6}" srcId="{F350CF6B-4F7D-4523-991A-BDE926836BE6}" destId="{067BB11F-28EB-480F-BD84-E52B4DB05CD3}" srcOrd="1" destOrd="0" parTransId="{7761C2A8-7372-4039-8180-CC5543EF628C}" sibTransId="{2DACDFD8-DB15-4E60-A344-25EA889605DA}"/>
    <dgm:cxn modelId="{89F9DB68-1F37-4374-896A-CA18619AED93}" type="presOf" srcId="{F350CF6B-4F7D-4523-991A-BDE926836BE6}" destId="{E8DE2028-18FD-467C-A43A-F71BB379955C}" srcOrd="0" destOrd="0" presId="urn:microsoft.com/office/officeart/2005/8/layout/vList5"/>
    <dgm:cxn modelId="{5840F576-399C-4972-81FF-F3BA268D8EC1}" srcId="{3A5323D7-781C-4D5A-98E2-A68EA9B8744F}" destId="{1424FDB0-F4E9-4236-BC15-60F92A7412DE}" srcOrd="1" destOrd="0" parTransId="{5FCA1BE5-028A-414C-A1D9-414C79E03676}" sibTransId="{25004DBB-6ECD-4DA0-917A-AA2C6D47CE56}"/>
    <dgm:cxn modelId="{B4A0015C-5BC4-4E69-8D66-91F6243F22C3}" type="presParOf" srcId="{9518A9AD-1EBF-4877-9AD2-E0CF13AFABE8}" destId="{CF82E124-896D-4A99-9E12-8D83145443C6}" srcOrd="0" destOrd="0" presId="urn:microsoft.com/office/officeart/2005/8/layout/vList5"/>
    <dgm:cxn modelId="{781DEC15-1EBF-40A6-90AB-CA86F6ACBB97}" type="presParOf" srcId="{CF82E124-896D-4A99-9E12-8D83145443C6}" destId="{E8DE2028-18FD-467C-A43A-F71BB379955C}" srcOrd="0" destOrd="0" presId="urn:microsoft.com/office/officeart/2005/8/layout/vList5"/>
    <dgm:cxn modelId="{2041D1E8-4830-4A34-BB6C-2E9DFC69A2B7}" type="presParOf" srcId="{CF82E124-896D-4A99-9E12-8D83145443C6}" destId="{08A9786C-1586-4D14-BC46-FEB68FFC3C01}" srcOrd="1" destOrd="0" presId="urn:microsoft.com/office/officeart/2005/8/layout/vList5"/>
    <dgm:cxn modelId="{D289B295-EC39-490D-A0F3-5286939D6BF9}" type="presParOf" srcId="{9518A9AD-1EBF-4877-9AD2-E0CF13AFABE8}" destId="{ABAF10C3-A955-45AB-BC2C-315B05B4F416}" srcOrd="1" destOrd="0" presId="urn:microsoft.com/office/officeart/2005/8/layout/vList5"/>
    <dgm:cxn modelId="{5B35BE00-6110-4E16-A9EE-BB45F64ECDA3}" type="presParOf" srcId="{9518A9AD-1EBF-4877-9AD2-E0CF13AFABE8}" destId="{8A0F70E5-9A30-4C88-B3E6-20167A08F9AC}" srcOrd="2" destOrd="0" presId="urn:microsoft.com/office/officeart/2005/8/layout/vList5"/>
    <dgm:cxn modelId="{10EFAEB3-615E-4E13-8C0A-0F4D14F60CF3}" type="presParOf" srcId="{8A0F70E5-9A30-4C88-B3E6-20167A08F9AC}" destId="{C71A0A4B-0B17-4DFB-BBCB-07240507FAE1}" srcOrd="0" destOrd="0" presId="urn:microsoft.com/office/officeart/2005/8/layout/vList5"/>
    <dgm:cxn modelId="{C8447F3A-172A-4300-87C4-8E45ADC5E21E}" type="presParOf" srcId="{8A0F70E5-9A30-4C88-B3E6-20167A08F9AC}" destId="{56FA06FC-630A-41AE-9F87-929D607FD31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9786C-1586-4D14-BC46-FEB68FFC3C01}">
      <dsp:nvSpPr>
        <dsp:cNvPr id="0" name=""/>
        <dsp:cNvSpPr/>
      </dsp:nvSpPr>
      <dsp:spPr>
        <a:xfrm rot="5400000">
          <a:off x="6662099" y="-2183828"/>
          <a:ext cx="2440818" cy="7418832"/>
        </a:xfrm>
        <a:prstGeom prst="round2SameRect">
          <a:avLst/>
        </a:prstGeom>
        <a:solidFill>
          <a:schemeClr val="accent3">
            <a:alpha val="90000"/>
            <a:tint val="55000"/>
            <a:hueOff val="0"/>
            <a:satOff val="0"/>
            <a:lumOff val="0"/>
            <a:alphaOff val="0"/>
          </a:schemeClr>
        </a:solidFill>
        <a:ln w="9525" cap="flat" cmpd="sng" algn="ctr">
          <a:solidFill>
            <a:schemeClr val="accent3">
              <a:alpha val="90000"/>
              <a:tint val="55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List of top 10 districts that have the highest number of visitors. </a:t>
          </a:r>
          <a:endParaRPr lang="en-US" sz="1800" kern="1200" dirty="0"/>
        </a:p>
        <a:p>
          <a:pPr marL="171450" lvl="1" indent="-171450" algn="l" defTabSz="800100" rtl="0">
            <a:lnSpc>
              <a:spcPct val="90000"/>
            </a:lnSpc>
            <a:spcBef>
              <a:spcPct val="0"/>
            </a:spcBef>
            <a:spcAft>
              <a:spcPct val="15000"/>
            </a:spcAft>
            <a:buChar char="••"/>
          </a:pPr>
          <a:r>
            <a:rPr lang="en-US" sz="1800" kern="1200" dirty="0" smtClean="0"/>
            <a:t>Top and Bottom 3 districts based on compounded annual growth rate (CAGR) of visitors between 2016 and 2019. </a:t>
          </a:r>
          <a:endParaRPr lang="en-US" sz="1800" kern="1200" dirty="0"/>
        </a:p>
        <a:p>
          <a:pPr marL="171450" lvl="1" indent="-171450" algn="l" defTabSz="800100" rtl="0">
            <a:lnSpc>
              <a:spcPct val="90000"/>
            </a:lnSpc>
            <a:spcBef>
              <a:spcPct val="0"/>
            </a:spcBef>
            <a:spcAft>
              <a:spcPct val="15000"/>
            </a:spcAft>
            <a:buChar char="••"/>
          </a:pPr>
          <a:r>
            <a:rPr lang="en-US" sz="1800" kern="1200" dirty="0" smtClean="0"/>
            <a:t>The peak and low season months for Hyderabad based on the data from 2016 to </a:t>
          </a:r>
          <a:r>
            <a:rPr lang="en-US" sz="1800" kern="1200" dirty="0" smtClean="0"/>
            <a:t>2019.</a:t>
          </a:r>
          <a:endParaRPr lang="en-US" sz="1800" kern="1200" dirty="0"/>
        </a:p>
        <a:p>
          <a:pPr marL="171450" lvl="1" indent="-171450" algn="l" defTabSz="800100" rtl="0">
            <a:lnSpc>
              <a:spcPct val="90000"/>
            </a:lnSpc>
            <a:spcBef>
              <a:spcPct val="0"/>
            </a:spcBef>
            <a:spcAft>
              <a:spcPct val="15000"/>
            </a:spcAft>
            <a:buChar char="••"/>
          </a:pPr>
          <a:r>
            <a:rPr lang="en-US" sz="1800" kern="1200" dirty="0" smtClean="0"/>
            <a:t>The top &amp; bottom 3 districts with high domestic to foreign tourist ratio.</a:t>
          </a:r>
          <a:endParaRPr lang="en-US" sz="1800" kern="1200" dirty="0"/>
        </a:p>
      </dsp:txBody>
      <dsp:txXfrm rot="-5400000">
        <a:off x="4173093" y="424329"/>
        <a:ext cx="7299681" cy="2202516"/>
      </dsp:txXfrm>
    </dsp:sp>
    <dsp:sp modelId="{E8DE2028-18FD-467C-A43A-F71BB379955C}">
      <dsp:nvSpPr>
        <dsp:cNvPr id="0" name=""/>
        <dsp:cNvSpPr/>
      </dsp:nvSpPr>
      <dsp:spPr>
        <a:xfrm>
          <a:off x="0" y="76"/>
          <a:ext cx="4173093" cy="3051023"/>
        </a:xfrm>
        <a:prstGeom prst="roundRect">
          <a:avLst/>
        </a:prstGeom>
        <a:solidFill>
          <a:schemeClr val="accent3">
            <a:shade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rtl="0">
            <a:lnSpc>
              <a:spcPct val="90000"/>
            </a:lnSpc>
            <a:spcBef>
              <a:spcPct val="0"/>
            </a:spcBef>
            <a:spcAft>
              <a:spcPct val="35000"/>
            </a:spcAft>
          </a:pPr>
          <a:r>
            <a:rPr lang="en-US" sz="5200" b="1" kern="1200" dirty="0" smtClean="0">
              <a:effectLst>
                <a:outerShdw blurRad="50800" dist="38100" dir="2700000" algn="tl" rotWithShape="0">
                  <a:prstClr val="black">
                    <a:alpha val="40000"/>
                  </a:prstClr>
                </a:outerShdw>
              </a:effectLst>
            </a:rPr>
            <a:t>Preliminary Insights</a:t>
          </a:r>
          <a:endParaRPr lang="en-US" sz="5200" b="1" kern="1200" dirty="0">
            <a:effectLst>
              <a:outerShdw blurRad="50800" dist="38100" dir="2700000" algn="tl" rotWithShape="0">
                <a:prstClr val="black">
                  <a:alpha val="40000"/>
                </a:prstClr>
              </a:outerShdw>
            </a:effectLst>
          </a:endParaRPr>
        </a:p>
      </dsp:txBody>
      <dsp:txXfrm>
        <a:off x="148939" y="149015"/>
        <a:ext cx="3875215" cy="2753145"/>
      </dsp:txXfrm>
    </dsp:sp>
    <dsp:sp modelId="{56FA06FC-630A-41AE-9F87-929D607FD312}">
      <dsp:nvSpPr>
        <dsp:cNvPr id="0" name=""/>
        <dsp:cNvSpPr/>
      </dsp:nvSpPr>
      <dsp:spPr>
        <a:xfrm rot="5400000">
          <a:off x="6662099" y="1019746"/>
          <a:ext cx="2440818" cy="7418832"/>
        </a:xfrm>
        <a:prstGeom prst="round2SameRect">
          <a:avLst/>
        </a:prstGeom>
        <a:solidFill>
          <a:schemeClr val="accent3">
            <a:alpha val="90000"/>
            <a:tint val="55000"/>
            <a:hueOff val="0"/>
            <a:satOff val="0"/>
            <a:lumOff val="0"/>
            <a:alphaOff val="0"/>
          </a:schemeClr>
        </a:solidFill>
        <a:ln w="9525" cap="flat" cmpd="sng" algn="ctr">
          <a:solidFill>
            <a:schemeClr val="accent3">
              <a:alpha val="90000"/>
              <a:tint val="55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List </a:t>
          </a:r>
          <a:r>
            <a:rPr lang="en-US" sz="1800" kern="1200" dirty="0" smtClean="0"/>
            <a:t>of </a:t>
          </a:r>
          <a:r>
            <a:rPr lang="en-US" sz="1800" kern="1200" dirty="0" smtClean="0"/>
            <a:t>top and bottom 5 districts based on tourist to population footfall ratio in 2019. </a:t>
          </a:r>
          <a:endParaRPr lang="en-US" sz="1800" kern="1200" dirty="0"/>
        </a:p>
        <a:p>
          <a:pPr marL="171450" lvl="1" indent="-171450" algn="l" defTabSz="800100" rtl="0">
            <a:lnSpc>
              <a:spcPct val="90000"/>
            </a:lnSpc>
            <a:spcBef>
              <a:spcPct val="0"/>
            </a:spcBef>
            <a:spcAft>
              <a:spcPct val="15000"/>
            </a:spcAft>
            <a:buChar char="••"/>
          </a:pPr>
          <a:r>
            <a:rPr lang="en-US" sz="1800" kern="1200" dirty="0" smtClean="0"/>
            <a:t>Projected number of the domestic and foreign tourists in Hyderabad in 2025 based on the growth rate from the previous years. </a:t>
          </a:r>
          <a:endParaRPr lang="en-US" sz="1800" kern="1200" dirty="0"/>
        </a:p>
        <a:p>
          <a:pPr marL="171450" lvl="1" indent="-171450" algn="l" defTabSz="800100" rtl="0">
            <a:lnSpc>
              <a:spcPct val="90000"/>
            </a:lnSpc>
            <a:spcBef>
              <a:spcPct val="0"/>
            </a:spcBef>
            <a:spcAft>
              <a:spcPct val="15000"/>
            </a:spcAft>
            <a:buChar char="••"/>
          </a:pPr>
          <a:r>
            <a:rPr lang="en-US" sz="1800" kern="1200" dirty="0" smtClean="0"/>
            <a:t>Projected revenue for Hyderabad in 2025.</a:t>
          </a:r>
          <a:endParaRPr lang="en-US" sz="1800" kern="1200" dirty="0"/>
        </a:p>
      </dsp:txBody>
      <dsp:txXfrm rot="-5400000">
        <a:off x="4173093" y="3627904"/>
        <a:ext cx="7299681" cy="2202516"/>
      </dsp:txXfrm>
    </dsp:sp>
    <dsp:sp modelId="{C71A0A4B-0B17-4DFB-BBCB-07240507FAE1}">
      <dsp:nvSpPr>
        <dsp:cNvPr id="0" name=""/>
        <dsp:cNvSpPr/>
      </dsp:nvSpPr>
      <dsp:spPr>
        <a:xfrm>
          <a:off x="0" y="3203650"/>
          <a:ext cx="4173093" cy="3051023"/>
        </a:xfrm>
        <a:prstGeom prst="roundRect">
          <a:avLst/>
        </a:prstGeom>
        <a:solidFill>
          <a:schemeClr val="accent3">
            <a:shade val="50000"/>
            <a:hueOff val="-105734"/>
            <a:satOff val="-9752"/>
            <a:lumOff val="4283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rtl="0">
            <a:lnSpc>
              <a:spcPct val="90000"/>
            </a:lnSpc>
            <a:spcBef>
              <a:spcPct val="0"/>
            </a:spcBef>
            <a:spcAft>
              <a:spcPct val="35000"/>
            </a:spcAft>
          </a:pPr>
          <a:r>
            <a:rPr lang="en-US" sz="5200" b="1" kern="1200" dirty="0" smtClean="0">
              <a:effectLst>
                <a:outerShdw blurRad="50800" dist="38100" dir="2700000" algn="tl" rotWithShape="0">
                  <a:prstClr val="black">
                    <a:alpha val="40000"/>
                  </a:prstClr>
                </a:outerShdw>
              </a:effectLst>
            </a:rPr>
            <a:t>Secondary Insights </a:t>
          </a:r>
          <a:endParaRPr lang="en-US" sz="5200" b="1" kern="1200" dirty="0">
            <a:effectLst>
              <a:outerShdw blurRad="50800" dist="38100" dir="2700000" algn="tl" rotWithShape="0">
                <a:prstClr val="black">
                  <a:alpha val="40000"/>
                </a:prstClr>
              </a:outerShdw>
            </a:effectLst>
          </a:endParaRPr>
        </a:p>
      </dsp:txBody>
      <dsp:txXfrm>
        <a:off x="148939" y="3352589"/>
        <a:ext cx="3875215" cy="275314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D864D-4904-435E-889A-1430BD5CFFFD}" type="datetimeFigureOut">
              <a:rPr lang="en-US" smtClean="0"/>
              <a:t>22-Jun-23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2E0A8-D8D0-4BD4-B7A3-0704178AB6CC}" type="slidenum">
              <a:rPr lang="en-US" smtClean="0"/>
              <a:t>‹#›</a:t>
            </a:fld>
            <a:endParaRPr lang="en-US"/>
          </a:p>
        </p:txBody>
      </p:sp>
    </p:spTree>
    <p:extLst>
      <p:ext uri="{BB962C8B-B14F-4D97-AF65-F5344CB8AC3E}">
        <p14:creationId xmlns:p14="http://schemas.microsoft.com/office/powerpoint/2010/main" val="151683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3B2E0A8-D8D0-4BD4-B7A3-0704178AB6CC}" type="slidenum">
              <a:rPr lang="en-US" smtClean="0"/>
              <a:t>3</a:t>
            </a:fld>
            <a:endParaRPr lang="en-US"/>
          </a:p>
        </p:txBody>
      </p:sp>
    </p:spTree>
    <p:extLst>
      <p:ext uri="{BB962C8B-B14F-4D97-AF65-F5344CB8AC3E}">
        <p14:creationId xmlns:p14="http://schemas.microsoft.com/office/powerpoint/2010/main" val="1273652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FA44D6-6EC2-4926-A5F5-E7EC9F2D9C08}" type="datetimeFigureOut">
              <a:rPr lang="en-US" smtClean="0"/>
              <a:t>22-Jun-23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EE2C9-E3DB-4091-BF0C-AC4AF30CF726}" type="slidenum">
              <a:rPr lang="en-US" smtClean="0"/>
              <a:t>‹#›</a:t>
            </a:fld>
            <a:endParaRPr lang="en-US"/>
          </a:p>
        </p:txBody>
      </p:sp>
    </p:spTree>
    <p:extLst>
      <p:ext uri="{BB962C8B-B14F-4D97-AF65-F5344CB8AC3E}">
        <p14:creationId xmlns:p14="http://schemas.microsoft.com/office/powerpoint/2010/main" val="1610545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FA44D6-6EC2-4926-A5F5-E7EC9F2D9C08}" type="datetimeFigureOut">
              <a:rPr lang="en-US" smtClean="0"/>
              <a:t>22-Jun-23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4EE2C9-E3DB-4091-BF0C-AC4AF30CF726}" type="slidenum">
              <a:rPr lang="en-US" smtClean="0"/>
              <a:t>‹#›</a:t>
            </a:fld>
            <a:endParaRPr lang="en-US"/>
          </a:p>
        </p:txBody>
      </p:sp>
    </p:spTree>
    <p:extLst>
      <p:ext uri="{BB962C8B-B14F-4D97-AF65-F5344CB8AC3E}">
        <p14:creationId xmlns:p14="http://schemas.microsoft.com/office/powerpoint/2010/main" val="1243086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FA44D6-6EC2-4926-A5F5-E7EC9F2D9C08}" type="datetimeFigureOut">
              <a:rPr lang="en-US" smtClean="0"/>
              <a:t>22-Jun-23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4EE2C9-E3DB-4091-BF0C-AC4AF30CF726}" type="slidenum">
              <a:rPr lang="en-US" smtClean="0"/>
              <a:t>‹#›</a:t>
            </a:fld>
            <a:endParaRPr lang="en-US"/>
          </a:p>
        </p:txBody>
      </p:sp>
    </p:spTree>
    <p:extLst>
      <p:ext uri="{BB962C8B-B14F-4D97-AF65-F5344CB8AC3E}">
        <p14:creationId xmlns:p14="http://schemas.microsoft.com/office/powerpoint/2010/main" val="1841201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FA44D6-6EC2-4926-A5F5-E7EC9F2D9C08}" type="datetimeFigureOut">
              <a:rPr lang="en-US" smtClean="0"/>
              <a:t>22-Jun-23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EE2C9-E3DB-4091-BF0C-AC4AF30CF726}" type="slidenum">
              <a:rPr lang="en-US" smtClean="0"/>
              <a:t>‹#›</a:t>
            </a:fld>
            <a:endParaRPr lang="en-US"/>
          </a:p>
        </p:txBody>
      </p:sp>
    </p:spTree>
    <p:extLst>
      <p:ext uri="{BB962C8B-B14F-4D97-AF65-F5344CB8AC3E}">
        <p14:creationId xmlns:p14="http://schemas.microsoft.com/office/powerpoint/2010/main" val="417580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FA44D6-6EC2-4926-A5F5-E7EC9F2D9C08}" type="datetimeFigureOut">
              <a:rPr lang="en-US" smtClean="0"/>
              <a:t>22-Jun-23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EE2C9-E3DB-4091-BF0C-AC4AF30CF726}" type="slidenum">
              <a:rPr lang="en-US" smtClean="0"/>
              <a:t>‹#›</a:t>
            </a:fld>
            <a:endParaRPr lang="en-US"/>
          </a:p>
        </p:txBody>
      </p:sp>
    </p:spTree>
    <p:extLst>
      <p:ext uri="{BB962C8B-B14F-4D97-AF65-F5344CB8AC3E}">
        <p14:creationId xmlns:p14="http://schemas.microsoft.com/office/powerpoint/2010/main" val="71590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0FA44D6-6EC2-4926-A5F5-E7EC9F2D9C08}" type="datetimeFigureOut">
              <a:rPr lang="en-US" smtClean="0"/>
              <a:t>22-Jun-23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24EE2C9-E3DB-4091-BF0C-AC4AF30CF726}" type="slidenum">
              <a:rPr lang="en-US" smtClean="0"/>
              <a:t>‹#›</a:t>
            </a:fld>
            <a:endParaRPr lang="en-US"/>
          </a:p>
        </p:txBody>
      </p:sp>
    </p:spTree>
    <p:extLst>
      <p:ext uri="{BB962C8B-B14F-4D97-AF65-F5344CB8AC3E}">
        <p14:creationId xmlns:p14="http://schemas.microsoft.com/office/powerpoint/2010/main" val="63713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A0FA44D6-6EC2-4926-A5F5-E7EC9F2D9C08}" type="datetimeFigureOut">
              <a:rPr lang="en-US" smtClean="0"/>
              <a:t>22-Jun-23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24EE2C9-E3DB-4091-BF0C-AC4AF30CF726}" type="slidenum">
              <a:rPr lang="en-US" smtClean="0"/>
              <a:t>‹#›</a:t>
            </a:fld>
            <a:endParaRPr lang="en-US"/>
          </a:p>
        </p:txBody>
      </p:sp>
    </p:spTree>
    <p:extLst>
      <p:ext uri="{BB962C8B-B14F-4D97-AF65-F5344CB8AC3E}">
        <p14:creationId xmlns:p14="http://schemas.microsoft.com/office/powerpoint/2010/main" val="450974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A0FA44D6-6EC2-4926-A5F5-E7EC9F2D9C08}" type="datetimeFigureOut">
              <a:rPr lang="en-US" smtClean="0"/>
              <a:t>22-Jun-23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24EE2C9-E3DB-4091-BF0C-AC4AF30CF726}" type="slidenum">
              <a:rPr lang="en-US" smtClean="0"/>
              <a:t>‹#›</a:t>
            </a:fld>
            <a:endParaRPr lang="en-US"/>
          </a:p>
        </p:txBody>
      </p:sp>
    </p:spTree>
    <p:extLst>
      <p:ext uri="{BB962C8B-B14F-4D97-AF65-F5344CB8AC3E}">
        <p14:creationId xmlns:p14="http://schemas.microsoft.com/office/powerpoint/2010/main" val="1089687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0FA44D6-6EC2-4926-A5F5-E7EC9F2D9C08}" type="datetimeFigureOut">
              <a:rPr lang="en-US" smtClean="0"/>
              <a:t>22-Jun-23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EE2C9-E3DB-4091-BF0C-AC4AF30CF726}" type="slidenum">
              <a:rPr lang="en-US" smtClean="0"/>
              <a:t>‹#›</a:t>
            </a:fld>
            <a:endParaRPr lang="en-US"/>
          </a:p>
        </p:txBody>
      </p:sp>
    </p:spTree>
    <p:extLst>
      <p:ext uri="{BB962C8B-B14F-4D97-AF65-F5344CB8AC3E}">
        <p14:creationId xmlns:p14="http://schemas.microsoft.com/office/powerpoint/2010/main" val="2831881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A0FA44D6-6EC2-4926-A5F5-E7EC9F2D9C08}" type="datetimeFigureOut">
              <a:rPr lang="en-US" smtClean="0"/>
              <a:t>22-Jun-23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24EE2C9-E3DB-4091-BF0C-AC4AF30CF726}" type="slidenum">
              <a:rPr lang="en-US" smtClean="0"/>
              <a:t>‹#›</a:t>
            </a:fld>
            <a:endParaRPr lang="en-US"/>
          </a:p>
        </p:txBody>
      </p:sp>
    </p:spTree>
    <p:extLst>
      <p:ext uri="{BB962C8B-B14F-4D97-AF65-F5344CB8AC3E}">
        <p14:creationId xmlns:p14="http://schemas.microsoft.com/office/powerpoint/2010/main" val="174034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A0FA44D6-6EC2-4926-A5F5-E7EC9F2D9C08}" type="datetimeFigureOut">
              <a:rPr lang="en-US" smtClean="0"/>
              <a:t>22-Jun-23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24EE2C9-E3DB-4091-BF0C-AC4AF30CF726}" type="slidenum">
              <a:rPr lang="en-US" smtClean="0"/>
              <a:t>‹#›</a:t>
            </a:fld>
            <a:endParaRPr lang="en-US"/>
          </a:p>
        </p:txBody>
      </p:sp>
    </p:spTree>
    <p:extLst>
      <p:ext uri="{BB962C8B-B14F-4D97-AF65-F5344CB8AC3E}">
        <p14:creationId xmlns:p14="http://schemas.microsoft.com/office/powerpoint/2010/main" val="51662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A0FA44D6-6EC2-4926-A5F5-E7EC9F2D9C08}" type="datetimeFigureOut">
              <a:rPr lang="en-US" smtClean="0"/>
              <a:t>22-Jun-23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24EE2C9-E3DB-4091-BF0C-AC4AF30CF726}" type="slidenum">
              <a:rPr lang="en-US" smtClean="0"/>
              <a:t>‹#›</a:t>
            </a:fld>
            <a:endParaRPr lang="en-US"/>
          </a:p>
        </p:txBody>
      </p:sp>
    </p:spTree>
    <p:extLst>
      <p:ext uri="{BB962C8B-B14F-4D97-AF65-F5344CB8AC3E}">
        <p14:creationId xmlns:p14="http://schemas.microsoft.com/office/powerpoint/2010/main" val="373087416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82" b="-470"/>
          <a:stretch/>
        </p:blipFill>
        <p:spPr>
          <a:xfrm>
            <a:off x="0" y="762001"/>
            <a:ext cx="9203268" cy="5358383"/>
          </a:xfrm>
          <a:prstGeom prst="rect">
            <a:avLst/>
          </a:prstGeom>
        </p:spPr>
      </p:pic>
      <p:sp>
        <p:nvSpPr>
          <p:cNvPr id="8" name="Pentagon 7"/>
          <p:cNvSpPr/>
          <p:nvPr/>
        </p:nvSpPr>
        <p:spPr>
          <a:xfrm>
            <a:off x="0" y="1329553"/>
            <a:ext cx="6810375" cy="4143717"/>
          </a:xfrm>
          <a:prstGeom prst="homePlate">
            <a:avLst>
              <a:gd name="adj" fmla="val 37201"/>
            </a:avLst>
          </a:prstGeom>
          <a:solidFill>
            <a:schemeClr val="bg2">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76201" y="2893579"/>
            <a:ext cx="6543674" cy="923330"/>
          </a:xfrm>
          <a:prstGeom prst="rect">
            <a:avLst/>
          </a:prstGeom>
          <a:noFill/>
          <a:effectLst>
            <a:glow rad="63500">
              <a:schemeClr val="accent5">
                <a:satMod val="175000"/>
                <a:alpha val="40000"/>
              </a:schemeClr>
            </a:glow>
          </a:effectLst>
        </p:spPr>
        <p:txBody>
          <a:bodyPr wrap="square" rtlCol="0">
            <a:spAutoFit/>
          </a:bodyPr>
          <a:lstStyle/>
          <a:p>
            <a:r>
              <a:rPr lang="en-US" sz="5400" b="1" dirty="0" smtClean="0">
                <a:ln w="12700" cmpd="sng">
                  <a:solidFill>
                    <a:schemeClr val="accent4"/>
                  </a:solidFill>
                  <a:prstDash val="solid"/>
                </a:ln>
                <a:solidFill>
                  <a:schemeClr val="accent3">
                    <a:lumMod val="20000"/>
                    <a:lumOff val="80000"/>
                  </a:schemeClr>
                </a:solidFill>
                <a:effectLst>
                  <a:glow rad="101600">
                    <a:schemeClr val="accent5">
                      <a:satMod val="175000"/>
                      <a:alpha val="40000"/>
                    </a:schemeClr>
                  </a:glow>
                </a:effectLst>
                <a:latin typeface="Adobe Gothic Std B" panose="020B0800000000000000" pitchFamily="34" charset="-128"/>
                <a:ea typeface="Adobe Gothic Std B" panose="020B0800000000000000" pitchFamily="34" charset="-128"/>
              </a:rPr>
              <a:t>Telangana Tourism</a:t>
            </a:r>
            <a:endParaRPr lang="en-US" sz="5400" b="1" dirty="0">
              <a:ln w="12700" cmpd="sng">
                <a:solidFill>
                  <a:schemeClr val="accent4"/>
                </a:solidFill>
                <a:prstDash val="solid"/>
              </a:ln>
              <a:solidFill>
                <a:schemeClr val="accent3">
                  <a:lumMod val="20000"/>
                  <a:lumOff val="80000"/>
                </a:schemeClr>
              </a:solidFill>
              <a:effectLst>
                <a:glow rad="101600">
                  <a:schemeClr val="accent5">
                    <a:satMod val="175000"/>
                    <a:alpha val="40000"/>
                  </a:schemeClr>
                </a:glow>
              </a:effectLst>
              <a:latin typeface="Adobe Gothic Std B" panose="020B0800000000000000" pitchFamily="34" charset="-128"/>
              <a:ea typeface="Adobe Gothic Std B" panose="020B0800000000000000" pitchFamily="34" charset="-128"/>
            </a:endParaRPr>
          </a:p>
        </p:txBody>
      </p:sp>
      <p:sp>
        <p:nvSpPr>
          <p:cNvPr id="12" name="Pentagon 11"/>
          <p:cNvSpPr/>
          <p:nvPr/>
        </p:nvSpPr>
        <p:spPr>
          <a:xfrm rot="10800000">
            <a:off x="9327092" y="3038472"/>
            <a:ext cx="2864907" cy="725884"/>
          </a:xfrm>
          <a:prstGeom prst="homePlate">
            <a:avLst/>
          </a:prstGeom>
          <a:solidFill>
            <a:schemeClr val="bg2">
              <a:lumMod val="20000"/>
              <a:lumOff val="8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72625" y="3078247"/>
            <a:ext cx="2524125" cy="64633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An Insight into Telangana Tourism</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 name="TextBox 10"/>
          <p:cNvSpPr txBox="1"/>
          <p:nvPr/>
        </p:nvSpPr>
        <p:spPr>
          <a:xfrm>
            <a:off x="9265179" y="5534253"/>
            <a:ext cx="2988732" cy="646331"/>
          </a:xfrm>
          <a:prstGeom prst="rect">
            <a:avLst/>
          </a:prstGeom>
          <a:noFill/>
        </p:spPr>
        <p:txBody>
          <a:bodyPr wrap="square" rtlCol="0">
            <a:spAutoFit/>
          </a:bodyPr>
          <a:lstStyle/>
          <a:p>
            <a:pPr algn="r"/>
            <a:r>
              <a:rPr lang="en-US" sz="1200" dirty="0">
                <a:ln w="10160">
                  <a:solidFill>
                    <a:schemeClr val="accent5"/>
                  </a:solidFill>
                  <a:prstDash val="solid"/>
                </a:ln>
                <a:solidFill>
                  <a:srgbClr val="FFFFFF"/>
                </a:solidFill>
                <a:effectLst>
                  <a:outerShdw blurRad="38100" dist="38100" dir="2700000" algn="tl">
                    <a:srgbClr val="000000">
                      <a:alpha val="43137"/>
                    </a:srgbClr>
                  </a:outerShdw>
                </a:effectLst>
                <a:latin typeface="+mj-lt"/>
              </a:rPr>
              <a:t>Presented by: </a:t>
            </a:r>
          </a:p>
          <a:p>
            <a:pPr algn="r"/>
            <a:r>
              <a:rPr lang="en-US" sz="1200" dirty="0">
                <a:ln w="10160">
                  <a:solidFill>
                    <a:schemeClr val="accent5"/>
                  </a:solidFill>
                  <a:prstDash val="solid"/>
                </a:ln>
                <a:solidFill>
                  <a:srgbClr val="FFFFFF"/>
                </a:solidFill>
                <a:effectLst>
                  <a:outerShdw blurRad="38100" dist="38100" dir="2700000" algn="tl">
                    <a:srgbClr val="000000">
                      <a:alpha val="43137"/>
                    </a:srgbClr>
                  </a:outerShdw>
                </a:effectLst>
                <a:latin typeface="+mj-lt"/>
              </a:rPr>
              <a:t>Raktim Mazumdar</a:t>
            </a:r>
          </a:p>
          <a:p>
            <a:endParaRPr lang="en-US" sz="1200" dirty="0">
              <a:latin typeface="Adobe Caslon Pro" panose="0205050205050A020403" pitchFamily="18" charset="0"/>
            </a:endParaRPr>
          </a:p>
        </p:txBody>
      </p:sp>
    </p:spTree>
    <p:extLst>
      <p:ext uri="{BB962C8B-B14F-4D97-AF65-F5344CB8AC3E}">
        <p14:creationId xmlns:p14="http://schemas.microsoft.com/office/powerpoint/2010/main" val="15806683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50" y="58370"/>
            <a:ext cx="11620500" cy="461665"/>
          </a:xfrm>
          <a:prstGeom prst="rect">
            <a:avLst/>
          </a:prstGeom>
          <a:noFill/>
        </p:spPr>
        <p:txBody>
          <a:bodyPr wrap="square" rtlCol="0">
            <a:spAutoFit/>
          </a:bodyPr>
          <a:lstStyle/>
          <a:p>
            <a:r>
              <a:rPr lang="en-US" sz="2400" b="1" dirty="0" smtClean="0">
                <a:effectLst>
                  <a:glow rad="63500">
                    <a:schemeClr val="accent5">
                      <a:satMod val="175000"/>
                      <a:alpha val="40000"/>
                    </a:schemeClr>
                  </a:glow>
                </a:effectLst>
              </a:rPr>
              <a:t>Projected Revenue for Hyderabad in 2025</a:t>
            </a:r>
            <a:endParaRPr lang="en-US" sz="2400" b="1" dirty="0">
              <a:effectLst>
                <a:glow rad="63500">
                  <a:schemeClr val="accent5">
                    <a:satMod val="175000"/>
                    <a:alpha val="40000"/>
                  </a:schemeClr>
                </a:glow>
              </a:effectLst>
            </a:endParaRPr>
          </a:p>
        </p:txBody>
      </p:sp>
      <p:sp>
        <p:nvSpPr>
          <p:cNvPr id="7" name="Right Arrow Callout 6"/>
          <p:cNvSpPr/>
          <p:nvPr/>
        </p:nvSpPr>
        <p:spPr>
          <a:xfrm>
            <a:off x="333375" y="628650"/>
            <a:ext cx="5886450" cy="6000750"/>
          </a:xfrm>
          <a:prstGeom prst="rightArrowCallout">
            <a:avLst/>
          </a:prstGeom>
          <a:solidFill>
            <a:schemeClr val="accent4">
              <a:lumMod val="60000"/>
              <a:lumOff val="40000"/>
              <a:alpha val="26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Rectangle 11"/>
          <p:cNvSpPr/>
          <p:nvPr/>
        </p:nvSpPr>
        <p:spPr>
          <a:xfrm>
            <a:off x="6219825" y="628650"/>
            <a:ext cx="5400675" cy="6000750"/>
          </a:xfrm>
          <a:prstGeom prst="round2DiagRect">
            <a:avLst>
              <a:gd name="adj1" fmla="val 3791"/>
              <a:gd name="adj2" fmla="val 0"/>
            </a:avLst>
          </a:prstGeom>
          <a:solidFill>
            <a:schemeClr val="accent4">
              <a:lumMod val="60000"/>
              <a:lumOff val="40000"/>
              <a:alpha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p:cNvGraphicFramePr>
            <a:graphicFrameLocks/>
          </p:cNvGraphicFramePr>
          <p:nvPr>
            <p:extLst>
              <p:ext uri="{D42A27DB-BD31-4B8C-83A1-F6EECF244321}">
                <p14:modId xmlns:p14="http://schemas.microsoft.com/office/powerpoint/2010/main" val="2386182093"/>
              </p:ext>
            </p:extLst>
          </p:nvPr>
        </p:nvGraphicFramePr>
        <p:xfrm>
          <a:off x="333375" y="2617787"/>
          <a:ext cx="3730625" cy="202247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6315507" y="1366866"/>
            <a:ext cx="520930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Revenue Contribution: The projected revenue from domestic visitors is significantly higher than that from foreign visitors. This indicates the importance of domestic tourism as the primary revenue source for the tourism industry in Telangana. It highlights the need to focus on strategies that attract and cater to the domestic market to maximize revenue generation.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Potential </a:t>
            </a:r>
            <a:r>
              <a:rPr lang="en-US" dirty="0"/>
              <a:t>for Growth: The projected revenue figures demonstrate the potential for growth in the tourism sector in Telangana. With a substantial revenue forecast from domestic visitors, there is an opportunity to further tap into the domestic market and implement initiatives that encourage higher spending and longer stays.</a:t>
            </a:r>
          </a:p>
        </p:txBody>
      </p:sp>
    </p:spTree>
    <p:extLst>
      <p:ext uri="{BB962C8B-B14F-4D97-AF65-F5344CB8AC3E}">
        <p14:creationId xmlns:p14="http://schemas.microsoft.com/office/powerpoint/2010/main" val="23545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50" y="58370"/>
            <a:ext cx="11620500" cy="461665"/>
          </a:xfrm>
          <a:prstGeom prst="rect">
            <a:avLst/>
          </a:prstGeom>
          <a:noFill/>
        </p:spPr>
        <p:txBody>
          <a:bodyPr wrap="square" rtlCol="0">
            <a:spAutoFit/>
          </a:bodyPr>
          <a:lstStyle/>
          <a:p>
            <a:r>
              <a:rPr lang="en-US" sz="2400" b="1" dirty="0" smtClean="0">
                <a:effectLst>
                  <a:glow rad="63500">
                    <a:schemeClr val="accent5">
                      <a:satMod val="175000"/>
                      <a:alpha val="40000"/>
                    </a:schemeClr>
                  </a:glow>
                </a:effectLst>
              </a:rPr>
              <a:t>Conclusion</a:t>
            </a:r>
            <a:endParaRPr lang="en-US" sz="2400" b="1" dirty="0">
              <a:effectLst>
                <a:glow rad="63500">
                  <a:schemeClr val="accent5">
                    <a:satMod val="175000"/>
                    <a:alpha val="40000"/>
                  </a:schemeClr>
                </a:glow>
              </a:effectLst>
            </a:endParaRPr>
          </a:p>
        </p:txBody>
      </p:sp>
      <p:sp>
        <p:nvSpPr>
          <p:cNvPr id="12" name="Round Diagonal Corner Rectangle 11"/>
          <p:cNvSpPr/>
          <p:nvPr/>
        </p:nvSpPr>
        <p:spPr>
          <a:xfrm>
            <a:off x="171450" y="520035"/>
            <a:ext cx="11449050" cy="6000750"/>
          </a:xfrm>
          <a:prstGeom prst="round2DiagRect">
            <a:avLst>
              <a:gd name="adj1" fmla="val 3791"/>
              <a:gd name="adj2" fmla="val 0"/>
            </a:avLst>
          </a:prstGeom>
          <a:solidFill>
            <a:schemeClr val="accent4">
              <a:lumMod val="60000"/>
              <a:lumOff val="40000"/>
              <a:alpha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71450" y="729556"/>
            <a:ext cx="11109180" cy="5893921"/>
          </a:xfrm>
          <a:prstGeom prst="rect">
            <a:avLst/>
          </a:prstGeom>
          <a:noFill/>
        </p:spPr>
        <p:txBody>
          <a:bodyPr wrap="square" rtlCol="0">
            <a:spAutoFit/>
          </a:bodyPr>
          <a:lstStyle/>
          <a:p>
            <a:pPr marL="285750" indent="-285750">
              <a:buFont typeface="Arial" panose="020B0604020202020204" pitchFamily="34" charset="0"/>
              <a:buChar char="•"/>
            </a:pPr>
            <a:r>
              <a:rPr lang="en-US" sz="1900" dirty="0"/>
              <a:t>Hyderabad dominates as top destination, attracting more visitors</a:t>
            </a:r>
            <a:r>
              <a:rPr lang="en-US" sz="1900" dirty="0" smtClean="0"/>
              <a:t>.</a:t>
            </a:r>
            <a:br>
              <a:rPr lang="en-US" sz="1900" dirty="0" smtClean="0"/>
            </a:br>
            <a:endParaRPr lang="en-US" sz="1900" dirty="0"/>
          </a:p>
          <a:p>
            <a:pPr marL="285750" indent="-285750">
              <a:buFont typeface="Arial" panose="020B0604020202020204" pitchFamily="34" charset="0"/>
              <a:buChar char="•"/>
            </a:pPr>
            <a:r>
              <a:rPr lang="en-US" sz="1900" dirty="0"/>
              <a:t>Top districts show potential for domestic tourism development</a:t>
            </a:r>
            <a:r>
              <a:rPr lang="en-US" sz="1900" dirty="0" smtClean="0"/>
              <a:t>.</a:t>
            </a:r>
            <a:br>
              <a:rPr lang="en-US" sz="1900" dirty="0" smtClean="0"/>
            </a:br>
            <a:endParaRPr lang="en-US" sz="1900" dirty="0"/>
          </a:p>
          <a:p>
            <a:pPr marL="285750" indent="-285750">
              <a:buFont typeface="Arial" panose="020B0604020202020204" pitchFamily="34" charset="0"/>
              <a:buChar char="•"/>
            </a:pPr>
            <a:r>
              <a:rPr lang="en-US" sz="1900" dirty="0"/>
              <a:t>Varied visitor numbers call for targeted marketing </a:t>
            </a:r>
            <a:r>
              <a:rPr lang="en-US" sz="1900" dirty="0" smtClean="0"/>
              <a:t>efforts.</a:t>
            </a:r>
            <a:br>
              <a:rPr lang="en-US" sz="1900" dirty="0" smtClean="0"/>
            </a:br>
            <a:endParaRPr lang="en-US" sz="1900" dirty="0"/>
          </a:p>
          <a:p>
            <a:pPr marL="285750" indent="-285750">
              <a:buFont typeface="Arial" panose="020B0604020202020204" pitchFamily="34" charset="0"/>
              <a:buChar char="•"/>
            </a:pPr>
            <a:r>
              <a:rPr lang="en-US" sz="1900" dirty="0"/>
              <a:t>Positive growth potential in districts with high CAGR</a:t>
            </a:r>
            <a:r>
              <a:rPr lang="en-US" sz="1900" dirty="0" smtClean="0"/>
              <a:t>.</a:t>
            </a:r>
            <a:br>
              <a:rPr lang="en-US" sz="1900" dirty="0" smtClean="0"/>
            </a:br>
            <a:endParaRPr lang="en-US" sz="1900" dirty="0"/>
          </a:p>
          <a:p>
            <a:pPr marL="285750" indent="-285750">
              <a:buFont typeface="Arial" panose="020B0604020202020204" pitchFamily="34" charset="0"/>
              <a:buChar char="•"/>
            </a:pPr>
            <a:r>
              <a:rPr lang="en-US" sz="1900" dirty="0"/>
              <a:t>Strategies needed for districts with negative CAGR</a:t>
            </a:r>
            <a:r>
              <a:rPr lang="en-US" sz="1900" dirty="0" smtClean="0"/>
              <a:t>.</a:t>
            </a:r>
            <a:br>
              <a:rPr lang="en-US" sz="1900" dirty="0" smtClean="0"/>
            </a:br>
            <a:endParaRPr lang="en-US" sz="1900" dirty="0"/>
          </a:p>
          <a:p>
            <a:pPr marL="285750" indent="-285750">
              <a:buFont typeface="Arial" panose="020B0604020202020204" pitchFamily="34" charset="0"/>
              <a:buChar char="•"/>
            </a:pPr>
            <a:r>
              <a:rPr lang="en-US" sz="1900" dirty="0"/>
              <a:t>Address regional disparities for inclusive development</a:t>
            </a:r>
            <a:r>
              <a:rPr lang="en-US" sz="1900" dirty="0" smtClean="0"/>
              <a:t>.</a:t>
            </a:r>
            <a:br>
              <a:rPr lang="en-US" sz="1900" dirty="0" smtClean="0"/>
            </a:br>
            <a:endParaRPr lang="en-US" sz="1900" dirty="0"/>
          </a:p>
          <a:p>
            <a:pPr marL="285750" indent="-285750">
              <a:buFont typeface="Arial" panose="020B0604020202020204" pitchFamily="34" charset="0"/>
              <a:buChar char="•"/>
            </a:pPr>
            <a:r>
              <a:rPr lang="en-US" sz="1900" dirty="0"/>
              <a:t>Analyze successful factors for replication</a:t>
            </a:r>
            <a:r>
              <a:rPr lang="en-US" sz="1900" dirty="0" smtClean="0"/>
              <a:t>.</a:t>
            </a:r>
            <a:br>
              <a:rPr lang="en-US" sz="1900" dirty="0" smtClean="0"/>
            </a:br>
            <a:endParaRPr lang="en-US" sz="1900" dirty="0"/>
          </a:p>
          <a:p>
            <a:pPr marL="285750" indent="-285750">
              <a:buFont typeface="Arial" panose="020B0604020202020204" pitchFamily="34" charset="0"/>
              <a:buChar char="•"/>
            </a:pPr>
            <a:r>
              <a:rPr lang="en-US" sz="1900" dirty="0"/>
              <a:t>Optimize resources for seasonal variations</a:t>
            </a:r>
            <a:r>
              <a:rPr lang="en-US" sz="1900" dirty="0" smtClean="0"/>
              <a:t>.</a:t>
            </a:r>
            <a:br>
              <a:rPr lang="en-US" sz="1900" dirty="0" smtClean="0"/>
            </a:br>
            <a:endParaRPr lang="en-US" sz="1900" dirty="0"/>
          </a:p>
          <a:p>
            <a:pPr marL="285750" indent="-285750">
              <a:buFont typeface="Arial" panose="020B0604020202020204" pitchFamily="34" charset="0"/>
              <a:buChar char="•"/>
            </a:pPr>
            <a:r>
              <a:rPr lang="en-US" sz="1900" dirty="0"/>
              <a:t>Customize offerings for diverse visitor profiles</a:t>
            </a:r>
            <a:r>
              <a:rPr lang="en-US" sz="1900" dirty="0" smtClean="0"/>
              <a:t>.</a:t>
            </a:r>
            <a:br>
              <a:rPr lang="en-US" sz="1900" dirty="0" smtClean="0"/>
            </a:br>
            <a:endParaRPr lang="en-US" sz="1900" dirty="0"/>
          </a:p>
          <a:p>
            <a:pPr marL="285750" indent="-285750">
              <a:buFont typeface="Arial" panose="020B0604020202020204" pitchFamily="34" charset="0"/>
              <a:buChar char="•"/>
            </a:pPr>
            <a:r>
              <a:rPr lang="en-US" sz="1900" dirty="0"/>
              <a:t>Focus on domestic tourism for revenue generation.</a:t>
            </a:r>
          </a:p>
          <a:p>
            <a:endParaRPr lang="en-US" sz="1600" dirty="0"/>
          </a:p>
        </p:txBody>
      </p:sp>
    </p:spTree>
    <p:extLst>
      <p:ext uri="{BB962C8B-B14F-4D97-AF65-F5344CB8AC3E}">
        <p14:creationId xmlns:p14="http://schemas.microsoft.com/office/powerpoint/2010/main" val="38112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19125" y="613666"/>
            <a:ext cx="11249025" cy="1653283"/>
          </a:xfrm>
          <a:prstGeom prst="roundRect">
            <a:avLst>
              <a:gd name="adj" fmla="val 6783"/>
            </a:avLst>
          </a:prstGeom>
          <a:solidFill>
            <a:schemeClr val="bg2">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19124" y="3109216"/>
            <a:ext cx="11249025" cy="1653283"/>
          </a:xfrm>
          <a:prstGeom prst="roundRect">
            <a:avLst>
              <a:gd name="adj" fmla="val 6783"/>
            </a:avLst>
          </a:prstGeom>
          <a:solidFill>
            <a:schemeClr val="bg2">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19123" y="5667375"/>
            <a:ext cx="11249025" cy="984230"/>
          </a:xfrm>
          <a:prstGeom prst="roundRect">
            <a:avLst>
              <a:gd name="adj" fmla="val 6783"/>
            </a:avLst>
          </a:prstGeom>
          <a:solidFill>
            <a:schemeClr val="bg2">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19125" y="228600"/>
            <a:ext cx="11249025" cy="6432530"/>
          </a:xfrm>
          <a:prstGeom prst="rect">
            <a:avLst/>
          </a:prstGeom>
          <a:noFill/>
        </p:spPr>
        <p:txBody>
          <a:bodyPr wrap="square" rtlCol="0">
            <a:spAutoFit/>
          </a:bodyPr>
          <a:lstStyle/>
          <a:p>
            <a:r>
              <a:rPr lang="en-US" sz="2400" b="1" dirty="0" smtClean="0"/>
              <a:t>Overview:</a:t>
            </a:r>
          </a:p>
          <a:p>
            <a:pPr marL="342900" indent="-342900">
              <a:buFont typeface="+mj-lt"/>
              <a:buAutoNum type="arabicPeriod"/>
            </a:pPr>
            <a:r>
              <a:rPr lang="en-US" sz="2000" dirty="0" smtClean="0"/>
              <a:t> Telangana is a state located in southern India. </a:t>
            </a:r>
          </a:p>
          <a:p>
            <a:pPr marL="342900" indent="-342900">
              <a:buFont typeface="+mj-lt"/>
              <a:buAutoNum type="arabicPeriod"/>
            </a:pPr>
            <a:r>
              <a:rPr lang="en-US" sz="2000" dirty="0" smtClean="0"/>
              <a:t> Telangana has a rich historical heritage, with traces of ancient civilizations and dynasties. It was ruled by various dynasties, including the Satavahanas, Kakatiyas, and Qutb Shahis.</a:t>
            </a:r>
          </a:p>
          <a:p>
            <a:pPr marL="342900" indent="-342900">
              <a:buFont typeface="+mj-lt"/>
              <a:buAutoNum type="arabicPeriod"/>
            </a:pPr>
            <a:r>
              <a:rPr lang="en-US" sz="2000" dirty="0" smtClean="0"/>
              <a:t> Telangana is known for its diverse cultural traditions and languages and also for its attractive landmarks such as Charminar, Golconda Fort, Ramappa Temple etc.  </a:t>
            </a:r>
          </a:p>
          <a:p>
            <a:endParaRPr lang="en-US" sz="2000" dirty="0" smtClean="0"/>
          </a:p>
          <a:p>
            <a:endParaRPr lang="en-US" sz="2000" dirty="0"/>
          </a:p>
          <a:p>
            <a:r>
              <a:rPr lang="en-US" sz="2400" b="1" dirty="0" smtClean="0"/>
              <a:t>What?</a:t>
            </a:r>
          </a:p>
          <a:p>
            <a:pPr marL="342900" indent="-342900">
              <a:buAutoNum type="arabicPeriod"/>
            </a:pPr>
            <a:r>
              <a:rPr lang="en-US" sz="2000" dirty="0" smtClean="0"/>
              <a:t>Analyzing Telangana Tourism and Population data. </a:t>
            </a:r>
          </a:p>
          <a:p>
            <a:pPr marL="342900" indent="-342900">
              <a:buAutoNum type="arabicPeriod"/>
            </a:pPr>
            <a:r>
              <a:rPr lang="en-US" sz="2000" dirty="0"/>
              <a:t>Examining the data on domestic and international visitors to understand their preferences </a:t>
            </a:r>
            <a:r>
              <a:rPr lang="en-US" sz="2000" dirty="0" smtClean="0"/>
              <a:t>and behaviors.</a:t>
            </a:r>
          </a:p>
          <a:p>
            <a:pPr marL="342900" indent="-342900">
              <a:buAutoNum type="arabicPeriod"/>
            </a:pPr>
            <a:r>
              <a:rPr lang="en-US" sz="2000" dirty="0"/>
              <a:t>Analyzing the trends in visitor numbers and patterns across different districts and attractions in Telangana</a:t>
            </a:r>
            <a:r>
              <a:rPr lang="en-US" sz="2000" dirty="0" smtClean="0"/>
              <a:t>.</a:t>
            </a:r>
          </a:p>
          <a:p>
            <a:endParaRPr lang="en-US" sz="2000" dirty="0"/>
          </a:p>
          <a:p>
            <a:endParaRPr lang="en-US" sz="2000" dirty="0" smtClean="0"/>
          </a:p>
          <a:p>
            <a:r>
              <a:rPr lang="en-US" sz="2400" b="1" dirty="0" smtClean="0"/>
              <a:t>Why?</a:t>
            </a:r>
          </a:p>
          <a:p>
            <a:pPr marL="342900" indent="-342900">
              <a:buAutoNum type="arabicPeriod"/>
            </a:pPr>
            <a:r>
              <a:rPr lang="en-US" sz="2000" dirty="0"/>
              <a:t>Identifying Growth </a:t>
            </a:r>
            <a:r>
              <a:rPr lang="en-US" sz="2000" dirty="0" smtClean="0"/>
              <a:t>Opportunities.</a:t>
            </a:r>
          </a:p>
          <a:p>
            <a:pPr marL="342900" indent="-342900">
              <a:buAutoNum type="arabicPeriod"/>
            </a:pPr>
            <a:r>
              <a:rPr lang="en-US" sz="2000" dirty="0"/>
              <a:t>Improving Visitor </a:t>
            </a:r>
            <a:r>
              <a:rPr lang="en-US" sz="2000" dirty="0" smtClean="0"/>
              <a:t>Experiences.</a:t>
            </a:r>
          </a:p>
          <a:p>
            <a:pPr marL="342900" indent="-342900">
              <a:buAutoNum type="arabicPeriod"/>
            </a:pPr>
            <a:r>
              <a:rPr lang="en-US" sz="2000" dirty="0"/>
              <a:t>Boosting Revenue </a:t>
            </a:r>
            <a:r>
              <a:rPr lang="en-US" sz="2000" dirty="0" smtClean="0"/>
              <a:t>Generation. </a:t>
            </a:r>
          </a:p>
        </p:txBody>
      </p:sp>
    </p:spTree>
    <p:extLst>
      <p:ext uri="{BB962C8B-B14F-4D97-AF65-F5344CB8AC3E}">
        <p14:creationId xmlns:p14="http://schemas.microsoft.com/office/powerpoint/2010/main" val="246024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791170243"/>
              </p:ext>
            </p:extLst>
          </p:nvPr>
        </p:nvGraphicFramePr>
        <p:xfrm>
          <a:off x="276225" y="247650"/>
          <a:ext cx="11591925" cy="625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177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50" y="58370"/>
            <a:ext cx="11620500" cy="461665"/>
          </a:xfrm>
          <a:prstGeom prst="rect">
            <a:avLst/>
          </a:prstGeom>
          <a:noFill/>
        </p:spPr>
        <p:txBody>
          <a:bodyPr wrap="square" rtlCol="0">
            <a:spAutoFit/>
          </a:bodyPr>
          <a:lstStyle/>
          <a:p>
            <a:r>
              <a:rPr lang="en-US" sz="2400" b="1" dirty="0">
                <a:effectLst>
                  <a:glow rad="63500">
                    <a:schemeClr val="accent5">
                      <a:satMod val="175000"/>
                      <a:alpha val="40000"/>
                    </a:schemeClr>
                  </a:glow>
                </a:effectLst>
              </a:rPr>
              <a:t>T</a:t>
            </a:r>
            <a:r>
              <a:rPr lang="en-US" sz="2400" b="1" dirty="0" smtClean="0">
                <a:effectLst>
                  <a:glow rad="63500">
                    <a:schemeClr val="accent5">
                      <a:satMod val="175000"/>
                      <a:alpha val="40000"/>
                    </a:schemeClr>
                  </a:glow>
                </a:effectLst>
              </a:rPr>
              <a:t>op 10 districts having the highest number of visitors</a:t>
            </a:r>
            <a:endParaRPr lang="en-US" sz="2400" b="1" dirty="0">
              <a:effectLst>
                <a:glow rad="63500">
                  <a:schemeClr val="accent5">
                    <a:satMod val="175000"/>
                    <a:alpha val="40000"/>
                  </a:schemeClr>
                </a:glow>
              </a:effectLst>
            </a:endParaRPr>
          </a:p>
        </p:txBody>
      </p:sp>
      <p:sp>
        <p:nvSpPr>
          <p:cNvPr id="7" name="Right Arrow Callout 6"/>
          <p:cNvSpPr/>
          <p:nvPr/>
        </p:nvSpPr>
        <p:spPr>
          <a:xfrm>
            <a:off x="333375" y="628650"/>
            <a:ext cx="5886450" cy="6000750"/>
          </a:xfrm>
          <a:prstGeom prst="rightArrowCallout">
            <a:avLst>
              <a:gd name="adj1" fmla="val 25000"/>
              <a:gd name="adj2" fmla="val 25155"/>
              <a:gd name="adj3" fmla="val 21116"/>
              <a:gd name="adj4" fmla="val 66375"/>
            </a:avLst>
          </a:prstGeom>
          <a:solidFill>
            <a:schemeClr val="accent4">
              <a:lumMod val="60000"/>
              <a:lumOff val="40000"/>
              <a:alpha val="26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hart 2"/>
          <p:cNvGraphicFramePr>
            <a:graphicFrameLocks/>
          </p:cNvGraphicFramePr>
          <p:nvPr>
            <p:extLst>
              <p:ext uri="{D42A27DB-BD31-4B8C-83A1-F6EECF244321}">
                <p14:modId xmlns:p14="http://schemas.microsoft.com/office/powerpoint/2010/main" val="1135777662"/>
              </p:ext>
            </p:extLst>
          </p:nvPr>
        </p:nvGraphicFramePr>
        <p:xfrm>
          <a:off x="238125" y="746760"/>
          <a:ext cx="3771900" cy="21603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2854526691"/>
              </p:ext>
            </p:extLst>
          </p:nvPr>
        </p:nvGraphicFramePr>
        <p:xfrm>
          <a:off x="409575" y="2743201"/>
          <a:ext cx="3600449" cy="14934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3823423811"/>
              </p:ext>
            </p:extLst>
          </p:nvPr>
        </p:nvGraphicFramePr>
        <p:xfrm>
          <a:off x="409575" y="4236646"/>
          <a:ext cx="3600449" cy="2064967"/>
        </p:xfrm>
        <a:graphic>
          <a:graphicData uri="http://schemas.openxmlformats.org/drawingml/2006/chart">
            <c:chart xmlns:c="http://schemas.openxmlformats.org/drawingml/2006/chart" xmlns:r="http://schemas.openxmlformats.org/officeDocument/2006/relationships" r:id="rId4"/>
          </a:graphicData>
        </a:graphic>
      </p:graphicFrame>
      <p:sp>
        <p:nvSpPr>
          <p:cNvPr id="12" name="Round Diagonal Corner Rectangle 11"/>
          <p:cNvSpPr/>
          <p:nvPr/>
        </p:nvSpPr>
        <p:spPr>
          <a:xfrm>
            <a:off x="6219825" y="628650"/>
            <a:ext cx="5400675" cy="6000750"/>
          </a:xfrm>
          <a:prstGeom prst="round2DiagRect">
            <a:avLst>
              <a:gd name="adj1" fmla="val 3791"/>
              <a:gd name="adj2" fmla="val 0"/>
            </a:avLst>
          </a:prstGeom>
          <a:solidFill>
            <a:schemeClr val="accent4">
              <a:lumMod val="60000"/>
              <a:lumOff val="40000"/>
              <a:alpha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219824" y="819150"/>
            <a:ext cx="5400675" cy="5139869"/>
          </a:xfrm>
          <a:prstGeom prst="rect">
            <a:avLst/>
          </a:prstGeom>
          <a:noFill/>
        </p:spPr>
        <p:txBody>
          <a:bodyPr wrap="square" rtlCol="0">
            <a:spAutoFit/>
          </a:bodyPr>
          <a:lstStyle/>
          <a:p>
            <a:r>
              <a:rPr lang="en-US" sz="2000" b="1" dirty="0" smtClean="0"/>
              <a:t>Insights: </a:t>
            </a:r>
            <a:br>
              <a:rPr lang="en-US" sz="2000" b="1" dirty="0" smtClean="0"/>
            </a:br>
            <a:endParaRPr lang="en-US" dirty="0"/>
          </a:p>
          <a:p>
            <a:pPr marL="342900" indent="-342900">
              <a:buFont typeface="Arial" panose="020B0604020202020204" pitchFamily="34" charset="0"/>
              <a:buChar char="•"/>
            </a:pPr>
            <a:r>
              <a:rPr lang="en-US" sz="1600" dirty="0" smtClean="0"/>
              <a:t>Hyderabad </a:t>
            </a:r>
            <a:r>
              <a:rPr lang="en-US" sz="1600" dirty="0"/>
              <a:t>is the most visited destination in Telangana, with a significantly higher number of domestic </a:t>
            </a:r>
            <a:r>
              <a:rPr lang="en-US" sz="1600" dirty="0" smtClean="0"/>
              <a:t>and overall visitors </a:t>
            </a:r>
            <a:r>
              <a:rPr lang="en-US" sz="1600" dirty="0"/>
              <a:t>compared to other districts</a:t>
            </a:r>
            <a:r>
              <a:rPr lang="en-US" sz="1600" dirty="0" smtClean="0"/>
              <a:t>.</a:t>
            </a:r>
            <a:br>
              <a:rPr lang="en-US" sz="1600" dirty="0" smtClean="0"/>
            </a:br>
            <a:endParaRPr lang="en-US" sz="1600" dirty="0" smtClean="0"/>
          </a:p>
          <a:p>
            <a:pPr marL="342900" indent="-342900">
              <a:buFont typeface="Arial" panose="020B0604020202020204" pitchFamily="34" charset="0"/>
              <a:buChar char="•"/>
            </a:pPr>
            <a:r>
              <a:rPr lang="en-US" sz="1600" dirty="0" smtClean="0"/>
              <a:t>All the top 10 districts with most number of visitors </a:t>
            </a:r>
            <a:r>
              <a:rPr lang="en-US" sz="1600" dirty="0"/>
              <a:t>have substantial domestic </a:t>
            </a:r>
            <a:r>
              <a:rPr lang="en-US" sz="1600" dirty="0" smtClean="0"/>
              <a:t>visitors as compared to Foreign visitors, </a:t>
            </a:r>
            <a:r>
              <a:rPr lang="en-US" sz="1600" dirty="0"/>
              <a:t>indicating their potential for tourism development</a:t>
            </a:r>
            <a:r>
              <a:rPr lang="en-US" sz="1600" dirty="0" smtClean="0"/>
              <a:t>. </a:t>
            </a:r>
            <a:br>
              <a:rPr lang="en-US" sz="1600" dirty="0" smtClean="0"/>
            </a:br>
            <a:endParaRPr lang="en-US" sz="1600" dirty="0" smtClean="0"/>
          </a:p>
          <a:p>
            <a:pPr marL="342900" indent="-342900">
              <a:buFont typeface="Arial" panose="020B0604020202020204" pitchFamily="34" charset="0"/>
              <a:buChar char="•"/>
            </a:pPr>
            <a:r>
              <a:rPr lang="en-US" sz="1600" dirty="0"/>
              <a:t>There is a significant variation in visitor numbers among different districts, suggesting the need for targeted marketing and promotional efforts to attract more visitors to certain regions</a:t>
            </a:r>
            <a:r>
              <a:rPr lang="en-US" sz="1600" dirty="0" smtClean="0"/>
              <a:t>.</a:t>
            </a:r>
            <a:br>
              <a:rPr lang="en-US" sz="1600" dirty="0" smtClean="0"/>
            </a:br>
            <a:endParaRPr lang="en-US" sz="1600" dirty="0" smtClean="0"/>
          </a:p>
          <a:p>
            <a:pPr marL="342900" indent="-342900">
              <a:buFont typeface="Arial" panose="020B0604020202020204" pitchFamily="34" charset="0"/>
              <a:buChar char="•"/>
            </a:pPr>
            <a:r>
              <a:rPr lang="en-US" sz="1600" dirty="0" smtClean="0"/>
              <a:t>These highlight </a:t>
            </a:r>
            <a:r>
              <a:rPr lang="en-US" sz="1600" dirty="0"/>
              <a:t>the potential for targeted marketing and promotional campaigns to attract more international tourists to explore the diverse attractions of Telangana.</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43926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8370"/>
            <a:ext cx="12363450" cy="461665"/>
          </a:xfrm>
          <a:prstGeom prst="rect">
            <a:avLst/>
          </a:prstGeom>
          <a:noFill/>
        </p:spPr>
        <p:txBody>
          <a:bodyPr wrap="square" rtlCol="0">
            <a:spAutoFit/>
          </a:bodyPr>
          <a:lstStyle/>
          <a:p>
            <a:r>
              <a:rPr lang="en-US" sz="2400" b="1" dirty="0" smtClean="0">
                <a:effectLst>
                  <a:glow rad="63500">
                    <a:schemeClr val="accent5">
                      <a:satMod val="175000"/>
                      <a:alpha val="40000"/>
                    </a:schemeClr>
                  </a:glow>
                </a:effectLst>
              </a:rPr>
              <a:t>Top and Bottom 3 districts based on Compounded Annual Growth Rate (CAGR) of visitors </a:t>
            </a:r>
          </a:p>
        </p:txBody>
      </p:sp>
      <p:sp>
        <p:nvSpPr>
          <p:cNvPr id="7" name="Right Arrow Callout 6"/>
          <p:cNvSpPr/>
          <p:nvPr/>
        </p:nvSpPr>
        <p:spPr>
          <a:xfrm>
            <a:off x="133350" y="628650"/>
            <a:ext cx="4765695" cy="6000750"/>
          </a:xfrm>
          <a:prstGeom prst="rightArrowCallout">
            <a:avLst>
              <a:gd name="adj1" fmla="val 25000"/>
              <a:gd name="adj2" fmla="val 25162"/>
              <a:gd name="adj3" fmla="val 17366"/>
              <a:gd name="adj4" fmla="val 72815"/>
            </a:avLst>
          </a:prstGeom>
          <a:solidFill>
            <a:schemeClr val="accent4">
              <a:lumMod val="60000"/>
              <a:lumOff val="40000"/>
              <a:alpha val="26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Rectangle 11"/>
          <p:cNvSpPr/>
          <p:nvPr/>
        </p:nvSpPr>
        <p:spPr>
          <a:xfrm>
            <a:off x="4899045" y="628650"/>
            <a:ext cx="7115175" cy="6000750"/>
          </a:xfrm>
          <a:prstGeom prst="round2DiagRect">
            <a:avLst>
              <a:gd name="adj1" fmla="val 3791"/>
              <a:gd name="adj2" fmla="val 0"/>
            </a:avLst>
          </a:prstGeom>
          <a:solidFill>
            <a:schemeClr val="accent4">
              <a:lumMod val="60000"/>
              <a:lumOff val="40000"/>
              <a:alpha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p:cNvGraphicFramePr>
            <a:graphicFrameLocks/>
          </p:cNvGraphicFramePr>
          <p:nvPr>
            <p:extLst>
              <p:ext uri="{D42A27DB-BD31-4B8C-83A1-F6EECF244321}">
                <p14:modId xmlns:p14="http://schemas.microsoft.com/office/powerpoint/2010/main" val="880326179"/>
              </p:ext>
            </p:extLst>
          </p:nvPr>
        </p:nvGraphicFramePr>
        <p:xfrm>
          <a:off x="133350" y="2371725"/>
          <a:ext cx="3269320" cy="25146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4924425" y="751314"/>
            <a:ext cx="7115175" cy="5847755"/>
          </a:xfrm>
          <a:prstGeom prst="rect">
            <a:avLst/>
          </a:prstGeom>
          <a:noFill/>
        </p:spPr>
        <p:txBody>
          <a:bodyPr wrap="square" rtlCol="0">
            <a:spAutoFit/>
          </a:bodyPr>
          <a:lstStyle/>
          <a:p>
            <a:pPr marL="285750" indent="-285750">
              <a:buFont typeface="Arial" panose="020B0604020202020204" pitchFamily="34" charset="0"/>
              <a:buChar char="•"/>
            </a:pPr>
            <a:r>
              <a:rPr lang="en-US" sz="1600" b="1" dirty="0"/>
              <a:t>High Growth Potential: </a:t>
            </a:r>
            <a:r>
              <a:rPr lang="en-US" sz="1600" dirty="0" smtClean="0"/>
              <a:t>Positive CAGR  indicates </a:t>
            </a:r>
            <a:r>
              <a:rPr lang="en-US" sz="1600" dirty="0"/>
              <a:t>a high growth potential for tourism in these areas. These districts can be targeted for tourism development and promotional activities to capitalize on their increasing visitor numbers</a:t>
            </a:r>
            <a:r>
              <a:rPr lang="en-US" sz="1600" dirty="0" smtClean="0"/>
              <a:t>.</a:t>
            </a:r>
            <a:br>
              <a:rPr lang="en-US" sz="1600" dirty="0" smtClean="0"/>
            </a:br>
            <a:endParaRPr lang="en-US" sz="1600" dirty="0"/>
          </a:p>
          <a:p>
            <a:pPr marL="285750" indent="-285750">
              <a:buFont typeface="Arial" panose="020B0604020202020204" pitchFamily="34" charset="0"/>
              <a:buChar char="•"/>
            </a:pPr>
            <a:r>
              <a:rPr lang="en-US" sz="1600" b="1" dirty="0"/>
              <a:t>Opportunities for Improvement: </a:t>
            </a:r>
            <a:r>
              <a:rPr lang="en-US" sz="1600" dirty="0" smtClean="0"/>
              <a:t>Negative CAGR suggests </a:t>
            </a:r>
            <a:r>
              <a:rPr lang="en-US" sz="1600" dirty="0"/>
              <a:t>a decline or slower growth in visitor numbers. These districts may require attention and strategies to identify and address challenges that hinder tourism growth, such as infrastructure, marketing, or visitor experiences</a:t>
            </a:r>
            <a:r>
              <a:rPr lang="en-US" sz="1600" dirty="0" smtClean="0"/>
              <a:t>.</a:t>
            </a:r>
            <a:br>
              <a:rPr lang="en-US" sz="1600" dirty="0" smtClean="0"/>
            </a:br>
            <a:endParaRPr lang="en-US" sz="1600" dirty="0"/>
          </a:p>
          <a:p>
            <a:pPr marL="285750" indent="-285750">
              <a:buFont typeface="Arial" panose="020B0604020202020204" pitchFamily="34" charset="0"/>
              <a:buChar char="•"/>
            </a:pPr>
            <a:r>
              <a:rPr lang="en-US" sz="1600" b="1" dirty="0"/>
              <a:t>Regional Disparities: </a:t>
            </a:r>
            <a:r>
              <a:rPr lang="en-US" sz="1600" dirty="0"/>
              <a:t>The varying CAGR across districts highlights regional disparities in tourism growth. This information can help prioritize resources and efforts towards districts with lower growth rates, ensuring a more balanced and inclusive development of tourism across Telangana</a:t>
            </a:r>
            <a:r>
              <a:rPr lang="en-US" sz="1600" dirty="0" smtClean="0"/>
              <a:t>.</a:t>
            </a:r>
            <a:br>
              <a:rPr lang="en-US" sz="1600" dirty="0" smtClean="0"/>
            </a:br>
            <a:endParaRPr lang="en-US" sz="1600" dirty="0"/>
          </a:p>
          <a:p>
            <a:pPr marL="285750" indent="-285750">
              <a:buFont typeface="Arial" panose="020B0604020202020204" pitchFamily="34" charset="0"/>
              <a:buChar char="•"/>
            </a:pPr>
            <a:r>
              <a:rPr lang="en-US" sz="1600" b="1" dirty="0"/>
              <a:t>Factors Affecting Growth: </a:t>
            </a:r>
            <a:r>
              <a:rPr lang="en-US" sz="1600" dirty="0"/>
              <a:t>Analyzing the factors contributing to the high CAGR </a:t>
            </a:r>
            <a:r>
              <a:rPr lang="en-US" sz="1600" dirty="0" smtClean="0"/>
              <a:t>can </a:t>
            </a:r>
            <a:r>
              <a:rPr lang="en-US" sz="1600" dirty="0"/>
              <a:t>provide insights into successful tourism strategies. Identifying and replicating these factors in other districts can help stimulate tourism growth and replicate positive outcomes</a:t>
            </a:r>
            <a:r>
              <a:rPr lang="en-US" sz="1600" dirty="0" smtClean="0"/>
              <a:t>.</a:t>
            </a:r>
            <a:br>
              <a:rPr lang="en-US" sz="1600" dirty="0" smtClean="0"/>
            </a:br>
            <a:endParaRPr lang="en-US" sz="1600" dirty="0" smtClean="0"/>
          </a:p>
          <a:p>
            <a:pPr marL="285750" indent="-285750">
              <a:buFont typeface="Arial" panose="020B0604020202020204" pitchFamily="34" charset="0"/>
              <a:buChar char="•"/>
            </a:pPr>
            <a:r>
              <a:rPr lang="en-US" b="1" dirty="0"/>
              <a:t>Seasonal Variations: </a:t>
            </a:r>
            <a:r>
              <a:rPr lang="en-US" dirty="0"/>
              <a:t>Analyzing CAGR reveals seasonal variations, optimizing resource allocation, marketing, and infrastructure planning for peak season visitor demands.</a:t>
            </a:r>
            <a:r>
              <a:rPr lang="en-US" sz="1600" dirty="0" smtClean="0"/>
              <a:t/>
            </a:r>
            <a:br>
              <a:rPr lang="en-US" sz="1600" dirty="0" smtClean="0"/>
            </a:br>
            <a:endParaRPr lang="en-US" sz="1600" dirty="0"/>
          </a:p>
        </p:txBody>
      </p:sp>
    </p:spTree>
    <p:extLst>
      <p:ext uri="{BB962C8B-B14F-4D97-AF65-F5344CB8AC3E}">
        <p14:creationId xmlns:p14="http://schemas.microsoft.com/office/powerpoint/2010/main" val="690608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50" y="58370"/>
            <a:ext cx="11620500" cy="461665"/>
          </a:xfrm>
          <a:prstGeom prst="rect">
            <a:avLst/>
          </a:prstGeom>
          <a:noFill/>
        </p:spPr>
        <p:txBody>
          <a:bodyPr wrap="square" rtlCol="0">
            <a:spAutoFit/>
          </a:bodyPr>
          <a:lstStyle/>
          <a:p>
            <a:r>
              <a:rPr lang="en-US" sz="2400" b="1" dirty="0" smtClean="0">
                <a:effectLst>
                  <a:glow rad="63500">
                    <a:schemeClr val="accent5">
                      <a:satMod val="175000"/>
                      <a:alpha val="40000"/>
                    </a:schemeClr>
                  </a:glow>
                </a:effectLst>
              </a:rPr>
              <a:t>The Top &amp; Bottom 3 </a:t>
            </a:r>
            <a:r>
              <a:rPr lang="en-US" sz="2400" b="1" dirty="0">
                <a:effectLst>
                  <a:glow rad="63500">
                    <a:schemeClr val="accent5">
                      <a:satMod val="175000"/>
                      <a:alpha val="40000"/>
                    </a:schemeClr>
                  </a:glow>
                </a:effectLst>
              </a:rPr>
              <a:t>D</a:t>
            </a:r>
            <a:r>
              <a:rPr lang="en-US" sz="2400" b="1" dirty="0" smtClean="0">
                <a:effectLst>
                  <a:glow rad="63500">
                    <a:schemeClr val="accent5">
                      <a:satMod val="175000"/>
                      <a:alpha val="40000"/>
                    </a:schemeClr>
                  </a:glow>
                </a:effectLst>
              </a:rPr>
              <a:t>istricts with High Domestic to Foreign Tourist Ratio</a:t>
            </a:r>
          </a:p>
        </p:txBody>
      </p:sp>
      <p:sp>
        <p:nvSpPr>
          <p:cNvPr id="7" name="Right Arrow Callout 6"/>
          <p:cNvSpPr/>
          <p:nvPr/>
        </p:nvSpPr>
        <p:spPr>
          <a:xfrm>
            <a:off x="333375" y="628650"/>
            <a:ext cx="5886450" cy="6000750"/>
          </a:xfrm>
          <a:prstGeom prst="rightArrowCallout">
            <a:avLst>
              <a:gd name="adj1" fmla="val 25000"/>
              <a:gd name="adj2" fmla="val 25000"/>
              <a:gd name="adj3" fmla="val 22049"/>
              <a:gd name="adj4" fmla="val 66996"/>
            </a:avLst>
          </a:prstGeom>
          <a:solidFill>
            <a:schemeClr val="accent4">
              <a:lumMod val="60000"/>
              <a:lumOff val="40000"/>
              <a:alpha val="26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Rectangle 11"/>
          <p:cNvSpPr/>
          <p:nvPr/>
        </p:nvSpPr>
        <p:spPr>
          <a:xfrm>
            <a:off x="6219825" y="628650"/>
            <a:ext cx="5400675" cy="6000750"/>
          </a:xfrm>
          <a:prstGeom prst="round2DiagRect">
            <a:avLst>
              <a:gd name="adj1" fmla="val 3791"/>
              <a:gd name="adj2" fmla="val 0"/>
            </a:avLst>
          </a:prstGeom>
          <a:solidFill>
            <a:schemeClr val="accent4">
              <a:lumMod val="60000"/>
              <a:lumOff val="40000"/>
              <a:alpha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09360" y="786384"/>
            <a:ext cx="5212080" cy="5386090"/>
          </a:xfrm>
          <a:prstGeom prst="rect">
            <a:avLst/>
          </a:prstGeom>
          <a:noFill/>
        </p:spPr>
        <p:txBody>
          <a:bodyPr wrap="square" rtlCol="0">
            <a:spAutoFit/>
          </a:bodyPr>
          <a:lstStyle/>
          <a:p>
            <a:pPr marL="285750" indent="-285750">
              <a:buFont typeface="Arial" panose="020B0604020202020204" pitchFamily="34" charset="0"/>
              <a:buChar char="•"/>
            </a:pPr>
            <a:r>
              <a:rPr lang="en-US" sz="1600" b="1" dirty="0"/>
              <a:t>Diverse visitor profile: </a:t>
            </a:r>
            <a:r>
              <a:rPr lang="en-US" sz="1600" dirty="0"/>
              <a:t>Adilabad district has a significantly higher domestic to foreign visitors ratio, indicating a higher proportion of domestic tourists compared to foreign tourists. This suggests that Adilabad attracts more domestic visitors, possibly due to its unique cultural, historical, or natural attractions that resonate with local tourists</a:t>
            </a:r>
            <a:r>
              <a:rPr lang="en-US" sz="1600" dirty="0" smtClean="0"/>
              <a:t>.</a:t>
            </a:r>
            <a:br>
              <a:rPr lang="en-US" sz="1600" dirty="0" smtClean="0"/>
            </a:br>
            <a:endParaRPr lang="en-US" sz="1600" dirty="0"/>
          </a:p>
          <a:p>
            <a:pPr marL="285750" indent="-285750">
              <a:buFont typeface="Arial" panose="020B0604020202020204" pitchFamily="34" charset="0"/>
              <a:buChar char="•"/>
            </a:pPr>
            <a:r>
              <a:rPr lang="en-US" sz="1600" b="1" dirty="0"/>
              <a:t>Potential for international appeal: </a:t>
            </a:r>
            <a:r>
              <a:rPr lang="en-US" sz="1600" dirty="0"/>
              <a:t>On the other hand, districts like </a:t>
            </a:r>
            <a:r>
              <a:rPr lang="en-US" sz="1600" dirty="0" smtClean="0"/>
              <a:t>Jayashankar</a:t>
            </a:r>
            <a:r>
              <a:rPr lang="en-US" sz="1600" dirty="0"/>
              <a:t> </a:t>
            </a:r>
            <a:r>
              <a:rPr lang="en-US" sz="1600" dirty="0" smtClean="0"/>
              <a:t>Bhoopalpally </a:t>
            </a:r>
            <a:r>
              <a:rPr lang="en-US" sz="1600" dirty="0"/>
              <a:t>and Nagarkurnool have lower domestic to foreign visitors ratios, suggesting a relatively higher presence of foreign tourists. This indicates the potential for these districts to attract and cater to international visitors with experiences, services, and facilities that align with their preferences</a:t>
            </a:r>
            <a:r>
              <a:rPr lang="en-US" sz="1600" dirty="0" smtClean="0"/>
              <a:t>.</a:t>
            </a:r>
            <a:br>
              <a:rPr lang="en-US" sz="1600" dirty="0" smtClean="0"/>
            </a:br>
            <a:endParaRPr lang="en-US" sz="1600" dirty="0"/>
          </a:p>
          <a:p>
            <a:pPr marL="285750" indent="-285750">
              <a:buFont typeface="Arial" panose="020B0604020202020204" pitchFamily="34" charset="0"/>
              <a:buChar char="•"/>
            </a:pPr>
            <a:r>
              <a:rPr lang="en-US" sz="1600" b="1" dirty="0"/>
              <a:t>Focus on tourism promotion: </a:t>
            </a:r>
            <a:r>
              <a:rPr lang="en-US" dirty="0"/>
              <a:t>Enhance marketing to attract domestic tourists in Mahbubnagar, Warangal (Urban), and Hyderabad with low domestic to foreign visitor ratios.</a:t>
            </a:r>
            <a:endParaRPr lang="en-US" sz="1600" dirty="0"/>
          </a:p>
        </p:txBody>
      </p:sp>
      <p:graphicFrame>
        <p:nvGraphicFramePr>
          <p:cNvPr id="6" name="Chart 5"/>
          <p:cNvGraphicFramePr>
            <a:graphicFrameLocks/>
          </p:cNvGraphicFramePr>
          <p:nvPr>
            <p:extLst>
              <p:ext uri="{D42A27DB-BD31-4B8C-83A1-F6EECF244321}">
                <p14:modId xmlns:p14="http://schemas.microsoft.com/office/powerpoint/2010/main" val="3029793835"/>
              </p:ext>
            </p:extLst>
          </p:nvPr>
        </p:nvGraphicFramePr>
        <p:xfrm>
          <a:off x="333375" y="2504907"/>
          <a:ext cx="3819525" cy="22482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816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50" y="58370"/>
            <a:ext cx="11620500" cy="461665"/>
          </a:xfrm>
          <a:prstGeom prst="rect">
            <a:avLst/>
          </a:prstGeom>
          <a:noFill/>
        </p:spPr>
        <p:txBody>
          <a:bodyPr wrap="square" rtlCol="0">
            <a:spAutoFit/>
          </a:bodyPr>
          <a:lstStyle/>
          <a:p>
            <a:r>
              <a:rPr lang="en-US" sz="2400" b="1" dirty="0" smtClean="0">
                <a:effectLst>
                  <a:glow rad="63500">
                    <a:schemeClr val="accent5">
                      <a:satMod val="175000"/>
                      <a:alpha val="40000"/>
                    </a:schemeClr>
                  </a:glow>
                </a:effectLst>
              </a:rPr>
              <a:t>The Peak And Low Season Months for Hyderabad (2016-2019)</a:t>
            </a:r>
            <a:endParaRPr lang="en-US" sz="2400" b="1" dirty="0">
              <a:effectLst>
                <a:glow rad="63500">
                  <a:schemeClr val="accent5">
                    <a:satMod val="175000"/>
                    <a:alpha val="40000"/>
                  </a:schemeClr>
                </a:glow>
              </a:effectLst>
            </a:endParaRPr>
          </a:p>
        </p:txBody>
      </p:sp>
      <p:sp>
        <p:nvSpPr>
          <p:cNvPr id="7" name="Right Arrow Callout 6"/>
          <p:cNvSpPr/>
          <p:nvPr/>
        </p:nvSpPr>
        <p:spPr>
          <a:xfrm>
            <a:off x="333375" y="628650"/>
            <a:ext cx="5886450" cy="6000750"/>
          </a:xfrm>
          <a:prstGeom prst="rightArrowCallout">
            <a:avLst>
              <a:gd name="adj1" fmla="val 25932"/>
              <a:gd name="adj2" fmla="val 25000"/>
              <a:gd name="adj3" fmla="val 23291"/>
              <a:gd name="adj4" fmla="val 67307"/>
            </a:avLst>
          </a:prstGeom>
          <a:solidFill>
            <a:schemeClr val="accent4">
              <a:lumMod val="60000"/>
              <a:lumOff val="40000"/>
              <a:alpha val="26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Rectangle 11"/>
          <p:cNvSpPr/>
          <p:nvPr/>
        </p:nvSpPr>
        <p:spPr>
          <a:xfrm>
            <a:off x="6219825" y="628650"/>
            <a:ext cx="5572125" cy="6000750"/>
          </a:xfrm>
          <a:prstGeom prst="round2DiagRect">
            <a:avLst>
              <a:gd name="adj1" fmla="val 3791"/>
              <a:gd name="adj2" fmla="val 0"/>
            </a:avLst>
          </a:prstGeom>
          <a:solidFill>
            <a:schemeClr val="accent4">
              <a:lumMod val="60000"/>
              <a:lumOff val="40000"/>
              <a:alpha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p:cNvGraphicFramePr>
            <a:graphicFrameLocks/>
          </p:cNvGraphicFramePr>
          <p:nvPr>
            <p:extLst>
              <p:ext uri="{D42A27DB-BD31-4B8C-83A1-F6EECF244321}">
                <p14:modId xmlns:p14="http://schemas.microsoft.com/office/powerpoint/2010/main" val="1553282161"/>
              </p:ext>
            </p:extLst>
          </p:nvPr>
        </p:nvGraphicFramePr>
        <p:xfrm>
          <a:off x="333375" y="1005672"/>
          <a:ext cx="3832275" cy="23050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1293919054"/>
              </p:ext>
            </p:extLst>
          </p:nvPr>
        </p:nvGraphicFramePr>
        <p:xfrm>
          <a:off x="307872" y="3687743"/>
          <a:ext cx="3845027" cy="1961105"/>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321528" y="874425"/>
            <a:ext cx="5470422" cy="5509200"/>
          </a:xfrm>
          <a:prstGeom prst="rect">
            <a:avLst/>
          </a:prstGeom>
          <a:noFill/>
        </p:spPr>
        <p:txBody>
          <a:bodyPr wrap="square" rtlCol="0">
            <a:spAutoFit/>
          </a:bodyPr>
          <a:lstStyle/>
          <a:p>
            <a:r>
              <a:rPr lang="en-US" sz="1600" b="1" dirty="0" smtClean="0"/>
              <a:t>Domestic:</a:t>
            </a:r>
            <a:br>
              <a:rPr lang="en-US" sz="1600" b="1" dirty="0" smtClean="0"/>
            </a:br>
            <a:endParaRPr lang="en-US" sz="1600" b="1" dirty="0" smtClean="0"/>
          </a:p>
          <a:p>
            <a:pPr marL="285750" indent="-285750">
              <a:buFont typeface="Arial" panose="020B0604020202020204" pitchFamily="34" charset="0"/>
              <a:buChar char="•"/>
            </a:pPr>
            <a:r>
              <a:rPr lang="en-US" sz="1600" i="1" dirty="0"/>
              <a:t>Seasonal peaks: </a:t>
            </a:r>
            <a:r>
              <a:rPr lang="en-US" sz="1600" b="1" dirty="0"/>
              <a:t>June and December </a:t>
            </a:r>
            <a:r>
              <a:rPr lang="en-US" sz="1600" dirty="0"/>
              <a:t>have high domestic visitor numbers, guiding resource allocation and marketing efforts</a:t>
            </a:r>
            <a:r>
              <a:rPr lang="en-US" sz="1600" dirty="0" smtClean="0"/>
              <a:t>. Potential reasons are Bonalu &amp; Ramzan in June and Christmas &amp; New Year’s Eve in December.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i="1" dirty="0"/>
              <a:t>Off-peak periods: </a:t>
            </a:r>
            <a:r>
              <a:rPr lang="en-US" sz="1600" b="1" dirty="0"/>
              <a:t>February and September </a:t>
            </a:r>
            <a:r>
              <a:rPr lang="en-US" sz="1600" dirty="0"/>
              <a:t>have lower domestic visitors, presenting opportunities for targeted promotions to boost tourism</a:t>
            </a:r>
            <a:r>
              <a:rPr lang="en-US" sz="1600" dirty="0" smtClean="0"/>
              <a:t>. Possible reasons are post holiday period(Feb) and end of summer vacations(Sep). </a:t>
            </a:r>
          </a:p>
          <a:p>
            <a:endParaRPr lang="en-US" sz="1600" dirty="0"/>
          </a:p>
          <a:p>
            <a:r>
              <a:rPr lang="en-US" sz="1600" b="1" dirty="0" smtClean="0"/>
              <a:t>Foreign:</a:t>
            </a:r>
            <a:br>
              <a:rPr lang="en-US" sz="1600" b="1" dirty="0" smtClean="0"/>
            </a:br>
            <a:endParaRPr lang="en-US" sz="1600" b="1" dirty="0" smtClean="0"/>
          </a:p>
          <a:p>
            <a:pPr marL="285750" indent="-285750">
              <a:buFont typeface="Arial" panose="020B0604020202020204" pitchFamily="34" charset="0"/>
              <a:buChar char="•"/>
            </a:pPr>
            <a:r>
              <a:rPr lang="en-US" sz="1600" i="1" dirty="0"/>
              <a:t>Seasonal peaks: </a:t>
            </a:r>
            <a:r>
              <a:rPr lang="en-US" sz="1600" b="1" dirty="0" smtClean="0"/>
              <a:t>December, January and February </a:t>
            </a:r>
            <a:r>
              <a:rPr lang="en-US" sz="1600" dirty="0" smtClean="0"/>
              <a:t>have the most foreign visitors. Probable reasons are cooler and </a:t>
            </a:r>
            <a:r>
              <a:rPr lang="en-US" sz="1600" dirty="0"/>
              <a:t>more comfortable </a:t>
            </a:r>
            <a:r>
              <a:rPr lang="en-US" sz="1600" dirty="0" smtClean="0"/>
              <a:t>temperatures and festive season(</a:t>
            </a:r>
            <a:r>
              <a:rPr lang="en-US" sz="1600" dirty="0"/>
              <a:t>Christmas &amp; New Year’s Eve</a:t>
            </a:r>
            <a:r>
              <a:rPr lang="en-US" sz="1600" dirty="0" smtClean="0"/>
              <a:t>). </a:t>
            </a:r>
            <a:r>
              <a:rPr lang="en-US" sz="1600" dirty="0"/>
              <a:t/>
            </a:r>
            <a:br>
              <a:rPr lang="en-US" sz="1600" dirty="0"/>
            </a:br>
            <a:endParaRPr lang="en-US" sz="1600" dirty="0" smtClean="0"/>
          </a:p>
          <a:p>
            <a:pPr marL="285750" indent="-285750">
              <a:buFont typeface="Arial" panose="020B0604020202020204" pitchFamily="34" charset="0"/>
              <a:buChar char="•"/>
            </a:pPr>
            <a:r>
              <a:rPr lang="en-US" sz="1600" i="1" dirty="0"/>
              <a:t>Off-peak periods</a:t>
            </a:r>
            <a:r>
              <a:rPr lang="en-US" sz="1600" i="1" dirty="0" smtClean="0"/>
              <a:t>: </a:t>
            </a:r>
            <a:r>
              <a:rPr lang="en-US" sz="1600" b="1" dirty="0" smtClean="0"/>
              <a:t>April </a:t>
            </a:r>
            <a:r>
              <a:rPr lang="en-US" sz="1600" b="1" dirty="0"/>
              <a:t>and </a:t>
            </a:r>
            <a:r>
              <a:rPr lang="en-US" sz="1600" b="1" dirty="0" smtClean="0"/>
              <a:t>May</a:t>
            </a:r>
            <a:r>
              <a:rPr lang="en-US" sz="1600" dirty="0" smtClean="0"/>
              <a:t> have </a:t>
            </a:r>
            <a:r>
              <a:rPr lang="en-US" sz="1600" dirty="0"/>
              <a:t>lower </a:t>
            </a:r>
            <a:r>
              <a:rPr lang="en-US" sz="1600" dirty="0" smtClean="0"/>
              <a:t>foreign visitors. Likely reasons are hot weather and academic commitments. </a:t>
            </a:r>
          </a:p>
        </p:txBody>
      </p:sp>
    </p:spTree>
    <p:extLst>
      <p:ext uri="{BB962C8B-B14F-4D97-AF65-F5344CB8AC3E}">
        <p14:creationId xmlns:p14="http://schemas.microsoft.com/office/powerpoint/2010/main" val="3675850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50" y="58370"/>
            <a:ext cx="11620500" cy="461665"/>
          </a:xfrm>
          <a:prstGeom prst="rect">
            <a:avLst/>
          </a:prstGeom>
          <a:noFill/>
        </p:spPr>
        <p:txBody>
          <a:bodyPr wrap="square" rtlCol="0">
            <a:spAutoFit/>
          </a:bodyPr>
          <a:lstStyle/>
          <a:p>
            <a:r>
              <a:rPr lang="en-US" sz="2400" b="1" dirty="0" smtClean="0">
                <a:effectLst>
                  <a:glow rad="63500">
                    <a:schemeClr val="accent5">
                      <a:satMod val="175000"/>
                      <a:alpha val="40000"/>
                    </a:schemeClr>
                  </a:glow>
                </a:effectLst>
              </a:rPr>
              <a:t>Top and Bottom 5 Districts Based on Tourist to Population Footfall Ratio in 2019</a:t>
            </a:r>
            <a:endParaRPr lang="en-US" sz="2400" b="1" dirty="0">
              <a:effectLst>
                <a:glow rad="63500">
                  <a:schemeClr val="accent5">
                    <a:satMod val="175000"/>
                    <a:alpha val="40000"/>
                  </a:schemeClr>
                </a:glow>
              </a:effectLst>
            </a:endParaRPr>
          </a:p>
        </p:txBody>
      </p:sp>
      <p:sp>
        <p:nvSpPr>
          <p:cNvPr id="7" name="Right Arrow Callout 6"/>
          <p:cNvSpPr/>
          <p:nvPr/>
        </p:nvSpPr>
        <p:spPr>
          <a:xfrm>
            <a:off x="333375" y="628650"/>
            <a:ext cx="5886450" cy="6000750"/>
          </a:xfrm>
          <a:prstGeom prst="rightArrowCallout">
            <a:avLst>
              <a:gd name="adj1" fmla="val 25000"/>
              <a:gd name="adj2" fmla="val 25000"/>
              <a:gd name="adj3" fmla="val 25000"/>
              <a:gd name="adj4" fmla="val 64045"/>
            </a:avLst>
          </a:prstGeom>
          <a:solidFill>
            <a:schemeClr val="accent4">
              <a:lumMod val="60000"/>
              <a:lumOff val="40000"/>
              <a:alpha val="26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Rectangle 11"/>
          <p:cNvSpPr/>
          <p:nvPr/>
        </p:nvSpPr>
        <p:spPr>
          <a:xfrm>
            <a:off x="6219825" y="628650"/>
            <a:ext cx="5400675" cy="6000750"/>
          </a:xfrm>
          <a:prstGeom prst="round2DiagRect">
            <a:avLst>
              <a:gd name="adj1" fmla="val 3791"/>
              <a:gd name="adj2" fmla="val 0"/>
            </a:avLst>
          </a:prstGeom>
          <a:solidFill>
            <a:schemeClr val="accent4">
              <a:lumMod val="60000"/>
              <a:lumOff val="40000"/>
              <a:alpha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p:cNvGraphicFramePr>
            <a:graphicFrameLocks/>
          </p:cNvGraphicFramePr>
          <p:nvPr>
            <p:extLst>
              <p:ext uri="{D42A27DB-BD31-4B8C-83A1-F6EECF244321}">
                <p14:modId xmlns:p14="http://schemas.microsoft.com/office/powerpoint/2010/main" val="4272316211"/>
              </p:ext>
            </p:extLst>
          </p:nvPr>
        </p:nvGraphicFramePr>
        <p:xfrm>
          <a:off x="333375" y="1063864"/>
          <a:ext cx="3775192" cy="203646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275979650"/>
              </p:ext>
            </p:extLst>
          </p:nvPr>
        </p:nvGraphicFramePr>
        <p:xfrm>
          <a:off x="333375" y="4191151"/>
          <a:ext cx="3775192" cy="2002474"/>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6279857" y="948690"/>
            <a:ext cx="536783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Tourism potential</a:t>
            </a:r>
            <a:r>
              <a:rPr lang="en-US" dirty="0" smtClean="0"/>
              <a:t>: The districts with higher ratio </a:t>
            </a:r>
            <a:r>
              <a:rPr lang="en-US" dirty="0"/>
              <a:t>indicates its high tourism potential. It may be beneficial to focus on developing and promoting tourist attractions in this district to further capitalize on its popularity</a:t>
            </a:r>
            <a:r>
              <a:rPr lang="en-US" dirty="0" smtClean="0"/>
              <a:t>.</a:t>
            </a:r>
            <a:br>
              <a:rPr lang="en-US" dirty="0" smtClean="0"/>
            </a:br>
            <a:endParaRPr lang="en-US" dirty="0" smtClean="0"/>
          </a:p>
          <a:p>
            <a:pPr marL="285750" indent="-285750">
              <a:buFont typeface="Arial" panose="020B0604020202020204" pitchFamily="34" charset="0"/>
              <a:buChar char="•"/>
            </a:pPr>
            <a:r>
              <a:rPr lang="en-US" dirty="0"/>
              <a:t>Untapped potential</a:t>
            </a:r>
            <a:r>
              <a:rPr lang="en-US" dirty="0" smtClean="0"/>
              <a:t>: </a:t>
            </a:r>
            <a:r>
              <a:rPr lang="en-US" dirty="0"/>
              <a:t>The districts with </a:t>
            </a:r>
            <a:r>
              <a:rPr lang="en-US" dirty="0" smtClean="0"/>
              <a:t>lower </a:t>
            </a:r>
            <a:r>
              <a:rPr lang="en-US" dirty="0"/>
              <a:t>ratio </a:t>
            </a:r>
            <a:r>
              <a:rPr lang="en-US" dirty="0" smtClean="0"/>
              <a:t>indicates opportunity </a:t>
            </a:r>
            <a:r>
              <a:rPr lang="en-US" dirty="0"/>
              <a:t>to explore and promote tourism initiatives in these areas to attract more visitors and diversify tourism offerings across Telangana</a:t>
            </a:r>
            <a:r>
              <a:rPr lang="en-US" dirty="0" smtClean="0"/>
              <a:t>.</a:t>
            </a:r>
            <a:br>
              <a:rPr lang="en-US" dirty="0" smtClean="0"/>
            </a:br>
            <a:endParaRPr lang="en-US" dirty="0" smtClean="0"/>
          </a:p>
          <a:p>
            <a:pPr marL="285750" indent="-285750">
              <a:buFont typeface="Arial" panose="020B0604020202020204" pitchFamily="34" charset="0"/>
              <a:buChar char="•"/>
            </a:pPr>
            <a:r>
              <a:rPr lang="en-US" dirty="0"/>
              <a:t>Infrastructure and marketing: The districts with higher tourist-to-population ratios could benefit from investments in infrastructure development, hospitality facilities, and targeted marketing campaigns to enhance their attractiveness to tourists. This can help boost visitor numbers and overall tourism revenue.</a:t>
            </a:r>
            <a:endParaRPr lang="en-US" dirty="0"/>
          </a:p>
        </p:txBody>
      </p:sp>
    </p:spTree>
    <p:extLst>
      <p:ext uri="{BB962C8B-B14F-4D97-AF65-F5344CB8AC3E}">
        <p14:creationId xmlns:p14="http://schemas.microsoft.com/office/powerpoint/2010/main" val="117429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50" y="58370"/>
            <a:ext cx="11620500" cy="461665"/>
          </a:xfrm>
          <a:prstGeom prst="rect">
            <a:avLst/>
          </a:prstGeom>
          <a:noFill/>
        </p:spPr>
        <p:txBody>
          <a:bodyPr wrap="square" rtlCol="0">
            <a:spAutoFit/>
          </a:bodyPr>
          <a:lstStyle/>
          <a:p>
            <a:r>
              <a:rPr lang="en-US" sz="2400" b="1" dirty="0" smtClean="0">
                <a:effectLst>
                  <a:glow rad="63500">
                    <a:schemeClr val="accent5">
                      <a:satMod val="175000"/>
                      <a:alpha val="40000"/>
                    </a:schemeClr>
                  </a:glow>
                </a:effectLst>
              </a:rPr>
              <a:t>Projected Number of Domestic &amp; Foreign Tourists in Hyderabad in 2025 </a:t>
            </a:r>
            <a:endParaRPr lang="en-US" sz="2400" b="1" dirty="0">
              <a:effectLst>
                <a:glow rad="63500">
                  <a:schemeClr val="accent5">
                    <a:satMod val="175000"/>
                    <a:alpha val="40000"/>
                  </a:schemeClr>
                </a:glow>
              </a:effectLst>
            </a:endParaRPr>
          </a:p>
        </p:txBody>
      </p:sp>
      <p:sp>
        <p:nvSpPr>
          <p:cNvPr id="7" name="Right Arrow Callout 6"/>
          <p:cNvSpPr/>
          <p:nvPr/>
        </p:nvSpPr>
        <p:spPr>
          <a:xfrm>
            <a:off x="333375" y="628650"/>
            <a:ext cx="5886450" cy="6000750"/>
          </a:xfrm>
          <a:prstGeom prst="rightArrowCallout">
            <a:avLst>
              <a:gd name="adj1" fmla="val 23447"/>
              <a:gd name="adj2" fmla="val 25000"/>
              <a:gd name="adj3" fmla="val 19045"/>
              <a:gd name="adj4" fmla="val 70931"/>
            </a:avLst>
          </a:prstGeom>
          <a:solidFill>
            <a:schemeClr val="accent4">
              <a:lumMod val="60000"/>
              <a:lumOff val="40000"/>
              <a:alpha val="26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Rectangle 11"/>
          <p:cNvSpPr/>
          <p:nvPr/>
        </p:nvSpPr>
        <p:spPr>
          <a:xfrm>
            <a:off x="6219825" y="628650"/>
            <a:ext cx="5722793" cy="6000750"/>
          </a:xfrm>
          <a:prstGeom prst="round2DiagRect">
            <a:avLst>
              <a:gd name="adj1" fmla="val 3791"/>
              <a:gd name="adj2" fmla="val 0"/>
            </a:avLst>
          </a:prstGeom>
          <a:solidFill>
            <a:schemeClr val="accent4">
              <a:lumMod val="60000"/>
              <a:lumOff val="40000"/>
              <a:alpha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p:cNvGraphicFramePr>
            <a:graphicFrameLocks/>
          </p:cNvGraphicFramePr>
          <p:nvPr>
            <p:extLst>
              <p:ext uri="{D42A27DB-BD31-4B8C-83A1-F6EECF244321}">
                <p14:modId xmlns:p14="http://schemas.microsoft.com/office/powerpoint/2010/main" val="556013379"/>
              </p:ext>
            </p:extLst>
          </p:nvPr>
        </p:nvGraphicFramePr>
        <p:xfrm>
          <a:off x="333375" y="2446132"/>
          <a:ext cx="4016709" cy="236578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6219825" y="628650"/>
            <a:ext cx="5722793" cy="7971413"/>
          </a:xfrm>
          <a:prstGeom prst="rect">
            <a:avLst/>
          </a:prstGeom>
          <a:noFill/>
        </p:spPr>
        <p:txBody>
          <a:bodyPr wrap="square" rtlCol="0">
            <a:spAutoFit/>
          </a:bodyPr>
          <a:lstStyle/>
          <a:p>
            <a:r>
              <a:rPr lang="en-US" sz="1600" b="1" dirty="0" smtClean="0"/>
              <a:t>Domestic:</a:t>
            </a:r>
            <a:br>
              <a:rPr lang="en-US" sz="1600" b="1" dirty="0" smtClean="0"/>
            </a:br>
            <a:endParaRPr lang="en-US" sz="1600" b="1" dirty="0" smtClean="0"/>
          </a:p>
          <a:p>
            <a:pPr marL="285750" indent="-285750">
              <a:buFont typeface="Arial" panose="020B0604020202020204" pitchFamily="34" charset="0"/>
              <a:buChar char="•"/>
            </a:pPr>
            <a:r>
              <a:rPr lang="en-US" sz="1600" dirty="0"/>
              <a:t>While there was steady growth from 2016 to 2017, there was a significant decline in 2018 and further decreases in subsequent years</a:t>
            </a:r>
            <a:r>
              <a:rPr lang="en-US" sz="1600" dirty="0" smtClean="0"/>
              <a:t>. Covid-19 can be one of the reason for this decline.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decreasing trend in domestic visitors indicates the importance of a comprehensive recovery and revitalization plan for </a:t>
            </a:r>
            <a:r>
              <a:rPr lang="en-US" sz="1600" dirty="0" smtClean="0"/>
              <a:t>tourism. </a:t>
            </a:r>
            <a:r>
              <a:rPr lang="en-US" sz="1600" dirty="0"/>
              <a:t>This may include implementing targeted marketing campaigns, enhancing safety measures, improving infrastructure, and offering unique experiences to attract domestic tourists and regain visitor confidence</a:t>
            </a:r>
            <a:r>
              <a:rPr lang="en-US" sz="1600" dirty="0" smtClean="0"/>
              <a:t>.</a:t>
            </a:r>
          </a:p>
          <a:p>
            <a:endParaRPr lang="en-US" sz="1600" dirty="0" smtClean="0"/>
          </a:p>
          <a:p>
            <a:r>
              <a:rPr lang="en-US" sz="1600" b="1" dirty="0" smtClean="0"/>
              <a:t>Foreign:</a:t>
            </a:r>
          </a:p>
          <a:p>
            <a:endParaRPr lang="en-US" sz="1600" dirty="0"/>
          </a:p>
          <a:p>
            <a:pPr marL="285750" indent="-285750">
              <a:buFont typeface="Arial" panose="020B0604020202020204" pitchFamily="34" charset="0"/>
              <a:buChar char="•"/>
            </a:pPr>
            <a:r>
              <a:rPr lang="en-US" sz="1600" dirty="0"/>
              <a:t>The projected trend indicates a consistent increase in domestic visitors </a:t>
            </a:r>
            <a:r>
              <a:rPr lang="en-US" sz="1600" dirty="0" smtClean="0"/>
              <a:t>despite of Covid-19. </a:t>
            </a:r>
            <a:r>
              <a:rPr lang="en-US" sz="1600" dirty="0"/>
              <a:t>This suggests a positive growth trajectory for tourism in the region, indicating potential opportunities for the development of the tourism sector</a:t>
            </a:r>
            <a:r>
              <a:rPr lang="en-US" sz="1600" dirty="0" smtClean="0"/>
              <a:t>.</a:t>
            </a:r>
            <a:br>
              <a:rPr lang="en-US" sz="1600" dirty="0" smtClean="0"/>
            </a:br>
            <a:endParaRPr lang="en-US" sz="1600" dirty="0" smtClean="0"/>
          </a:p>
          <a:p>
            <a:pPr marL="285750" indent="-285750">
              <a:buFont typeface="Arial" panose="020B0604020202020204" pitchFamily="34" charset="0"/>
              <a:buChar char="•"/>
            </a:pPr>
            <a:r>
              <a:rPr lang="en-US" sz="1600" dirty="0" smtClean="0"/>
              <a:t>This also indicates the need </a:t>
            </a:r>
            <a:r>
              <a:rPr lang="en-US" sz="1600" dirty="0"/>
              <a:t>to capitalize on this trend by implementing appropriate strategies and infrastructure development.</a:t>
            </a:r>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a:p>
        </p:txBody>
      </p:sp>
    </p:spTree>
    <p:extLst>
      <p:ext uri="{BB962C8B-B14F-4D97-AF65-F5344CB8AC3E}">
        <p14:creationId xmlns:p14="http://schemas.microsoft.com/office/powerpoint/2010/main" val="173316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4359</TotalTime>
  <Words>600</Words>
  <Application>Microsoft Office PowerPoint</Application>
  <PresentationFormat>Widescreen</PresentationFormat>
  <Paragraphs>101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Adobe Gothic Std B</vt:lpstr>
      <vt:lpstr>Adobe Caslon Pro</vt:lpstr>
      <vt:lpstr>Arial</vt:lpstr>
      <vt:lpstr>Calibri</vt:lpstr>
      <vt:lpstr>Corbel</vt:lpstr>
      <vt:lpstr>Wingdings 2</vt: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Raktim Mazumdar</dc:creator>
  <cp:lastModifiedBy>Raktim Mazumdar</cp:lastModifiedBy>
  <cp:revision>83</cp:revision>
  <dcterms:created xsi:type="dcterms:W3CDTF">2023-06-21T05:20:41Z</dcterms:created>
  <dcterms:modified xsi:type="dcterms:W3CDTF">2023-06-24T06:50:03Z</dcterms:modified>
</cp:coreProperties>
</file>