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D06393-30EE-41EA-9FF3-CA07E694B7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254A42-3361-46FB-97EA-69A43862FF6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43456-BFC7-4046-8940-2587F9935AEE}" type="datetimeFigureOut">
              <a:rPr lang="en-US" smtClean="0"/>
              <a:t>20-Nov-18</a:t>
            </a:fld>
            <a:endParaRPr lang="en-US"/>
          </a:p>
        </p:txBody>
      </p:sp>
      <p:sp>
        <p:nvSpPr>
          <p:cNvPr id="4" name="Slide Image Placeholder 3">
            <a:extLst>
              <a:ext uri="{FF2B5EF4-FFF2-40B4-BE49-F238E27FC236}">
                <a16:creationId xmlns:a16="http://schemas.microsoft.com/office/drawing/2014/main" id="{20FBF6E1-F1FD-4FBC-892D-2108DD94B2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B06A814-AA89-4B34-8BF2-AFFBD18E062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91D4FBF-01F0-484F-B644-8EB1BDBDB1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336D3A9-31F6-4481-B28C-955F10350DA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493B2-D8B3-4ACA-AD93-7E0A41E424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51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38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44581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739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8593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28827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14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77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700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396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647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39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050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306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703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6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20-Nov-18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147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20-Nov-18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53862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age.znetlive.com/memberp/services/service_view_details?sid=NTU3OT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D83D-DA59-4C62-8653-80E4D919EDEB}"/>
              </a:ext>
            </a:extLst>
          </p:cNvPr>
          <p:cNvSpPr>
            <a:spLocks noGrp="1"/>
          </p:cNvSpPr>
          <p:nvPr>
            <p:ph type="ctrTitle"/>
          </p:nvPr>
        </p:nvSpPr>
        <p:spPr/>
        <p:txBody>
          <a:bodyPr/>
          <a:lstStyle/>
          <a:p>
            <a:r>
              <a:rPr lang="en-US" dirty="0"/>
              <a:t>Park safe</a:t>
            </a:r>
          </a:p>
        </p:txBody>
      </p:sp>
      <p:sp>
        <p:nvSpPr>
          <p:cNvPr id="3" name="Subtitle 2">
            <a:extLst>
              <a:ext uri="{FF2B5EF4-FFF2-40B4-BE49-F238E27FC236}">
                <a16:creationId xmlns:a16="http://schemas.microsoft.com/office/drawing/2014/main" id="{DDB1BA20-731C-427E-A0D6-BB2FCF9219C3}"/>
              </a:ext>
            </a:extLst>
          </p:cNvPr>
          <p:cNvSpPr>
            <a:spLocks noGrp="1"/>
          </p:cNvSpPr>
          <p:nvPr>
            <p:ph type="subTitle" idx="1"/>
          </p:nvPr>
        </p:nvSpPr>
        <p:spPr/>
        <p:txBody>
          <a:bodyPr/>
          <a:lstStyle/>
          <a:p>
            <a:r>
              <a:rPr lang="en-US" dirty="0"/>
              <a:t>Progress Update – 21/11/18</a:t>
            </a:r>
          </a:p>
          <a:p>
            <a:r>
              <a:rPr lang="en-US" dirty="0"/>
              <a:t>Team - 10</a:t>
            </a:r>
          </a:p>
        </p:txBody>
      </p:sp>
    </p:spTree>
    <p:extLst>
      <p:ext uri="{BB962C8B-B14F-4D97-AF65-F5344CB8AC3E}">
        <p14:creationId xmlns:p14="http://schemas.microsoft.com/office/powerpoint/2010/main" val="342216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585-0764-4AE0-9692-20542F19EF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889E21-F36E-4407-95B8-3FB840B6957B}"/>
              </a:ext>
            </a:extLst>
          </p:cNvPr>
          <p:cNvSpPr>
            <a:spLocks noGrp="1"/>
          </p:cNvSpPr>
          <p:nvPr>
            <p:ph idx="1"/>
          </p:nvPr>
        </p:nvSpPr>
        <p:spPr>
          <a:xfrm>
            <a:off x="805510" y="1639594"/>
            <a:ext cx="8534400" cy="3615267"/>
          </a:xfrm>
        </p:spPr>
        <p:txBody>
          <a:bodyPr/>
          <a:lstStyle/>
          <a:p>
            <a:endParaRPr lang="en-US" dirty="0"/>
          </a:p>
        </p:txBody>
      </p:sp>
      <p:sp>
        <p:nvSpPr>
          <p:cNvPr id="4" name="TextBox 3">
            <a:extLst>
              <a:ext uri="{FF2B5EF4-FFF2-40B4-BE49-F238E27FC236}">
                <a16:creationId xmlns:a16="http://schemas.microsoft.com/office/drawing/2014/main" id="{5FFB7F17-D93F-4597-BF14-184B39FCA047}"/>
              </a:ext>
            </a:extLst>
          </p:cNvPr>
          <p:cNvSpPr txBox="1"/>
          <p:nvPr/>
        </p:nvSpPr>
        <p:spPr>
          <a:xfrm>
            <a:off x="4068147" y="270588"/>
            <a:ext cx="4572000" cy="71845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004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5F33CA-B723-42AD-8D85-DC504E022FE5}"/>
              </a:ext>
            </a:extLst>
          </p:cNvPr>
          <p:cNvPicPr>
            <a:picLocks noGrp="1" noChangeAspect="1"/>
          </p:cNvPicPr>
          <p:nvPr>
            <p:ph idx="1"/>
          </p:nvPr>
        </p:nvPicPr>
        <p:blipFill>
          <a:blip r:embed="rId2"/>
          <a:stretch>
            <a:fillRect/>
          </a:stretch>
        </p:blipFill>
        <p:spPr>
          <a:xfrm>
            <a:off x="8917497" y="551576"/>
            <a:ext cx="3274503" cy="5754847"/>
          </a:xfrm>
        </p:spPr>
      </p:pic>
      <p:sp>
        <p:nvSpPr>
          <p:cNvPr id="6" name="TextBox 5">
            <a:extLst>
              <a:ext uri="{FF2B5EF4-FFF2-40B4-BE49-F238E27FC236}">
                <a16:creationId xmlns:a16="http://schemas.microsoft.com/office/drawing/2014/main" id="{B4812131-C139-4455-99EB-D30508B0179E}"/>
              </a:ext>
            </a:extLst>
          </p:cNvPr>
          <p:cNvSpPr txBox="1"/>
          <p:nvPr/>
        </p:nvSpPr>
        <p:spPr>
          <a:xfrm>
            <a:off x="738231" y="687897"/>
            <a:ext cx="7592037" cy="4124206"/>
          </a:xfrm>
          <a:prstGeom prst="rect">
            <a:avLst/>
          </a:prstGeom>
          <a:noFill/>
        </p:spPr>
        <p:txBody>
          <a:bodyPr wrap="square" rtlCol="0">
            <a:spAutoFit/>
          </a:bodyPr>
          <a:lstStyle/>
          <a:p>
            <a:pPr algn="ctr"/>
            <a:r>
              <a:rPr lang="en-US" sz="2800" dirty="0"/>
              <a:t>Home page / welcome page</a:t>
            </a:r>
          </a:p>
          <a:p>
            <a:endParaRPr lang="en-US" dirty="0"/>
          </a:p>
          <a:p>
            <a:r>
              <a:rPr lang="en-US" dirty="0"/>
              <a:t>Purpose of this page:</a:t>
            </a:r>
          </a:p>
          <a:p>
            <a:endParaRPr lang="en-US" dirty="0"/>
          </a:p>
          <a:p>
            <a:r>
              <a:rPr lang="en-US" dirty="0"/>
              <a:t>As we proposed earlier, our system consists of two separate side, one for </a:t>
            </a:r>
            <a:r>
              <a:rPr lang="en-US" dirty="0">
                <a:solidFill>
                  <a:srgbClr val="FF0000"/>
                </a:solidFill>
              </a:rPr>
              <a:t>Renter </a:t>
            </a:r>
            <a:r>
              <a:rPr lang="en-US" dirty="0"/>
              <a:t>and one for </a:t>
            </a:r>
            <a:r>
              <a:rPr lang="en-US" dirty="0">
                <a:solidFill>
                  <a:schemeClr val="accent6"/>
                </a:solidFill>
              </a:rPr>
              <a:t>User/Driver.</a:t>
            </a:r>
          </a:p>
          <a:p>
            <a:endParaRPr lang="en-US" dirty="0">
              <a:solidFill>
                <a:schemeClr val="accent6"/>
              </a:solidFill>
            </a:endParaRPr>
          </a:p>
          <a:p>
            <a:r>
              <a:rPr lang="en-US" b="1" dirty="0">
                <a:solidFill>
                  <a:schemeClr val="accent6"/>
                </a:solidFill>
              </a:rPr>
              <a:t>Login to park- </a:t>
            </a:r>
            <a:r>
              <a:rPr lang="en-US" dirty="0"/>
              <a:t>connects to </a:t>
            </a:r>
            <a:r>
              <a:rPr lang="en-US" dirty="0">
                <a:solidFill>
                  <a:schemeClr val="accent6"/>
                </a:solidFill>
              </a:rPr>
              <a:t>login Driver </a:t>
            </a:r>
            <a:r>
              <a:rPr lang="en-US" dirty="0"/>
              <a:t>activity for sign in purpose.</a:t>
            </a:r>
          </a:p>
          <a:p>
            <a:endParaRPr lang="en-US" b="1" dirty="0">
              <a:solidFill>
                <a:schemeClr val="accent6"/>
              </a:solidFill>
            </a:endParaRPr>
          </a:p>
          <a:p>
            <a:r>
              <a:rPr lang="en-US" b="1" dirty="0">
                <a:solidFill>
                  <a:schemeClr val="accent6"/>
                </a:solidFill>
              </a:rPr>
              <a:t>Login as Renter- </a:t>
            </a:r>
            <a:r>
              <a:rPr lang="en-US" dirty="0"/>
              <a:t>connects to login Renter for sign in.</a:t>
            </a:r>
          </a:p>
          <a:p>
            <a:endParaRPr lang="en-US" b="1" dirty="0">
              <a:solidFill>
                <a:schemeClr val="accent6"/>
              </a:solidFill>
            </a:endParaRPr>
          </a:p>
          <a:p>
            <a:r>
              <a:rPr lang="en-US" b="1" dirty="0">
                <a:solidFill>
                  <a:schemeClr val="accent6"/>
                </a:solidFill>
              </a:rPr>
              <a:t>Haven’t any account – </a:t>
            </a:r>
            <a:r>
              <a:rPr lang="en-US" dirty="0"/>
              <a:t>transparent text will connects to signup for Driver only. For security purpose, we let the driver/user to sign up.</a:t>
            </a:r>
          </a:p>
          <a:p>
            <a:r>
              <a:rPr lang="en-US" dirty="0"/>
              <a:t>However, secure sign up process for renter isn’t introduced yet.</a:t>
            </a:r>
          </a:p>
        </p:txBody>
      </p:sp>
    </p:spTree>
    <p:extLst>
      <p:ext uri="{BB962C8B-B14F-4D97-AF65-F5344CB8AC3E}">
        <p14:creationId xmlns:p14="http://schemas.microsoft.com/office/powerpoint/2010/main" val="165609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07ED60-C39E-42F3-94A7-65E49B0D4B0C}"/>
              </a:ext>
            </a:extLst>
          </p:cNvPr>
          <p:cNvPicPr>
            <a:picLocks noChangeAspect="1"/>
          </p:cNvPicPr>
          <p:nvPr/>
        </p:nvPicPr>
        <p:blipFill>
          <a:blip r:embed="rId2"/>
          <a:stretch>
            <a:fillRect/>
          </a:stretch>
        </p:blipFill>
        <p:spPr>
          <a:xfrm>
            <a:off x="8900719" y="402671"/>
            <a:ext cx="3291281" cy="5868099"/>
          </a:xfrm>
          <a:prstGeom prst="rect">
            <a:avLst/>
          </a:prstGeom>
        </p:spPr>
      </p:pic>
      <p:sp>
        <p:nvSpPr>
          <p:cNvPr id="9" name="Content Placeholder 8">
            <a:extLst>
              <a:ext uri="{FF2B5EF4-FFF2-40B4-BE49-F238E27FC236}">
                <a16:creationId xmlns:a16="http://schemas.microsoft.com/office/drawing/2014/main" id="{8C2BF145-F114-466F-8A24-474A3CA7BEE2}"/>
              </a:ext>
            </a:extLst>
          </p:cNvPr>
          <p:cNvSpPr>
            <a:spLocks noGrp="1"/>
          </p:cNvSpPr>
          <p:nvPr>
            <p:ph idx="1"/>
          </p:nvPr>
        </p:nvSpPr>
        <p:spPr>
          <a:xfrm>
            <a:off x="214428" y="2172749"/>
            <a:ext cx="8534400" cy="3500111"/>
          </a:xfrm>
        </p:spPr>
        <p:txBody>
          <a:bodyPr/>
          <a:lstStyle/>
          <a:p>
            <a:r>
              <a:rPr lang="en-US" dirty="0">
                <a:solidFill>
                  <a:schemeClr val="tx1"/>
                </a:solidFill>
              </a:rPr>
              <a:t>Regular sign in layout for driver,</a:t>
            </a:r>
          </a:p>
          <a:p>
            <a:r>
              <a:rPr lang="en-US" dirty="0">
                <a:solidFill>
                  <a:schemeClr val="tx1"/>
                </a:solidFill>
              </a:rPr>
              <a:t>For sign in purpose it will take Mobile number (unique means no common phone number, one number for one account only), and password provided by user</a:t>
            </a:r>
          </a:p>
          <a:p>
            <a:r>
              <a:rPr lang="en-US" dirty="0">
                <a:solidFill>
                  <a:schemeClr val="tx1"/>
                </a:solidFill>
              </a:rPr>
              <a:t>On click </a:t>
            </a:r>
            <a:r>
              <a:rPr lang="en-US" dirty="0">
                <a:solidFill>
                  <a:schemeClr val="accent6"/>
                </a:solidFill>
              </a:rPr>
              <a:t>Login</a:t>
            </a:r>
            <a:r>
              <a:rPr lang="en-US" dirty="0">
                <a:solidFill>
                  <a:schemeClr val="tx1"/>
                </a:solidFill>
              </a:rPr>
              <a:t> button, it connects to database hosted on </a:t>
            </a:r>
            <a:r>
              <a:rPr lang="en-US">
                <a:solidFill>
                  <a:schemeClr val="tx1"/>
                </a:solidFill>
              </a:rPr>
              <a:t>remote domain </a:t>
            </a:r>
            <a:r>
              <a:rPr lang="en-US"/>
              <a:t> </a:t>
            </a:r>
            <a:r>
              <a:rPr lang="en-US">
                <a:hlinkClick r:id="rId3"/>
              </a:rPr>
              <a:t>raktimprova.apps19.com</a:t>
            </a:r>
            <a:r>
              <a:rPr lang="en-US">
                <a:solidFill>
                  <a:schemeClr val="tx1"/>
                </a:solidFill>
              </a:rPr>
              <a:t>, </a:t>
            </a:r>
            <a:r>
              <a:rPr lang="en-US" dirty="0">
                <a:solidFill>
                  <a:schemeClr val="tx1"/>
                </a:solidFill>
              </a:rPr>
              <a:t>and on success connects to </a:t>
            </a:r>
            <a:r>
              <a:rPr lang="en-US" b="1" dirty="0">
                <a:solidFill>
                  <a:schemeClr val="accent6"/>
                </a:solidFill>
              </a:rPr>
              <a:t>map </a:t>
            </a:r>
            <a:r>
              <a:rPr lang="en-US" dirty="0">
                <a:solidFill>
                  <a:schemeClr val="tx1"/>
                </a:solidFill>
              </a:rPr>
              <a:t>activity.</a:t>
            </a:r>
            <a:endParaRPr lang="en-US" b="1" dirty="0">
              <a:solidFill>
                <a:schemeClr val="accent6"/>
              </a:solidFill>
            </a:endParaRPr>
          </a:p>
        </p:txBody>
      </p:sp>
      <p:sp>
        <p:nvSpPr>
          <p:cNvPr id="10" name="TextBox 9">
            <a:extLst>
              <a:ext uri="{FF2B5EF4-FFF2-40B4-BE49-F238E27FC236}">
                <a16:creationId xmlns:a16="http://schemas.microsoft.com/office/drawing/2014/main" id="{A80B341A-D481-4974-960B-FEAD0A6AD963}"/>
              </a:ext>
            </a:extLst>
          </p:cNvPr>
          <p:cNvSpPr txBox="1"/>
          <p:nvPr/>
        </p:nvSpPr>
        <p:spPr>
          <a:xfrm>
            <a:off x="2972562" y="604007"/>
            <a:ext cx="3018131" cy="461665"/>
          </a:xfrm>
          <a:prstGeom prst="rect">
            <a:avLst/>
          </a:prstGeom>
          <a:noFill/>
        </p:spPr>
        <p:txBody>
          <a:bodyPr wrap="square" rtlCol="0">
            <a:spAutoFit/>
          </a:bodyPr>
          <a:lstStyle/>
          <a:p>
            <a:r>
              <a:rPr lang="en-US" sz="2400" dirty="0"/>
              <a:t>Driver login activity</a:t>
            </a:r>
          </a:p>
        </p:txBody>
      </p:sp>
    </p:spTree>
    <p:extLst>
      <p:ext uri="{BB962C8B-B14F-4D97-AF65-F5344CB8AC3E}">
        <p14:creationId xmlns:p14="http://schemas.microsoft.com/office/powerpoint/2010/main" val="51937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2602A9-FFF4-4923-BF37-B8AD9607ABFF}"/>
              </a:ext>
            </a:extLst>
          </p:cNvPr>
          <p:cNvSpPr txBox="1"/>
          <p:nvPr/>
        </p:nvSpPr>
        <p:spPr>
          <a:xfrm>
            <a:off x="4655890" y="310393"/>
            <a:ext cx="2265028" cy="369332"/>
          </a:xfrm>
          <a:prstGeom prst="rect">
            <a:avLst/>
          </a:prstGeom>
          <a:noFill/>
        </p:spPr>
        <p:txBody>
          <a:bodyPr wrap="square" rtlCol="0">
            <a:spAutoFit/>
          </a:bodyPr>
          <a:lstStyle/>
          <a:p>
            <a:r>
              <a:rPr lang="en-US" dirty="0"/>
              <a:t>Data verification </a:t>
            </a:r>
          </a:p>
        </p:txBody>
      </p:sp>
      <p:sp>
        <p:nvSpPr>
          <p:cNvPr id="12" name="Content Placeholder 11">
            <a:extLst>
              <a:ext uri="{FF2B5EF4-FFF2-40B4-BE49-F238E27FC236}">
                <a16:creationId xmlns:a16="http://schemas.microsoft.com/office/drawing/2014/main" id="{F51CA639-EAC5-4B18-8542-9DDDB7B71F03}"/>
              </a:ext>
            </a:extLst>
          </p:cNvPr>
          <p:cNvSpPr>
            <a:spLocks noGrp="1"/>
          </p:cNvSpPr>
          <p:nvPr>
            <p:ph idx="1"/>
          </p:nvPr>
        </p:nvSpPr>
        <p:spPr>
          <a:xfrm>
            <a:off x="801657" y="3163353"/>
            <a:ext cx="10246643" cy="3106817"/>
          </a:xfrm>
        </p:spPr>
        <p:txBody>
          <a:bodyPr>
            <a:normAutofit/>
          </a:bodyPr>
          <a:lstStyle/>
          <a:p>
            <a:r>
              <a:rPr lang="en-US" dirty="0"/>
              <a:t>On login process user will be checked with </a:t>
            </a:r>
            <a:r>
              <a:rPr lang="en-US" b="1" dirty="0"/>
              <a:t>phone </a:t>
            </a:r>
            <a:r>
              <a:rPr lang="en-US" dirty="0"/>
              <a:t>and </a:t>
            </a:r>
            <a:r>
              <a:rPr lang="en-US" b="1" dirty="0"/>
              <a:t>password, </a:t>
            </a:r>
            <a:r>
              <a:rPr lang="en-US" dirty="0"/>
              <a:t>on match next activity will be started. </a:t>
            </a:r>
          </a:p>
          <a:p>
            <a:r>
              <a:rPr lang="en-US" dirty="0"/>
              <a:t>Here, </a:t>
            </a:r>
            <a:r>
              <a:rPr lang="en-US" b="1" dirty="0"/>
              <a:t>phone </a:t>
            </a:r>
            <a:r>
              <a:rPr lang="en-US" dirty="0"/>
              <a:t>is unique entry, </a:t>
            </a:r>
            <a:r>
              <a:rPr lang="en-US" b="1" dirty="0"/>
              <a:t>driver/</a:t>
            </a:r>
            <a:r>
              <a:rPr lang="en-US" b="1" dirty="0" err="1"/>
              <a:t>renter_id</a:t>
            </a:r>
            <a:r>
              <a:rPr lang="en-US" b="1" dirty="0"/>
              <a:t> </a:t>
            </a:r>
            <a:r>
              <a:rPr lang="en-US" dirty="0"/>
              <a:t>primary key (Auto increment).</a:t>
            </a:r>
          </a:p>
          <a:p>
            <a:r>
              <a:rPr lang="en-US" dirty="0"/>
              <a:t>All data will be accessed with </a:t>
            </a:r>
            <a:r>
              <a:rPr lang="en-US" dirty="0" err="1"/>
              <a:t>driver_id</a:t>
            </a:r>
            <a:r>
              <a:rPr lang="en-US" dirty="0"/>
              <a:t>/</a:t>
            </a:r>
            <a:r>
              <a:rPr lang="en-US" dirty="0" err="1"/>
              <a:t>renter_id</a:t>
            </a:r>
            <a:r>
              <a:rPr lang="en-US" dirty="0"/>
              <a:t> from respected table. </a:t>
            </a:r>
          </a:p>
          <a:p>
            <a:endParaRPr lang="en-US" dirty="0"/>
          </a:p>
          <a:p>
            <a:r>
              <a:rPr lang="en-US" dirty="0"/>
              <a:t>On failure to login system will display a toast. </a:t>
            </a:r>
          </a:p>
          <a:p>
            <a:r>
              <a:rPr lang="en-US" dirty="0"/>
              <a:t>Stays on the same page</a:t>
            </a:r>
          </a:p>
        </p:txBody>
      </p:sp>
      <p:pic>
        <p:nvPicPr>
          <p:cNvPr id="13" name="Picture 12">
            <a:extLst>
              <a:ext uri="{FF2B5EF4-FFF2-40B4-BE49-F238E27FC236}">
                <a16:creationId xmlns:a16="http://schemas.microsoft.com/office/drawing/2014/main" id="{9CB6C1E6-20D5-4142-87A4-83A792B063A4}"/>
              </a:ext>
            </a:extLst>
          </p:cNvPr>
          <p:cNvPicPr>
            <a:picLocks noChangeAspect="1"/>
          </p:cNvPicPr>
          <p:nvPr/>
        </p:nvPicPr>
        <p:blipFill>
          <a:blip r:embed="rId2"/>
          <a:stretch>
            <a:fillRect/>
          </a:stretch>
        </p:blipFill>
        <p:spPr>
          <a:xfrm>
            <a:off x="2720383" y="858034"/>
            <a:ext cx="5867400" cy="1019175"/>
          </a:xfrm>
          <a:prstGeom prst="rect">
            <a:avLst/>
          </a:prstGeom>
        </p:spPr>
      </p:pic>
      <p:sp>
        <p:nvSpPr>
          <p:cNvPr id="15" name="TextBox 14">
            <a:extLst>
              <a:ext uri="{FF2B5EF4-FFF2-40B4-BE49-F238E27FC236}">
                <a16:creationId xmlns:a16="http://schemas.microsoft.com/office/drawing/2014/main" id="{497F6EAD-BA71-4186-8E69-CE2F7DE96F9A}"/>
              </a:ext>
            </a:extLst>
          </p:cNvPr>
          <p:cNvSpPr txBox="1"/>
          <p:nvPr/>
        </p:nvSpPr>
        <p:spPr>
          <a:xfrm>
            <a:off x="1283516" y="998290"/>
            <a:ext cx="1635853" cy="369332"/>
          </a:xfrm>
          <a:prstGeom prst="rect">
            <a:avLst/>
          </a:prstGeom>
          <a:noFill/>
        </p:spPr>
        <p:txBody>
          <a:bodyPr wrap="square" rtlCol="0">
            <a:spAutoFit/>
          </a:bodyPr>
          <a:lstStyle/>
          <a:p>
            <a:r>
              <a:rPr lang="en-US" dirty="0"/>
              <a:t>Driver table</a:t>
            </a:r>
          </a:p>
        </p:txBody>
      </p:sp>
      <p:pic>
        <p:nvPicPr>
          <p:cNvPr id="16" name="Picture 15">
            <a:extLst>
              <a:ext uri="{FF2B5EF4-FFF2-40B4-BE49-F238E27FC236}">
                <a16:creationId xmlns:a16="http://schemas.microsoft.com/office/drawing/2014/main" id="{860214B5-1938-438C-B9BD-2CCDFA2C9DC0}"/>
              </a:ext>
            </a:extLst>
          </p:cNvPr>
          <p:cNvPicPr>
            <a:picLocks noChangeAspect="1"/>
          </p:cNvPicPr>
          <p:nvPr/>
        </p:nvPicPr>
        <p:blipFill>
          <a:blip r:embed="rId3"/>
          <a:stretch>
            <a:fillRect/>
          </a:stretch>
        </p:blipFill>
        <p:spPr>
          <a:xfrm>
            <a:off x="2720383" y="2244056"/>
            <a:ext cx="5867400" cy="552450"/>
          </a:xfrm>
          <a:prstGeom prst="rect">
            <a:avLst/>
          </a:prstGeom>
        </p:spPr>
      </p:pic>
      <p:sp>
        <p:nvSpPr>
          <p:cNvPr id="17" name="TextBox 16">
            <a:extLst>
              <a:ext uri="{FF2B5EF4-FFF2-40B4-BE49-F238E27FC236}">
                <a16:creationId xmlns:a16="http://schemas.microsoft.com/office/drawing/2014/main" id="{6D81C6BF-A7E0-4500-8621-0727A0FAD8A6}"/>
              </a:ext>
            </a:extLst>
          </p:cNvPr>
          <p:cNvSpPr txBox="1"/>
          <p:nvPr/>
        </p:nvSpPr>
        <p:spPr>
          <a:xfrm>
            <a:off x="637563" y="2432807"/>
            <a:ext cx="1853967" cy="369332"/>
          </a:xfrm>
          <a:prstGeom prst="rect">
            <a:avLst/>
          </a:prstGeom>
          <a:noFill/>
        </p:spPr>
        <p:txBody>
          <a:bodyPr wrap="square" rtlCol="0">
            <a:spAutoFit/>
          </a:bodyPr>
          <a:lstStyle/>
          <a:p>
            <a:r>
              <a:rPr lang="en-US" dirty="0"/>
              <a:t>Renter Table</a:t>
            </a:r>
          </a:p>
        </p:txBody>
      </p:sp>
      <p:pic>
        <p:nvPicPr>
          <p:cNvPr id="18" name="Picture 17">
            <a:extLst>
              <a:ext uri="{FF2B5EF4-FFF2-40B4-BE49-F238E27FC236}">
                <a16:creationId xmlns:a16="http://schemas.microsoft.com/office/drawing/2014/main" id="{11771935-25AC-41CE-93BF-20E9C5CE6440}"/>
              </a:ext>
            </a:extLst>
          </p:cNvPr>
          <p:cNvPicPr>
            <a:picLocks noChangeAspect="1"/>
          </p:cNvPicPr>
          <p:nvPr/>
        </p:nvPicPr>
        <p:blipFill>
          <a:blip r:embed="rId4"/>
          <a:stretch>
            <a:fillRect/>
          </a:stretch>
        </p:blipFill>
        <p:spPr>
          <a:xfrm>
            <a:off x="8743950" y="4993285"/>
            <a:ext cx="3448050" cy="1200150"/>
          </a:xfrm>
          <a:prstGeom prst="rect">
            <a:avLst/>
          </a:prstGeom>
        </p:spPr>
      </p:pic>
      <p:cxnSp>
        <p:nvCxnSpPr>
          <p:cNvPr id="20" name="Straight Arrow Connector 19">
            <a:extLst>
              <a:ext uri="{FF2B5EF4-FFF2-40B4-BE49-F238E27FC236}">
                <a16:creationId xmlns:a16="http://schemas.microsoft.com/office/drawing/2014/main" id="{97274187-72F5-4E69-9ECA-E8A3F7617D8B}"/>
              </a:ext>
            </a:extLst>
          </p:cNvPr>
          <p:cNvCxnSpPr>
            <a:cxnSpLocks/>
          </p:cNvCxnSpPr>
          <p:nvPr/>
        </p:nvCxnSpPr>
        <p:spPr>
          <a:xfrm>
            <a:off x="6719582" y="5637402"/>
            <a:ext cx="1868201" cy="0"/>
          </a:xfrm>
          <a:prstGeom prst="straightConnector1">
            <a:avLst/>
          </a:prstGeom>
          <a:ln w="25400">
            <a:gradFill>
              <a:gsLst>
                <a:gs pos="0">
                  <a:schemeClr val="accent1">
                    <a:lumMod val="5000"/>
                    <a:lumOff val="95000"/>
                  </a:schemeClr>
                </a:gs>
                <a:gs pos="74000">
                  <a:schemeClr val="accent1">
                    <a:lumMod val="45000"/>
                    <a:lumOff val="55000"/>
                  </a:schemeClr>
                </a:gs>
                <a:gs pos="64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9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E63EC2-DB58-4908-97C0-C7A0BE12B338}"/>
              </a:ext>
            </a:extLst>
          </p:cNvPr>
          <p:cNvPicPr>
            <a:picLocks noGrp="1" noChangeAspect="1"/>
          </p:cNvPicPr>
          <p:nvPr>
            <p:ph idx="1"/>
          </p:nvPr>
        </p:nvPicPr>
        <p:blipFill>
          <a:blip r:embed="rId2"/>
          <a:stretch>
            <a:fillRect/>
          </a:stretch>
        </p:blipFill>
        <p:spPr>
          <a:xfrm>
            <a:off x="9022702" y="718458"/>
            <a:ext cx="3169298" cy="5533051"/>
          </a:xfrm>
        </p:spPr>
      </p:pic>
      <p:sp>
        <p:nvSpPr>
          <p:cNvPr id="7" name="TextBox 6">
            <a:extLst>
              <a:ext uri="{FF2B5EF4-FFF2-40B4-BE49-F238E27FC236}">
                <a16:creationId xmlns:a16="http://schemas.microsoft.com/office/drawing/2014/main" id="{6F185BE0-1642-4FAF-85CA-78D1C5391B19}"/>
              </a:ext>
            </a:extLst>
          </p:cNvPr>
          <p:cNvSpPr txBox="1"/>
          <p:nvPr/>
        </p:nvSpPr>
        <p:spPr>
          <a:xfrm>
            <a:off x="4562669" y="251927"/>
            <a:ext cx="2127380" cy="369332"/>
          </a:xfrm>
          <a:prstGeom prst="rect">
            <a:avLst/>
          </a:prstGeom>
          <a:noFill/>
        </p:spPr>
        <p:txBody>
          <a:bodyPr wrap="square" rtlCol="0">
            <a:spAutoFit/>
          </a:bodyPr>
          <a:lstStyle/>
          <a:p>
            <a:r>
              <a:rPr lang="en-US" dirty="0"/>
              <a:t>On login process</a:t>
            </a:r>
          </a:p>
        </p:txBody>
      </p:sp>
      <p:sp>
        <p:nvSpPr>
          <p:cNvPr id="9" name="TextBox 8">
            <a:extLst>
              <a:ext uri="{FF2B5EF4-FFF2-40B4-BE49-F238E27FC236}">
                <a16:creationId xmlns:a16="http://schemas.microsoft.com/office/drawing/2014/main" id="{49C24EAA-BB9F-4F10-BE3A-432A545B5C86}"/>
              </a:ext>
            </a:extLst>
          </p:cNvPr>
          <p:cNvSpPr txBox="1"/>
          <p:nvPr/>
        </p:nvSpPr>
        <p:spPr>
          <a:xfrm>
            <a:off x="1315616" y="1455576"/>
            <a:ext cx="73618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 successful login, a </a:t>
            </a:r>
            <a:r>
              <a:rPr lang="en-US" b="1" dirty="0">
                <a:solidFill>
                  <a:schemeClr val="accent2"/>
                </a:solidFill>
              </a:rPr>
              <a:t>pop-up</a:t>
            </a:r>
            <a:r>
              <a:rPr lang="en-US" dirty="0"/>
              <a:t> will be shown with welcome message for each user.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Behind the screen, GPS will start to locate user’s location.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tracking we used google map API.</a:t>
            </a:r>
          </a:p>
        </p:txBody>
      </p:sp>
      <p:cxnSp>
        <p:nvCxnSpPr>
          <p:cNvPr id="11" name="Straight Arrow Connector 10">
            <a:extLst>
              <a:ext uri="{FF2B5EF4-FFF2-40B4-BE49-F238E27FC236}">
                <a16:creationId xmlns:a16="http://schemas.microsoft.com/office/drawing/2014/main" id="{1173CA91-61BC-4C8E-BB4B-EDC8A0987AA1}"/>
              </a:ext>
            </a:extLst>
          </p:cNvPr>
          <p:cNvCxnSpPr>
            <a:cxnSpLocks/>
          </p:cNvCxnSpPr>
          <p:nvPr/>
        </p:nvCxnSpPr>
        <p:spPr>
          <a:xfrm>
            <a:off x="4907902" y="1800808"/>
            <a:ext cx="4991878" cy="3470988"/>
          </a:xfrm>
          <a:prstGeom prst="straightConnector1">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AD3024B-10F2-45F3-94D3-1F898000D870}"/>
              </a:ext>
            </a:extLst>
          </p:cNvPr>
          <p:cNvPicPr>
            <a:picLocks noChangeAspect="1"/>
          </p:cNvPicPr>
          <p:nvPr/>
        </p:nvPicPr>
        <p:blipFill>
          <a:blip r:embed="rId3"/>
          <a:stretch>
            <a:fillRect/>
          </a:stretch>
        </p:blipFill>
        <p:spPr>
          <a:xfrm>
            <a:off x="1409603" y="3408178"/>
            <a:ext cx="5555699" cy="1665342"/>
          </a:xfrm>
          <a:prstGeom prst="rect">
            <a:avLst/>
          </a:prstGeom>
        </p:spPr>
      </p:pic>
      <p:sp>
        <p:nvSpPr>
          <p:cNvPr id="16" name="TextBox 15">
            <a:extLst>
              <a:ext uri="{FF2B5EF4-FFF2-40B4-BE49-F238E27FC236}">
                <a16:creationId xmlns:a16="http://schemas.microsoft.com/office/drawing/2014/main" id="{68B8B70A-6702-4E7E-A282-E11D52DC093C}"/>
              </a:ext>
            </a:extLst>
          </p:cNvPr>
          <p:cNvSpPr txBox="1"/>
          <p:nvPr/>
        </p:nvSpPr>
        <p:spPr>
          <a:xfrm>
            <a:off x="1492898" y="5514392"/>
            <a:ext cx="55556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Generally it takes 10-12 seconds on bad network from verifying to locate. </a:t>
            </a:r>
          </a:p>
        </p:txBody>
      </p:sp>
    </p:spTree>
    <p:extLst>
      <p:ext uri="{BB962C8B-B14F-4D97-AF65-F5344CB8AC3E}">
        <p14:creationId xmlns:p14="http://schemas.microsoft.com/office/powerpoint/2010/main" val="155657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AF6DBA-211A-43E7-819F-09605D8C5A52}"/>
              </a:ext>
            </a:extLst>
          </p:cNvPr>
          <p:cNvPicPr>
            <a:picLocks noGrp="1" noChangeAspect="1"/>
          </p:cNvPicPr>
          <p:nvPr>
            <p:ph idx="1"/>
          </p:nvPr>
        </p:nvPicPr>
        <p:blipFill>
          <a:blip r:embed="rId2"/>
          <a:stretch>
            <a:fillRect/>
          </a:stretch>
        </p:blipFill>
        <p:spPr>
          <a:xfrm>
            <a:off x="9311951" y="811763"/>
            <a:ext cx="2880050" cy="5182636"/>
          </a:xfrm>
        </p:spPr>
      </p:pic>
      <p:sp>
        <p:nvSpPr>
          <p:cNvPr id="6" name="TextBox 5">
            <a:extLst>
              <a:ext uri="{FF2B5EF4-FFF2-40B4-BE49-F238E27FC236}">
                <a16:creationId xmlns:a16="http://schemas.microsoft.com/office/drawing/2014/main" id="{31E1F084-8495-4441-AEF9-C137AF3168DB}"/>
              </a:ext>
            </a:extLst>
          </p:cNvPr>
          <p:cNvSpPr txBox="1"/>
          <p:nvPr/>
        </p:nvSpPr>
        <p:spPr>
          <a:xfrm>
            <a:off x="1147665" y="1894114"/>
            <a:ext cx="72032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User’s current location, with camera set focus/zoom to 20x.</a:t>
            </a:r>
          </a:p>
        </p:txBody>
      </p:sp>
      <p:cxnSp>
        <p:nvCxnSpPr>
          <p:cNvPr id="8" name="Straight Arrow Connector 7">
            <a:extLst>
              <a:ext uri="{FF2B5EF4-FFF2-40B4-BE49-F238E27FC236}">
                <a16:creationId xmlns:a16="http://schemas.microsoft.com/office/drawing/2014/main" id="{AFAA74D8-7057-471D-8E99-F534671F3ED8}"/>
              </a:ext>
            </a:extLst>
          </p:cNvPr>
          <p:cNvCxnSpPr/>
          <p:nvPr/>
        </p:nvCxnSpPr>
        <p:spPr>
          <a:xfrm>
            <a:off x="8098971" y="2108718"/>
            <a:ext cx="2584580" cy="1194319"/>
          </a:xfrm>
          <a:prstGeom prst="straightConnector1">
            <a:avLst/>
          </a:prstGeom>
          <a:ln>
            <a:gradFill>
              <a:gsLst>
                <a:gs pos="56000">
                  <a:srgbClr val="77B2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2AF468-679B-4C49-8261-141B426A2E77}"/>
              </a:ext>
            </a:extLst>
          </p:cNvPr>
          <p:cNvSpPr txBox="1"/>
          <p:nvPr/>
        </p:nvSpPr>
        <p:spPr>
          <a:xfrm>
            <a:off x="1147665" y="2901820"/>
            <a:ext cx="67087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On click location marker on map, user’s location will be viewed preciously. However, exact location name can’t be fetched using API sometimes. On this case null is displayed followed by city name. </a:t>
            </a:r>
          </a:p>
        </p:txBody>
      </p:sp>
      <p:cxnSp>
        <p:nvCxnSpPr>
          <p:cNvPr id="11" name="Straight Arrow Connector 10">
            <a:extLst>
              <a:ext uri="{FF2B5EF4-FFF2-40B4-BE49-F238E27FC236}">
                <a16:creationId xmlns:a16="http://schemas.microsoft.com/office/drawing/2014/main" id="{1EC3F13A-D41B-4443-9221-6049B92F1E2B}"/>
              </a:ext>
            </a:extLst>
          </p:cNvPr>
          <p:cNvCxnSpPr>
            <a:cxnSpLocks/>
            <a:stCxn id="9" idx="3"/>
          </p:cNvCxnSpPr>
          <p:nvPr/>
        </p:nvCxnSpPr>
        <p:spPr>
          <a:xfrm flipV="1">
            <a:off x="7856375" y="2901820"/>
            <a:ext cx="2556588" cy="600165"/>
          </a:xfrm>
          <a:prstGeom prst="straightConnector1">
            <a:avLst/>
          </a:prstGeom>
          <a:ln>
            <a:gradFill>
              <a:gsLst>
                <a:gs pos="47000">
                  <a:srgbClr val="77B2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7772AF6-E50D-40A8-A130-B9DC039260AA}"/>
              </a:ext>
            </a:extLst>
          </p:cNvPr>
          <p:cNvSpPr txBox="1"/>
          <p:nvPr/>
        </p:nvSpPr>
        <p:spPr>
          <a:xfrm>
            <a:off x="1432249" y="4740523"/>
            <a:ext cx="61395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All information can be transferred </a:t>
            </a:r>
            <a:r>
              <a:rPr lang="en-US" dirty="0" err="1"/>
              <a:t>Eg</a:t>
            </a:r>
            <a:r>
              <a:rPr lang="en-US" dirty="0"/>
              <a:t>, current location, and destination </a:t>
            </a:r>
            <a:r>
              <a:rPr lang="en-US" dirty="0">
                <a:solidFill>
                  <a:schemeClr val="accent2"/>
                </a:solidFill>
              </a:rPr>
              <a:t>to Google Map</a:t>
            </a:r>
          </a:p>
        </p:txBody>
      </p:sp>
      <p:cxnSp>
        <p:nvCxnSpPr>
          <p:cNvPr id="16" name="Straight Arrow Connector 15">
            <a:extLst>
              <a:ext uri="{FF2B5EF4-FFF2-40B4-BE49-F238E27FC236}">
                <a16:creationId xmlns:a16="http://schemas.microsoft.com/office/drawing/2014/main" id="{CE0BA99F-61D3-437E-8219-2898D0C9327B}"/>
              </a:ext>
            </a:extLst>
          </p:cNvPr>
          <p:cNvCxnSpPr/>
          <p:nvPr/>
        </p:nvCxnSpPr>
        <p:spPr>
          <a:xfrm>
            <a:off x="6559420" y="5206482"/>
            <a:ext cx="4879911" cy="475861"/>
          </a:xfrm>
          <a:prstGeom prst="straightConnector1">
            <a:avLst/>
          </a:prstGeom>
          <a:ln>
            <a:gradFill>
              <a:gsLst>
                <a:gs pos="56000">
                  <a:srgbClr val="78B3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87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ACEC1E6-A9F8-48DD-A914-1D6AD9CB89F8}"/>
              </a:ext>
            </a:extLst>
          </p:cNvPr>
          <p:cNvPicPr>
            <a:picLocks noGrp="1" noChangeAspect="1"/>
          </p:cNvPicPr>
          <p:nvPr>
            <p:ph idx="1"/>
          </p:nvPr>
        </p:nvPicPr>
        <p:blipFill>
          <a:blip r:embed="rId2"/>
          <a:stretch>
            <a:fillRect/>
          </a:stretch>
        </p:blipFill>
        <p:spPr>
          <a:xfrm>
            <a:off x="9311951" y="951722"/>
            <a:ext cx="2880049" cy="4917233"/>
          </a:xfrm>
        </p:spPr>
      </p:pic>
      <p:sp>
        <p:nvSpPr>
          <p:cNvPr id="10" name="TextBox 9">
            <a:extLst>
              <a:ext uri="{FF2B5EF4-FFF2-40B4-BE49-F238E27FC236}">
                <a16:creationId xmlns:a16="http://schemas.microsoft.com/office/drawing/2014/main" id="{266D1C27-9DC8-45D9-B825-76A852F37B12}"/>
              </a:ext>
            </a:extLst>
          </p:cNvPr>
          <p:cNvSpPr txBox="1"/>
          <p:nvPr/>
        </p:nvSpPr>
        <p:spPr>
          <a:xfrm>
            <a:off x="4441372" y="307910"/>
            <a:ext cx="2491274" cy="369332"/>
          </a:xfrm>
          <a:prstGeom prst="rect">
            <a:avLst/>
          </a:prstGeom>
          <a:noFill/>
        </p:spPr>
        <p:txBody>
          <a:bodyPr wrap="square" rtlCol="0">
            <a:spAutoFit/>
          </a:bodyPr>
          <a:lstStyle/>
          <a:p>
            <a:r>
              <a:rPr lang="en-US" dirty="0"/>
              <a:t>Renter Login Layout</a:t>
            </a:r>
          </a:p>
        </p:txBody>
      </p:sp>
      <p:sp>
        <p:nvSpPr>
          <p:cNvPr id="11" name="TextBox 10">
            <a:extLst>
              <a:ext uri="{FF2B5EF4-FFF2-40B4-BE49-F238E27FC236}">
                <a16:creationId xmlns:a16="http://schemas.microsoft.com/office/drawing/2014/main" id="{9F384E9D-7D28-4D8A-95B0-6A8892D9163E}"/>
              </a:ext>
            </a:extLst>
          </p:cNvPr>
          <p:cNvSpPr txBox="1"/>
          <p:nvPr/>
        </p:nvSpPr>
        <p:spPr>
          <a:xfrm>
            <a:off x="1632857" y="2192694"/>
            <a:ext cx="603690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Primarily renter will be verified using phone, password, and unique access code provided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success login process, Welcome message will be appear, and control will transfer to the next activity. </a:t>
            </a:r>
          </a:p>
        </p:txBody>
      </p:sp>
    </p:spTree>
    <p:extLst>
      <p:ext uri="{BB962C8B-B14F-4D97-AF65-F5344CB8AC3E}">
        <p14:creationId xmlns:p14="http://schemas.microsoft.com/office/powerpoint/2010/main" val="341879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67CF6C-B2D1-49FB-B72E-FE90499E485B}"/>
              </a:ext>
            </a:extLst>
          </p:cNvPr>
          <p:cNvPicPr>
            <a:picLocks noGrp="1" noChangeAspect="1"/>
          </p:cNvPicPr>
          <p:nvPr>
            <p:ph idx="1"/>
          </p:nvPr>
        </p:nvPicPr>
        <p:blipFill>
          <a:blip r:embed="rId2"/>
          <a:stretch>
            <a:fillRect/>
          </a:stretch>
        </p:blipFill>
        <p:spPr>
          <a:xfrm>
            <a:off x="9050695" y="727788"/>
            <a:ext cx="3141306" cy="5150498"/>
          </a:xfrm>
        </p:spPr>
      </p:pic>
      <p:sp>
        <p:nvSpPr>
          <p:cNvPr id="8" name="TextBox 7">
            <a:extLst>
              <a:ext uri="{FF2B5EF4-FFF2-40B4-BE49-F238E27FC236}">
                <a16:creationId xmlns:a16="http://schemas.microsoft.com/office/drawing/2014/main" id="{F456DDA2-796A-46FE-872F-5649DDF13587}"/>
              </a:ext>
            </a:extLst>
          </p:cNvPr>
          <p:cNvSpPr txBox="1"/>
          <p:nvPr/>
        </p:nvSpPr>
        <p:spPr>
          <a:xfrm>
            <a:off x="4021493" y="223934"/>
            <a:ext cx="2743201" cy="369332"/>
          </a:xfrm>
          <a:prstGeom prst="rect">
            <a:avLst/>
          </a:prstGeom>
          <a:noFill/>
        </p:spPr>
        <p:txBody>
          <a:bodyPr wrap="square" rtlCol="0">
            <a:spAutoFit/>
          </a:bodyPr>
          <a:lstStyle/>
          <a:p>
            <a:r>
              <a:rPr lang="en-US" dirty="0"/>
              <a:t>Review parking space</a:t>
            </a:r>
          </a:p>
        </p:txBody>
      </p:sp>
      <p:sp>
        <p:nvSpPr>
          <p:cNvPr id="10" name="TextBox 9">
            <a:extLst>
              <a:ext uri="{FF2B5EF4-FFF2-40B4-BE49-F238E27FC236}">
                <a16:creationId xmlns:a16="http://schemas.microsoft.com/office/drawing/2014/main" id="{0903B8FE-0AD7-4E2D-9ABE-B5A5AB22D6B9}"/>
              </a:ext>
            </a:extLst>
          </p:cNvPr>
          <p:cNvSpPr txBox="1"/>
          <p:nvPr/>
        </p:nvSpPr>
        <p:spPr>
          <a:xfrm>
            <a:off x="1073020" y="1156996"/>
            <a:ext cx="753913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Before make the space online, renter will customize each time according to his needs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Type of Vehicles,</a:t>
            </a:r>
          </a:p>
          <a:p>
            <a:pPr marL="285750" indent="-285750">
              <a:buFont typeface="Arial" panose="020B0604020202020204" pitchFamily="34" charset="0"/>
              <a:buChar char="•"/>
            </a:pPr>
            <a:r>
              <a:rPr lang="en-US" dirty="0"/>
              <a:t>Available hour,</a:t>
            </a:r>
          </a:p>
          <a:p>
            <a:pPr marL="285750" indent="-285750">
              <a:buFont typeface="Arial" panose="020B0604020202020204" pitchFamily="34" charset="0"/>
              <a:buChar char="•"/>
            </a:pPr>
            <a:r>
              <a:rPr lang="en-US" dirty="0"/>
              <a:t>Number of Parking Space Available.</a:t>
            </a:r>
          </a:p>
          <a:p>
            <a:endParaRPr lang="en-US" dirty="0"/>
          </a:p>
        </p:txBody>
      </p:sp>
      <p:sp>
        <p:nvSpPr>
          <p:cNvPr id="11" name="TextBox 10">
            <a:extLst>
              <a:ext uri="{FF2B5EF4-FFF2-40B4-BE49-F238E27FC236}">
                <a16:creationId xmlns:a16="http://schemas.microsoft.com/office/drawing/2014/main" id="{730DD61A-6DC1-467D-BD32-548C478EAD61}"/>
              </a:ext>
            </a:extLst>
          </p:cNvPr>
          <p:cNvSpPr txBox="1"/>
          <p:nvPr/>
        </p:nvSpPr>
        <p:spPr>
          <a:xfrm>
            <a:off x="1175657" y="3582955"/>
            <a:ext cx="654075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On clicking radio button, this parking space will be available to rent.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connect to next page. </a:t>
            </a:r>
          </a:p>
        </p:txBody>
      </p:sp>
      <p:cxnSp>
        <p:nvCxnSpPr>
          <p:cNvPr id="13" name="Straight Arrow Connector 12">
            <a:extLst>
              <a:ext uri="{FF2B5EF4-FFF2-40B4-BE49-F238E27FC236}">
                <a16:creationId xmlns:a16="http://schemas.microsoft.com/office/drawing/2014/main" id="{C08C2129-A6D1-45E8-B3C8-3A36AC90542B}"/>
              </a:ext>
            </a:extLst>
          </p:cNvPr>
          <p:cNvCxnSpPr/>
          <p:nvPr/>
        </p:nvCxnSpPr>
        <p:spPr>
          <a:xfrm flipV="1">
            <a:off x="4711959" y="3517641"/>
            <a:ext cx="6092890" cy="1129004"/>
          </a:xfrm>
          <a:prstGeom prst="straightConnector1">
            <a:avLst/>
          </a:prstGeom>
          <a:ln>
            <a:gradFill>
              <a:gsLst>
                <a:gs pos="86000">
                  <a:srgbClr val="519D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3DDD9F-0A68-42A1-863C-12E05AE224B6}"/>
              </a:ext>
            </a:extLst>
          </p:cNvPr>
          <p:cNvPicPr>
            <a:picLocks noGrp="1" noChangeAspect="1"/>
          </p:cNvPicPr>
          <p:nvPr>
            <p:ph idx="1"/>
          </p:nvPr>
        </p:nvPicPr>
        <p:blipFill>
          <a:blip r:embed="rId2"/>
          <a:stretch>
            <a:fillRect/>
          </a:stretch>
        </p:blipFill>
        <p:spPr>
          <a:xfrm>
            <a:off x="9685176" y="1380931"/>
            <a:ext cx="2506824" cy="4226767"/>
          </a:xfrm>
        </p:spPr>
      </p:pic>
      <p:sp>
        <p:nvSpPr>
          <p:cNvPr id="6" name="TextBox 5">
            <a:extLst>
              <a:ext uri="{FF2B5EF4-FFF2-40B4-BE49-F238E27FC236}">
                <a16:creationId xmlns:a16="http://schemas.microsoft.com/office/drawing/2014/main" id="{3406661D-24A6-404F-BD54-5DD18BFBDFCB}"/>
              </a:ext>
            </a:extLst>
          </p:cNvPr>
          <p:cNvSpPr txBox="1"/>
          <p:nvPr/>
        </p:nvSpPr>
        <p:spPr>
          <a:xfrm>
            <a:off x="4878354" y="270588"/>
            <a:ext cx="2435291" cy="369332"/>
          </a:xfrm>
          <a:prstGeom prst="rect">
            <a:avLst/>
          </a:prstGeom>
          <a:noFill/>
        </p:spPr>
        <p:txBody>
          <a:bodyPr wrap="square" rtlCol="0">
            <a:spAutoFit/>
          </a:bodyPr>
          <a:lstStyle/>
          <a:p>
            <a:r>
              <a:rPr lang="en-US" dirty="0"/>
              <a:t>Renter’s interface</a:t>
            </a:r>
          </a:p>
        </p:txBody>
      </p:sp>
      <p:sp>
        <p:nvSpPr>
          <p:cNvPr id="7" name="TextBox 6">
            <a:extLst>
              <a:ext uri="{FF2B5EF4-FFF2-40B4-BE49-F238E27FC236}">
                <a16:creationId xmlns:a16="http://schemas.microsoft.com/office/drawing/2014/main" id="{AEDB5405-1225-4541-ACC8-EC3BF6BBC36C}"/>
              </a:ext>
            </a:extLst>
          </p:cNvPr>
          <p:cNvSpPr txBox="1"/>
          <p:nvPr/>
        </p:nvSpPr>
        <p:spPr>
          <a:xfrm>
            <a:off x="1287624" y="1894114"/>
            <a:ext cx="7109927"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Rented user</a:t>
            </a:r>
            <a:r>
              <a:rPr lang="en-US" b="1" dirty="0"/>
              <a:t>:  </a:t>
            </a:r>
            <a:r>
              <a:rPr lang="en-US" dirty="0"/>
              <a:t>This button will refer to list of user who have requested for this place but haven’t arrived yet, hence they are about to come.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solidFill>
                  <a:schemeClr val="accent6"/>
                </a:solidFill>
              </a:rPr>
              <a:t>Staying users: </a:t>
            </a:r>
            <a:r>
              <a:rPr lang="en-US" dirty="0"/>
              <a:t>connect to layout of containing list of parked vehicle information. For here, renter can view any user’s session status and total fare to be collected. These lists will be read-only. </a:t>
            </a:r>
          </a:p>
          <a:p>
            <a:pPr marL="285750" indent="-285750">
              <a:buFont typeface="Arial" panose="020B0604020202020204" pitchFamily="34" charset="0"/>
              <a:buChar char="•"/>
            </a:pPr>
            <a:endParaRPr lang="en-US" b="1" dirty="0">
              <a:solidFill>
                <a:schemeClr val="accent6"/>
              </a:solidFill>
            </a:endParaRPr>
          </a:p>
          <a:p>
            <a:pPr marL="285750" indent="-285750">
              <a:buFont typeface="Arial" panose="020B0604020202020204" pitchFamily="34" charset="0"/>
              <a:buChar char="•"/>
            </a:pPr>
            <a:r>
              <a:rPr lang="en-US" b="1" dirty="0">
                <a:solidFill>
                  <a:schemeClr val="accent6"/>
                </a:solidFill>
              </a:rPr>
              <a:t>See all information: </a:t>
            </a:r>
            <a:r>
              <a:rPr lang="en-US" dirty="0"/>
              <a:t>renter can view his all information to whom he has already served. </a:t>
            </a:r>
            <a:endParaRPr lang="en-US" b="1" dirty="0">
              <a:solidFill>
                <a:schemeClr val="accent6"/>
              </a:solidFill>
            </a:endParaRP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57705540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151</TotalTime>
  <Words>527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Slice</vt:lpstr>
      <vt:lpstr>Park safe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safe</dc:title>
  <dc:creator>Raktim Raihan Prova</dc:creator>
  <cp:lastModifiedBy>Raktim Raihan Prova</cp:lastModifiedBy>
  <cp:revision>14</cp:revision>
  <dcterms:created xsi:type="dcterms:W3CDTF">2018-11-19T18:21:46Z</dcterms:created>
  <dcterms:modified xsi:type="dcterms:W3CDTF">2018-11-20T02:25:55Z</dcterms:modified>
</cp:coreProperties>
</file>