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sldIdLst>
    <p:sldId id="264" r:id="rId3"/>
    <p:sldId id="265" r:id="rId4"/>
    <p:sldId id="263" r:id="rId5"/>
    <p:sldId id="272" r:id="rId6"/>
    <p:sldId id="256" r:id="rId7"/>
    <p:sldId id="257" r:id="rId8"/>
    <p:sldId id="258" r:id="rId9"/>
    <p:sldId id="259" r:id="rId10"/>
    <p:sldId id="266" r:id="rId11"/>
    <p:sldId id="267" r:id="rId12"/>
    <p:sldId id="260" r:id="rId13"/>
    <p:sldId id="268" r:id="rId14"/>
    <p:sldId id="262" r:id="rId15"/>
    <p:sldId id="261"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9C28-0162-AC5E-C3AD-94946AED6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3F9E0183-3667-B336-7305-7EC626468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3CF376C-9360-56AA-0FFB-BE56C4314821}"/>
              </a:ext>
            </a:extLst>
          </p:cNvPr>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a:extLst>
              <a:ext uri="{FF2B5EF4-FFF2-40B4-BE49-F238E27FC236}">
                <a16:creationId xmlns:a16="http://schemas.microsoft.com/office/drawing/2014/main" id="{BE10BD93-90E1-4D6D-69C3-2E46C7311E7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C22BAED-8A9E-CE21-D55F-33850B13CFB9}"/>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0991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E4DC-42D1-3195-96FB-CF8A12791542}"/>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D957C92-3ED7-D098-9A42-CB1026C7B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84613AE-B0CE-AEBB-0679-CC165205B19C}"/>
              </a:ext>
            </a:extLst>
          </p:cNvPr>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a:extLst>
              <a:ext uri="{FF2B5EF4-FFF2-40B4-BE49-F238E27FC236}">
                <a16:creationId xmlns:a16="http://schemas.microsoft.com/office/drawing/2014/main" id="{B33F6D7A-D95F-ADD3-6A01-29429E1A9FD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EC3796C-3AF7-45BA-4518-36CDA64719C8}"/>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65225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C4C08F-371A-ECA3-C339-FC1B91F47B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017151AC-BF34-42F5-8115-C1769F6214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87B25CB-7C11-19BF-9F68-214DA1C3492E}"/>
              </a:ext>
            </a:extLst>
          </p:cNvPr>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a:extLst>
              <a:ext uri="{FF2B5EF4-FFF2-40B4-BE49-F238E27FC236}">
                <a16:creationId xmlns:a16="http://schemas.microsoft.com/office/drawing/2014/main" id="{0BDE9CDF-FBDA-ED18-5CC3-2AAA25778F9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43213AC-312A-5562-E598-C22AFC733659}"/>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245395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32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37595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4018636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EFB66-0F56-47F8-B0C7-9994B99C9813}" type="datetimeFigureOut">
              <a:rPr lang="en-IE" smtClean="0"/>
              <a:t>05/10/2023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721359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EFB66-0F56-47F8-B0C7-9994B99C9813}" type="datetimeFigureOut">
              <a:rPr lang="en-IE" smtClean="0"/>
              <a:t>05/10/2023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74289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CEFB66-0F56-47F8-B0C7-9994B99C9813}" type="datetimeFigureOut">
              <a:rPr lang="en-IE" smtClean="0"/>
              <a:t>05/10/2023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14904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EFB66-0F56-47F8-B0C7-9994B99C9813}" type="datetimeFigureOut">
              <a:rPr lang="en-IE" smtClean="0"/>
              <a:t>05/10/2023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849544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EFB66-0F56-47F8-B0C7-9994B99C9813}" type="datetimeFigureOut">
              <a:rPr lang="en-IE" smtClean="0"/>
              <a:t>05/10/2023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7373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6A46-6E4B-B534-0823-161059BA99B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D759799-63B2-91C8-8A36-11BBE0F16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575D471-14C9-B38F-AF4B-5CF851E4F0D3}"/>
              </a:ext>
            </a:extLst>
          </p:cNvPr>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a:extLst>
              <a:ext uri="{FF2B5EF4-FFF2-40B4-BE49-F238E27FC236}">
                <a16:creationId xmlns:a16="http://schemas.microsoft.com/office/drawing/2014/main" id="{9F0AD982-8521-0448-1E5F-50E1DE179BB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5EC4762-0484-8F01-A0AC-5F715621F5AA}"/>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88809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EFB66-0F56-47F8-B0C7-9994B99C9813}" type="datetimeFigureOut">
              <a:rPr lang="en-IE" smtClean="0"/>
              <a:t>05/10/2023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750686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1CEFB66-0F56-47F8-B0C7-9994B99C9813}" type="datetimeFigureOut">
              <a:rPr lang="en-IE" smtClean="0"/>
              <a:t>05/10/2023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791567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632337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2680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096988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5593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4559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7601391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8536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FDE2-E206-3538-53E7-B5774AD8F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1DFE89DD-64B9-400A-5CB3-0EEA568BC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F1F7FE-2BFE-D19C-15A6-3A952B3E9B19}"/>
              </a:ext>
            </a:extLst>
          </p:cNvPr>
          <p:cNvSpPr>
            <a:spLocks noGrp="1"/>
          </p:cNvSpPr>
          <p:nvPr>
            <p:ph type="dt" sz="half" idx="10"/>
          </p:nvPr>
        </p:nvSpPr>
        <p:spPr/>
        <p:txBody>
          <a:bodyPr/>
          <a:lstStyle/>
          <a:p>
            <a:fld id="{51CEFB66-0F56-47F8-B0C7-9994B99C9813}" type="datetimeFigureOut">
              <a:rPr lang="en-IE" smtClean="0"/>
              <a:t>05/10/2023</a:t>
            </a:fld>
            <a:endParaRPr lang="en-IE"/>
          </a:p>
        </p:txBody>
      </p:sp>
      <p:sp>
        <p:nvSpPr>
          <p:cNvPr id="5" name="Footer Placeholder 4">
            <a:extLst>
              <a:ext uri="{FF2B5EF4-FFF2-40B4-BE49-F238E27FC236}">
                <a16:creationId xmlns:a16="http://schemas.microsoft.com/office/drawing/2014/main" id="{A75D7AEE-E2F8-D4EA-42EA-094744667F7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0872D44-A7D7-9A20-9B44-DC7DDF7BA4FD}"/>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46963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2774-C411-8AAF-C870-5B4BDF947A1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497C6A9-B847-D10C-0E26-D0278AEA5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67DEC1DC-828C-876A-8E21-22F2F8C52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BF08F261-DEB4-D0FB-8F90-E34BEC8C60A5}"/>
              </a:ext>
            </a:extLst>
          </p:cNvPr>
          <p:cNvSpPr>
            <a:spLocks noGrp="1"/>
          </p:cNvSpPr>
          <p:nvPr>
            <p:ph type="dt" sz="half" idx="10"/>
          </p:nvPr>
        </p:nvSpPr>
        <p:spPr/>
        <p:txBody>
          <a:bodyPr/>
          <a:lstStyle/>
          <a:p>
            <a:fld id="{51CEFB66-0F56-47F8-B0C7-9994B99C9813}" type="datetimeFigureOut">
              <a:rPr lang="en-IE" smtClean="0"/>
              <a:t>05/10/2023</a:t>
            </a:fld>
            <a:endParaRPr lang="en-IE"/>
          </a:p>
        </p:txBody>
      </p:sp>
      <p:sp>
        <p:nvSpPr>
          <p:cNvPr id="6" name="Footer Placeholder 5">
            <a:extLst>
              <a:ext uri="{FF2B5EF4-FFF2-40B4-BE49-F238E27FC236}">
                <a16:creationId xmlns:a16="http://schemas.microsoft.com/office/drawing/2014/main" id="{4FAC6F7F-EB7A-DC49-50A7-E1E83E0DB152}"/>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85F181E-D30D-3838-20AD-61E07034A107}"/>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41596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82D1-2555-7CC9-923F-8D5802CB472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A40E85F-C957-E679-2E82-223533973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6D1AB-E9ED-CBA4-B024-D7FA91C227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63DF8AC3-1222-B8E9-1E0A-7DE6A732E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B00E9-F419-678A-6586-61818C4CC4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148CFF0-DCA1-7F54-312C-392F8C016F07}"/>
              </a:ext>
            </a:extLst>
          </p:cNvPr>
          <p:cNvSpPr>
            <a:spLocks noGrp="1"/>
          </p:cNvSpPr>
          <p:nvPr>
            <p:ph type="dt" sz="half" idx="10"/>
          </p:nvPr>
        </p:nvSpPr>
        <p:spPr/>
        <p:txBody>
          <a:bodyPr/>
          <a:lstStyle/>
          <a:p>
            <a:fld id="{51CEFB66-0F56-47F8-B0C7-9994B99C9813}" type="datetimeFigureOut">
              <a:rPr lang="en-IE" smtClean="0"/>
              <a:t>05/10/2023</a:t>
            </a:fld>
            <a:endParaRPr lang="en-IE"/>
          </a:p>
        </p:txBody>
      </p:sp>
      <p:sp>
        <p:nvSpPr>
          <p:cNvPr id="8" name="Footer Placeholder 7">
            <a:extLst>
              <a:ext uri="{FF2B5EF4-FFF2-40B4-BE49-F238E27FC236}">
                <a16:creationId xmlns:a16="http://schemas.microsoft.com/office/drawing/2014/main" id="{34AC982B-3BA8-C6AE-43AF-2DF8D9D326D8}"/>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DD507F2D-E3A6-3E3F-9AFB-21478817A21B}"/>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58991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8422-73C0-140F-DFA3-DAB0BEB1BE76}"/>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252EC423-A703-448D-DAFE-577B2A5F19FF}"/>
              </a:ext>
            </a:extLst>
          </p:cNvPr>
          <p:cNvSpPr>
            <a:spLocks noGrp="1"/>
          </p:cNvSpPr>
          <p:nvPr>
            <p:ph type="dt" sz="half" idx="10"/>
          </p:nvPr>
        </p:nvSpPr>
        <p:spPr/>
        <p:txBody>
          <a:bodyPr/>
          <a:lstStyle/>
          <a:p>
            <a:fld id="{51CEFB66-0F56-47F8-B0C7-9994B99C9813}" type="datetimeFigureOut">
              <a:rPr lang="en-IE" smtClean="0"/>
              <a:t>05/10/2023</a:t>
            </a:fld>
            <a:endParaRPr lang="en-IE"/>
          </a:p>
        </p:txBody>
      </p:sp>
      <p:sp>
        <p:nvSpPr>
          <p:cNvPr id="4" name="Footer Placeholder 3">
            <a:extLst>
              <a:ext uri="{FF2B5EF4-FFF2-40B4-BE49-F238E27FC236}">
                <a16:creationId xmlns:a16="http://schemas.microsoft.com/office/drawing/2014/main" id="{DC6A9D61-7D50-EB4C-AF0A-BEE01832D236}"/>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C77CBC1B-20C2-3485-5131-E33CAE869FC3}"/>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09193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D5327E-AEDA-E5F8-A01B-8F5C29AAA99C}"/>
              </a:ext>
            </a:extLst>
          </p:cNvPr>
          <p:cNvSpPr>
            <a:spLocks noGrp="1"/>
          </p:cNvSpPr>
          <p:nvPr>
            <p:ph type="dt" sz="half" idx="10"/>
          </p:nvPr>
        </p:nvSpPr>
        <p:spPr/>
        <p:txBody>
          <a:bodyPr/>
          <a:lstStyle/>
          <a:p>
            <a:fld id="{51CEFB66-0F56-47F8-B0C7-9994B99C9813}" type="datetimeFigureOut">
              <a:rPr lang="en-IE" smtClean="0"/>
              <a:t>05/10/2023</a:t>
            </a:fld>
            <a:endParaRPr lang="en-IE"/>
          </a:p>
        </p:txBody>
      </p:sp>
      <p:sp>
        <p:nvSpPr>
          <p:cNvPr id="3" name="Footer Placeholder 2">
            <a:extLst>
              <a:ext uri="{FF2B5EF4-FFF2-40B4-BE49-F238E27FC236}">
                <a16:creationId xmlns:a16="http://schemas.microsoft.com/office/drawing/2014/main" id="{22657357-E87E-50EA-F324-7D5028069AE9}"/>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A5C6666D-4E07-A29D-DC27-F387FCE26C5F}"/>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47441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2170-6473-937D-1462-F659DB295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2BEED606-D610-0BE5-2935-764C4B7F35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3526785F-D50A-4C4D-145C-6F29B1E73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E59D3-4B0C-A47A-DA35-9A0C60B2CC0C}"/>
              </a:ext>
            </a:extLst>
          </p:cNvPr>
          <p:cNvSpPr>
            <a:spLocks noGrp="1"/>
          </p:cNvSpPr>
          <p:nvPr>
            <p:ph type="dt" sz="half" idx="10"/>
          </p:nvPr>
        </p:nvSpPr>
        <p:spPr/>
        <p:txBody>
          <a:bodyPr/>
          <a:lstStyle/>
          <a:p>
            <a:fld id="{51CEFB66-0F56-47F8-B0C7-9994B99C9813}" type="datetimeFigureOut">
              <a:rPr lang="en-IE" smtClean="0"/>
              <a:t>05/10/2023</a:t>
            </a:fld>
            <a:endParaRPr lang="en-IE"/>
          </a:p>
        </p:txBody>
      </p:sp>
      <p:sp>
        <p:nvSpPr>
          <p:cNvPr id="6" name="Footer Placeholder 5">
            <a:extLst>
              <a:ext uri="{FF2B5EF4-FFF2-40B4-BE49-F238E27FC236}">
                <a16:creationId xmlns:a16="http://schemas.microsoft.com/office/drawing/2014/main" id="{2982E18C-3FEC-E14C-54FA-4BCFFEA62E0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1AD90E1-B2E8-F031-3F81-3583391103EF}"/>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55177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F799-5845-AD7C-0D81-D8FDFC562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0BB6DFC4-2A64-C62B-D938-1E2A11DC8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3149E601-2665-AED9-3BB3-2C05FE9A4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99E9C-8B3B-02C0-1218-3A06460E6793}"/>
              </a:ext>
            </a:extLst>
          </p:cNvPr>
          <p:cNvSpPr>
            <a:spLocks noGrp="1"/>
          </p:cNvSpPr>
          <p:nvPr>
            <p:ph type="dt" sz="half" idx="10"/>
          </p:nvPr>
        </p:nvSpPr>
        <p:spPr/>
        <p:txBody>
          <a:bodyPr/>
          <a:lstStyle/>
          <a:p>
            <a:fld id="{51CEFB66-0F56-47F8-B0C7-9994B99C9813}" type="datetimeFigureOut">
              <a:rPr lang="en-IE" smtClean="0"/>
              <a:t>05/10/2023</a:t>
            </a:fld>
            <a:endParaRPr lang="en-IE"/>
          </a:p>
        </p:txBody>
      </p:sp>
      <p:sp>
        <p:nvSpPr>
          <p:cNvPr id="6" name="Footer Placeholder 5">
            <a:extLst>
              <a:ext uri="{FF2B5EF4-FFF2-40B4-BE49-F238E27FC236}">
                <a16:creationId xmlns:a16="http://schemas.microsoft.com/office/drawing/2014/main" id="{B0CA3A53-D78B-C2E2-1475-26D7F9BE9D8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0A9C7DB-1277-34E7-4EB4-10E10FB30C0D}"/>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567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8D7E49-E363-D0F1-684D-54A533ADB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CBDE945-1413-8F4F-1EEF-92E8B9416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ADBC262-9292-3B40-BD92-A3AE94351B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EFB66-0F56-47F8-B0C7-9994B99C9813}" type="datetimeFigureOut">
              <a:rPr lang="en-IE" smtClean="0"/>
              <a:t>05/10/2023</a:t>
            </a:fld>
            <a:endParaRPr lang="en-IE"/>
          </a:p>
        </p:txBody>
      </p:sp>
      <p:sp>
        <p:nvSpPr>
          <p:cNvPr id="5" name="Footer Placeholder 4">
            <a:extLst>
              <a:ext uri="{FF2B5EF4-FFF2-40B4-BE49-F238E27FC236}">
                <a16:creationId xmlns:a16="http://schemas.microsoft.com/office/drawing/2014/main" id="{DEE2BFE1-DA1F-E759-C0AA-BF0A48FC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2C434029-5F08-A294-764A-56A921614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2BCB5-C865-4DD9-A9DB-44CB8BD0944E}" type="slidenum">
              <a:rPr lang="en-IE" smtClean="0"/>
              <a:t>‹#›</a:t>
            </a:fld>
            <a:endParaRPr lang="en-IE"/>
          </a:p>
        </p:txBody>
      </p:sp>
    </p:spTree>
    <p:extLst>
      <p:ext uri="{BB962C8B-B14F-4D97-AF65-F5344CB8AC3E}">
        <p14:creationId xmlns:p14="http://schemas.microsoft.com/office/powerpoint/2010/main" val="426334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1CEFB66-0F56-47F8-B0C7-9994B99C9813}" type="datetimeFigureOut">
              <a:rPr lang="en-IE" smtClean="0"/>
              <a:t>05/10/2023</a:t>
            </a:fld>
            <a:endParaRPr lang="en-I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2D2BCB5-C865-4DD9-A9DB-44CB8BD0944E}" type="slidenum">
              <a:rPr lang="en-IE" smtClean="0"/>
              <a:t>‹#›</a:t>
            </a:fld>
            <a:endParaRPr lang="en-IE"/>
          </a:p>
        </p:txBody>
      </p:sp>
    </p:spTree>
    <p:extLst>
      <p:ext uri="{BB962C8B-B14F-4D97-AF65-F5344CB8AC3E}">
        <p14:creationId xmlns:p14="http://schemas.microsoft.com/office/powerpoint/2010/main" val="358569189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Vaccine storage and manufacturing">
            <a:extLst>
              <a:ext uri="{FF2B5EF4-FFF2-40B4-BE49-F238E27FC236}">
                <a16:creationId xmlns:a16="http://schemas.microsoft.com/office/drawing/2014/main" id="{2E2B084E-F4FD-F722-8812-0C0F5534ACC4}"/>
              </a:ext>
            </a:extLst>
          </p:cNvPr>
          <p:cNvPicPr>
            <a:picLocks noChangeAspect="1"/>
          </p:cNvPicPr>
          <p:nvPr/>
        </p:nvPicPr>
        <p:blipFill rotWithShape="1">
          <a:blip r:embed="rId2">
            <a:alphaModFix amt="40000"/>
          </a:blip>
          <a:srcRect t="1060" b="14670"/>
          <a:stretch/>
        </p:blipFill>
        <p:spPr>
          <a:xfrm>
            <a:off x="-3175" y="10"/>
            <a:ext cx="12192000" cy="6857990"/>
          </a:xfrm>
          <a:prstGeom prst="rect">
            <a:avLst/>
          </a:prstGeom>
        </p:spPr>
      </p:pic>
      <p:sp>
        <p:nvSpPr>
          <p:cNvPr id="4" name="TextBox 3">
            <a:extLst>
              <a:ext uri="{FF2B5EF4-FFF2-40B4-BE49-F238E27FC236}">
                <a16:creationId xmlns:a16="http://schemas.microsoft.com/office/drawing/2014/main" id="{C4A2F00B-39D8-1704-DCDD-DF3A2E32E7E9}"/>
              </a:ext>
            </a:extLst>
          </p:cNvPr>
          <p:cNvSpPr txBox="1"/>
          <p:nvPr/>
        </p:nvSpPr>
        <p:spPr>
          <a:xfrm>
            <a:off x="684211" y="685799"/>
            <a:ext cx="11504613" cy="2149765"/>
          </a:xfrm>
          <a:prstGeom prst="rect">
            <a:avLst/>
          </a:prstGeom>
        </p:spPr>
        <p:txBody>
          <a:bodyPr vert="horz" lIns="91440" tIns="45720" rIns="91440" bIns="45720" rtlCol="0" anchor="b">
            <a:normAutofit/>
          </a:bodyPr>
          <a:lstStyle/>
          <a:p>
            <a:pPr defTabSz="457200">
              <a:spcBef>
                <a:spcPct val="0"/>
              </a:spcBef>
              <a:spcAft>
                <a:spcPts val="600"/>
              </a:spcAft>
            </a:pPr>
            <a:r>
              <a:rPr lang="en-US" sz="4400" cap="all" dirty="0">
                <a:ln w="3175" cmpd="sng">
                  <a:noFill/>
                </a:ln>
                <a:latin typeface="+mj-lt"/>
                <a:ea typeface="+mj-ea"/>
                <a:cs typeface="+mj-cs"/>
              </a:rPr>
              <a:t>Predicting the Screening Colonoscopy Numbers in Ireland using Machine Learning</a:t>
            </a:r>
          </a:p>
        </p:txBody>
      </p:sp>
      <p:sp>
        <p:nvSpPr>
          <p:cNvPr id="5" name="TextBox 4">
            <a:extLst>
              <a:ext uri="{FF2B5EF4-FFF2-40B4-BE49-F238E27FC236}">
                <a16:creationId xmlns:a16="http://schemas.microsoft.com/office/drawing/2014/main" id="{F2ACE24F-767A-854D-8FC3-761094ECAE1C}"/>
              </a:ext>
            </a:extLst>
          </p:cNvPr>
          <p:cNvSpPr txBox="1"/>
          <p:nvPr/>
        </p:nvSpPr>
        <p:spPr>
          <a:xfrm>
            <a:off x="7235825" y="5775854"/>
            <a:ext cx="4041775" cy="923330"/>
          </a:xfrm>
          <a:prstGeom prst="rect">
            <a:avLst/>
          </a:prstGeom>
          <a:noFill/>
        </p:spPr>
        <p:txBody>
          <a:bodyPr wrap="square" rtlCol="0">
            <a:spAutoFit/>
          </a:bodyPr>
          <a:lstStyle/>
          <a:p>
            <a:r>
              <a:rPr lang="en-IE" dirty="0"/>
              <a:t>Rakesh Kumar Muraleedharan </a:t>
            </a:r>
          </a:p>
          <a:p>
            <a:r>
              <a:rPr lang="en-IE" dirty="0"/>
              <a:t>Supervisor : Sam Weiss</a:t>
            </a:r>
          </a:p>
          <a:p>
            <a:r>
              <a:rPr lang="en-IE" dirty="0"/>
              <a:t>CCT College Dublin</a:t>
            </a:r>
          </a:p>
        </p:txBody>
      </p:sp>
    </p:spTree>
    <p:extLst>
      <p:ext uri="{BB962C8B-B14F-4D97-AF65-F5344CB8AC3E}">
        <p14:creationId xmlns:p14="http://schemas.microsoft.com/office/powerpoint/2010/main" val="1184213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8AC4FE-8870-2959-C53A-0BB00C17FEEB}"/>
              </a:ext>
            </a:extLst>
          </p:cNvPr>
          <p:cNvSpPr txBox="1"/>
          <p:nvPr/>
        </p:nvSpPr>
        <p:spPr>
          <a:xfrm>
            <a:off x="58723" y="0"/>
            <a:ext cx="6777491" cy="553998"/>
          </a:xfrm>
          <a:prstGeom prst="rect">
            <a:avLst/>
          </a:prstGeom>
          <a:noFill/>
        </p:spPr>
        <p:txBody>
          <a:bodyPr wrap="square" rtlCol="0">
            <a:spAutoFit/>
          </a:bodyPr>
          <a:lstStyle/>
          <a:p>
            <a:r>
              <a:rPr lang="en-IE" sz="3000" dirty="0">
                <a:latin typeface="Bookman Old Style" panose="02050604050505020204" pitchFamily="18" charset="0"/>
              </a:rPr>
              <a:t>Data Analysis(contd.)</a:t>
            </a:r>
          </a:p>
        </p:txBody>
      </p:sp>
      <p:sp>
        <p:nvSpPr>
          <p:cNvPr id="3" name="TextBox 2">
            <a:extLst>
              <a:ext uri="{FF2B5EF4-FFF2-40B4-BE49-F238E27FC236}">
                <a16:creationId xmlns:a16="http://schemas.microsoft.com/office/drawing/2014/main" id="{357B5EDF-AE15-7AD8-A0F2-B1851419DD2A}"/>
              </a:ext>
            </a:extLst>
          </p:cNvPr>
          <p:cNvSpPr txBox="1"/>
          <p:nvPr/>
        </p:nvSpPr>
        <p:spPr>
          <a:xfrm>
            <a:off x="58724" y="689295"/>
            <a:ext cx="2659310" cy="400110"/>
          </a:xfrm>
          <a:prstGeom prst="rect">
            <a:avLst/>
          </a:prstGeom>
          <a:noFill/>
        </p:spPr>
        <p:txBody>
          <a:bodyPr wrap="square" rtlCol="0">
            <a:spAutoFit/>
          </a:bodyPr>
          <a:lstStyle/>
          <a:p>
            <a:r>
              <a:rPr lang="en-IE" sz="2000" dirty="0">
                <a:solidFill>
                  <a:schemeClr val="accent5">
                    <a:lumMod val="75000"/>
                  </a:schemeClr>
                </a:solidFill>
                <a:latin typeface="Bookman Old Style" panose="02050604050505020204" pitchFamily="18" charset="0"/>
              </a:rPr>
              <a:t>Hypothesis Testing:</a:t>
            </a:r>
          </a:p>
        </p:txBody>
      </p:sp>
      <p:sp>
        <p:nvSpPr>
          <p:cNvPr id="4" name="TextBox 3">
            <a:extLst>
              <a:ext uri="{FF2B5EF4-FFF2-40B4-BE49-F238E27FC236}">
                <a16:creationId xmlns:a16="http://schemas.microsoft.com/office/drawing/2014/main" id="{86A9B000-BC66-AAE1-6867-9B015EE80A7A}"/>
              </a:ext>
            </a:extLst>
          </p:cNvPr>
          <p:cNvSpPr txBox="1"/>
          <p:nvPr/>
        </p:nvSpPr>
        <p:spPr>
          <a:xfrm>
            <a:off x="176169" y="1245574"/>
            <a:ext cx="7055141" cy="3416320"/>
          </a:xfrm>
          <a:prstGeom prst="rect">
            <a:avLst/>
          </a:prstGeom>
          <a:noFill/>
        </p:spPr>
        <p:txBody>
          <a:bodyPr wrap="square" rtlCol="0">
            <a:spAutoFit/>
          </a:bodyPr>
          <a:lstStyle/>
          <a:p>
            <a:pPr marL="342900" indent="-342900">
              <a:buAutoNum type="arabicPeriod"/>
            </a:pPr>
            <a:r>
              <a:rPr lang="en-IE" dirty="0"/>
              <a:t>Scipy Stats library is used.</a:t>
            </a:r>
          </a:p>
          <a:p>
            <a:pPr marL="342900" indent="-342900">
              <a:buAutoNum type="arabicPeriod"/>
            </a:pPr>
            <a:r>
              <a:rPr lang="en-IE" dirty="0"/>
              <a:t>95% Confidence Interval is used for testing.</a:t>
            </a:r>
          </a:p>
          <a:p>
            <a:pPr marL="342900" indent="-342900">
              <a:buAutoNum type="arabicPeriod"/>
            </a:pPr>
            <a:r>
              <a:rPr lang="en-IE" dirty="0"/>
              <a:t>ANOVA test is used to compare the male and female populations after confirming the normal distributions using probability charts or Shapiro tests.</a:t>
            </a:r>
          </a:p>
          <a:p>
            <a:pPr marL="342900" indent="-342900">
              <a:buAutoNum type="arabicPeriod"/>
            </a:pPr>
            <a:r>
              <a:rPr lang="en-IE" dirty="0">
                <a:latin typeface="Calibri" panose="020F0502020204030204" pitchFamily="34" charset="0"/>
                <a:ea typeface="Calibri" panose="020F0502020204030204" pitchFamily="34" charset="0"/>
                <a:cs typeface="Times New Roman" panose="02020603050405020304" pitchFamily="18" charset="0"/>
              </a:rPr>
              <a:t>Results: A</a:t>
            </a:r>
            <a:r>
              <a:rPr lang="en-IE" sz="1800" dirty="0">
                <a:effectLst/>
                <a:latin typeface="Calibri" panose="020F0502020204030204" pitchFamily="34" charset="0"/>
                <a:ea typeface="Calibri" panose="020F0502020204030204" pitchFamily="34" charset="0"/>
                <a:cs typeface="Times New Roman" panose="02020603050405020304" pitchFamily="18" charset="0"/>
              </a:rPr>
              <a:t>t 95% Confidence Interval, male colonoscopy number for the entire eligible population is expected to be between 270 (maximum value in the sample) and 230 (average in the sample). ANOVA tests were done, and it suggested that at 95% confidence interval male colonoscopies will be higher than the women</a:t>
            </a:r>
            <a:endParaRPr lang="en-IE" dirty="0"/>
          </a:p>
          <a:p>
            <a:pPr marL="342900" indent="-342900">
              <a:buAutoNum type="arabicPeriod"/>
            </a:pPr>
            <a:endParaRPr lang="en-IE" dirty="0"/>
          </a:p>
          <a:p>
            <a:pPr marL="342900" indent="-342900">
              <a:buAutoNum type="arabicPeriod"/>
            </a:pPr>
            <a:endParaRPr lang="en-IE" dirty="0"/>
          </a:p>
        </p:txBody>
      </p:sp>
      <p:pic>
        <p:nvPicPr>
          <p:cNvPr id="10" name="Picture 9">
            <a:extLst>
              <a:ext uri="{FF2B5EF4-FFF2-40B4-BE49-F238E27FC236}">
                <a16:creationId xmlns:a16="http://schemas.microsoft.com/office/drawing/2014/main" id="{D7FBE462-733E-7E03-03FF-A547C1170FEB}"/>
              </a:ext>
            </a:extLst>
          </p:cNvPr>
          <p:cNvPicPr>
            <a:picLocks noChangeAspect="1"/>
          </p:cNvPicPr>
          <p:nvPr/>
        </p:nvPicPr>
        <p:blipFill>
          <a:blip r:embed="rId2"/>
          <a:stretch>
            <a:fillRect/>
          </a:stretch>
        </p:blipFill>
        <p:spPr>
          <a:xfrm>
            <a:off x="8026189" y="1321198"/>
            <a:ext cx="3891934" cy="2862322"/>
          </a:xfrm>
          <a:prstGeom prst="rect">
            <a:avLst/>
          </a:prstGeom>
        </p:spPr>
      </p:pic>
    </p:spTree>
    <p:extLst>
      <p:ext uri="{BB962C8B-B14F-4D97-AF65-F5344CB8AC3E}">
        <p14:creationId xmlns:p14="http://schemas.microsoft.com/office/powerpoint/2010/main" val="379102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6E2D78-2892-1C04-6C19-FA78FE2E6C20}"/>
              </a:ext>
            </a:extLst>
          </p:cNvPr>
          <p:cNvSpPr/>
          <p:nvPr/>
        </p:nvSpPr>
        <p:spPr>
          <a:xfrm>
            <a:off x="851608" y="695132"/>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Check for Trend / Seasonality</a:t>
            </a:r>
          </a:p>
        </p:txBody>
      </p:sp>
      <p:sp>
        <p:nvSpPr>
          <p:cNvPr id="6" name="Rectangle 5">
            <a:extLst>
              <a:ext uri="{FF2B5EF4-FFF2-40B4-BE49-F238E27FC236}">
                <a16:creationId xmlns:a16="http://schemas.microsoft.com/office/drawing/2014/main" id="{02A4A4C1-19DD-F246-8507-71DD454844B7}"/>
              </a:ext>
            </a:extLst>
          </p:cNvPr>
          <p:cNvSpPr/>
          <p:nvPr/>
        </p:nvSpPr>
        <p:spPr>
          <a:xfrm>
            <a:off x="851608" y="3335697"/>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Train/ Test Data</a:t>
            </a:r>
          </a:p>
        </p:txBody>
      </p:sp>
      <p:sp>
        <p:nvSpPr>
          <p:cNvPr id="7" name="Rectangle 6">
            <a:extLst>
              <a:ext uri="{FF2B5EF4-FFF2-40B4-BE49-F238E27FC236}">
                <a16:creationId xmlns:a16="http://schemas.microsoft.com/office/drawing/2014/main" id="{A97EFD92-0FEE-8EF7-35BB-7B2873D35334}"/>
              </a:ext>
            </a:extLst>
          </p:cNvPr>
          <p:cNvSpPr/>
          <p:nvPr/>
        </p:nvSpPr>
        <p:spPr>
          <a:xfrm>
            <a:off x="851608" y="1907722"/>
            <a:ext cx="2498082" cy="9381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Create Datasets (Weekly/Monthly/Quarterly/Daily)</a:t>
            </a:r>
          </a:p>
        </p:txBody>
      </p:sp>
      <p:sp>
        <p:nvSpPr>
          <p:cNvPr id="8" name="Rectangle 7">
            <a:extLst>
              <a:ext uri="{FF2B5EF4-FFF2-40B4-BE49-F238E27FC236}">
                <a16:creationId xmlns:a16="http://schemas.microsoft.com/office/drawing/2014/main" id="{24BC2F2F-DC6A-6F88-7B9C-EA52BFF56819}"/>
              </a:ext>
            </a:extLst>
          </p:cNvPr>
          <p:cNvSpPr/>
          <p:nvPr/>
        </p:nvSpPr>
        <p:spPr>
          <a:xfrm>
            <a:off x="4288383" y="2659230"/>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Traditional Models (Example: ARMA)</a:t>
            </a:r>
          </a:p>
        </p:txBody>
      </p:sp>
      <p:sp>
        <p:nvSpPr>
          <p:cNvPr id="9" name="Rectangle 8">
            <a:extLst>
              <a:ext uri="{FF2B5EF4-FFF2-40B4-BE49-F238E27FC236}">
                <a16:creationId xmlns:a16="http://schemas.microsoft.com/office/drawing/2014/main" id="{8AC53CFD-2CE5-6169-A6AC-C496E42F7C75}"/>
              </a:ext>
            </a:extLst>
          </p:cNvPr>
          <p:cNvSpPr/>
          <p:nvPr/>
        </p:nvSpPr>
        <p:spPr>
          <a:xfrm>
            <a:off x="4288383" y="3900196"/>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Regression Models)</a:t>
            </a:r>
          </a:p>
        </p:txBody>
      </p:sp>
      <p:sp>
        <p:nvSpPr>
          <p:cNvPr id="10" name="Rectangle 9">
            <a:extLst>
              <a:ext uri="{FF2B5EF4-FFF2-40B4-BE49-F238E27FC236}">
                <a16:creationId xmlns:a16="http://schemas.microsoft.com/office/drawing/2014/main" id="{2734159C-00F3-38E1-8AA0-5202860A9C24}"/>
              </a:ext>
            </a:extLst>
          </p:cNvPr>
          <p:cNvSpPr/>
          <p:nvPr/>
        </p:nvSpPr>
        <p:spPr>
          <a:xfrm>
            <a:off x="7296539" y="3335696"/>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Evaluate Models </a:t>
            </a:r>
          </a:p>
        </p:txBody>
      </p:sp>
      <p:sp>
        <p:nvSpPr>
          <p:cNvPr id="11" name="Rectangle 10">
            <a:extLst>
              <a:ext uri="{FF2B5EF4-FFF2-40B4-BE49-F238E27FC236}">
                <a16:creationId xmlns:a16="http://schemas.microsoft.com/office/drawing/2014/main" id="{03ED0361-4DC7-78C5-8DE8-B30F2B2014FB}"/>
              </a:ext>
            </a:extLst>
          </p:cNvPr>
          <p:cNvSpPr/>
          <p:nvPr/>
        </p:nvSpPr>
        <p:spPr>
          <a:xfrm>
            <a:off x="9504784" y="3181740"/>
            <a:ext cx="1698171" cy="83042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Hyper-Parameter Tuning</a:t>
            </a:r>
          </a:p>
        </p:txBody>
      </p:sp>
      <p:cxnSp>
        <p:nvCxnSpPr>
          <p:cNvPr id="13" name="Straight Arrow Connector 12">
            <a:extLst>
              <a:ext uri="{FF2B5EF4-FFF2-40B4-BE49-F238E27FC236}">
                <a16:creationId xmlns:a16="http://schemas.microsoft.com/office/drawing/2014/main" id="{771A054F-3878-BF2E-2B57-2AD524A03B8C}"/>
              </a:ext>
            </a:extLst>
          </p:cNvPr>
          <p:cNvCxnSpPr>
            <a:stCxn id="3" idx="2"/>
            <a:endCxn id="7" idx="0"/>
          </p:cNvCxnSpPr>
          <p:nvPr/>
        </p:nvCxnSpPr>
        <p:spPr>
          <a:xfrm>
            <a:off x="2100649" y="1371599"/>
            <a:ext cx="0" cy="53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527A180-A49A-0BD1-E403-EB53849FD469}"/>
              </a:ext>
            </a:extLst>
          </p:cNvPr>
          <p:cNvCxnSpPr>
            <a:stCxn id="7" idx="2"/>
            <a:endCxn id="6" idx="0"/>
          </p:cNvCxnSpPr>
          <p:nvPr/>
        </p:nvCxnSpPr>
        <p:spPr>
          <a:xfrm>
            <a:off x="2100649" y="2845837"/>
            <a:ext cx="0" cy="48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B656AE-B7F9-09A7-ED42-8D861CA7B1F0}"/>
              </a:ext>
            </a:extLst>
          </p:cNvPr>
          <p:cNvCxnSpPr>
            <a:stCxn id="6" idx="3"/>
            <a:endCxn id="8" idx="1"/>
          </p:cNvCxnSpPr>
          <p:nvPr/>
        </p:nvCxnSpPr>
        <p:spPr>
          <a:xfrm flipV="1">
            <a:off x="3349690" y="2997464"/>
            <a:ext cx="938693" cy="67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432DAC-21CE-61D1-83B9-5C1608093428}"/>
              </a:ext>
            </a:extLst>
          </p:cNvPr>
          <p:cNvCxnSpPr>
            <a:stCxn id="6" idx="3"/>
            <a:endCxn id="9" idx="1"/>
          </p:cNvCxnSpPr>
          <p:nvPr/>
        </p:nvCxnSpPr>
        <p:spPr>
          <a:xfrm>
            <a:off x="3349690" y="3673931"/>
            <a:ext cx="938693" cy="564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A2CA5F-7361-9B8F-2406-DBC38833E877}"/>
              </a:ext>
            </a:extLst>
          </p:cNvPr>
          <p:cNvCxnSpPr>
            <a:stCxn id="8" idx="3"/>
            <a:endCxn id="10" idx="1"/>
          </p:cNvCxnSpPr>
          <p:nvPr/>
        </p:nvCxnSpPr>
        <p:spPr>
          <a:xfrm>
            <a:off x="6786465" y="2997464"/>
            <a:ext cx="510074" cy="620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0E837-BD14-AA6C-B635-B43B9C4BF113}"/>
              </a:ext>
            </a:extLst>
          </p:cNvPr>
          <p:cNvCxnSpPr>
            <a:stCxn id="9" idx="3"/>
            <a:endCxn id="10" idx="1"/>
          </p:cNvCxnSpPr>
          <p:nvPr/>
        </p:nvCxnSpPr>
        <p:spPr>
          <a:xfrm flipV="1">
            <a:off x="6786465" y="3617946"/>
            <a:ext cx="510074" cy="620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F7B129-3ED1-0C2B-EBBF-DD23E595C67F}"/>
              </a:ext>
            </a:extLst>
          </p:cNvPr>
          <p:cNvCxnSpPr>
            <a:stCxn id="10" idx="3"/>
            <a:endCxn id="11" idx="1"/>
          </p:cNvCxnSpPr>
          <p:nvPr/>
        </p:nvCxnSpPr>
        <p:spPr>
          <a:xfrm flipV="1">
            <a:off x="8994710" y="3596952"/>
            <a:ext cx="510074" cy="20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691B300-4EE0-FCF3-6843-CBD9978C738E}"/>
              </a:ext>
            </a:extLst>
          </p:cNvPr>
          <p:cNvSpPr/>
          <p:nvPr/>
        </p:nvSpPr>
        <p:spPr>
          <a:xfrm>
            <a:off x="4808376" y="5736773"/>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Preparation</a:t>
            </a:r>
          </a:p>
        </p:txBody>
      </p:sp>
      <p:cxnSp>
        <p:nvCxnSpPr>
          <p:cNvPr id="28" name="Straight Connector 27">
            <a:extLst>
              <a:ext uri="{FF2B5EF4-FFF2-40B4-BE49-F238E27FC236}">
                <a16:creationId xmlns:a16="http://schemas.microsoft.com/office/drawing/2014/main" id="{DE92D5AD-65E1-3EE3-809A-0B0F89B49F2B}"/>
              </a:ext>
            </a:extLst>
          </p:cNvPr>
          <p:cNvCxnSpPr>
            <a:cxnSpLocks/>
            <a:stCxn id="11" idx="2"/>
          </p:cNvCxnSpPr>
          <p:nvPr/>
        </p:nvCxnSpPr>
        <p:spPr>
          <a:xfrm>
            <a:off x="10353870" y="4012164"/>
            <a:ext cx="0" cy="2006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DAD78B-3702-6855-20A1-C2ED5B95B26C}"/>
              </a:ext>
            </a:extLst>
          </p:cNvPr>
          <p:cNvCxnSpPr>
            <a:endCxn id="26" idx="3"/>
          </p:cNvCxnSpPr>
          <p:nvPr/>
        </p:nvCxnSpPr>
        <p:spPr>
          <a:xfrm flipH="1">
            <a:off x="6506547" y="6019023"/>
            <a:ext cx="384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26C929-3515-9D3C-21CE-EFCE3B21174F}"/>
              </a:ext>
            </a:extLst>
          </p:cNvPr>
          <p:cNvCxnSpPr>
            <a:cxnSpLocks/>
            <a:stCxn id="26" idx="1"/>
          </p:cNvCxnSpPr>
          <p:nvPr/>
        </p:nvCxnSpPr>
        <p:spPr>
          <a:xfrm flipH="1">
            <a:off x="2100649" y="6019023"/>
            <a:ext cx="2707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5D3888-3F74-F3A9-0A23-752611D04D77}"/>
              </a:ext>
            </a:extLst>
          </p:cNvPr>
          <p:cNvCxnSpPr>
            <a:cxnSpLocks/>
            <a:endCxn id="6" idx="2"/>
          </p:cNvCxnSpPr>
          <p:nvPr/>
        </p:nvCxnSpPr>
        <p:spPr>
          <a:xfrm flipV="1">
            <a:off x="2100649" y="4012164"/>
            <a:ext cx="0" cy="200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4419476-D54D-42B0-1FFC-0DC60F25907D}"/>
              </a:ext>
            </a:extLst>
          </p:cNvPr>
          <p:cNvSpPr txBox="1"/>
          <p:nvPr/>
        </p:nvSpPr>
        <p:spPr>
          <a:xfrm>
            <a:off x="58723" y="0"/>
            <a:ext cx="4087149" cy="553998"/>
          </a:xfrm>
          <a:prstGeom prst="rect">
            <a:avLst/>
          </a:prstGeom>
          <a:noFill/>
        </p:spPr>
        <p:txBody>
          <a:bodyPr wrap="square" rtlCol="0">
            <a:spAutoFit/>
          </a:bodyPr>
          <a:lstStyle/>
          <a:p>
            <a:r>
              <a:rPr lang="en-IE" sz="3000" dirty="0">
                <a:latin typeface="Bookman Old Style" panose="02050604050505020204" pitchFamily="18" charset="0"/>
              </a:rPr>
              <a:t>Time Series Analysis</a:t>
            </a:r>
          </a:p>
        </p:txBody>
      </p:sp>
      <p:sp>
        <p:nvSpPr>
          <p:cNvPr id="4" name="TextBox 3">
            <a:extLst>
              <a:ext uri="{FF2B5EF4-FFF2-40B4-BE49-F238E27FC236}">
                <a16:creationId xmlns:a16="http://schemas.microsoft.com/office/drawing/2014/main" id="{56E366B3-7DD2-A52F-87B8-C30FFCCEC51B}"/>
              </a:ext>
            </a:extLst>
          </p:cNvPr>
          <p:cNvSpPr txBox="1"/>
          <p:nvPr/>
        </p:nvSpPr>
        <p:spPr>
          <a:xfrm>
            <a:off x="4808375" y="159798"/>
            <a:ext cx="7383623" cy="1754326"/>
          </a:xfrm>
          <a:prstGeom prst="rect">
            <a:avLst/>
          </a:prstGeom>
          <a:noFill/>
        </p:spPr>
        <p:txBody>
          <a:bodyPr wrap="square" rtlCol="0">
            <a:spAutoFit/>
          </a:bodyPr>
          <a:lstStyle/>
          <a:p>
            <a:pPr marL="285750" indent="-285750">
              <a:buFont typeface="Wingdings" panose="05000000000000000000" pitchFamily="2" charset="2"/>
              <a:buChar char="Ø"/>
            </a:pPr>
            <a:r>
              <a:rPr lang="en-IE" dirty="0"/>
              <a:t>Based on Trend/Seasonality check no variations observed, hence selected ARMA as traditional model.</a:t>
            </a:r>
          </a:p>
          <a:p>
            <a:pPr marL="285750" indent="-285750">
              <a:buFont typeface="Wingdings" panose="05000000000000000000" pitchFamily="2" charset="2"/>
              <a:buChar char="Ø"/>
            </a:pPr>
            <a:r>
              <a:rPr lang="en-IE" dirty="0"/>
              <a:t>Different datasets are created for time series to compare how the model evaluates for monthly/quarterly/weekly/daily datasets.</a:t>
            </a:r>
          </a:p>
          <a:p>
            <a:pPr marL="285750" indent="-285750">
              <a:buFont typeface="Wingdings" panose="05000000000000000000" pitchFamily="2" charset="2"/>
              <a:buChar char="Ø"/>
            </a:pPr>
            <a:r>
              <a:rPr lang="en-IE" dirty="0"/>
              <a:t>Train and test data are selected iteratively to get better results.</a:t>
            </a:r>
          </a:p>
          <a:p>
            <a:pPr marL="285750" indent="-285750">
              <a:buFont typeface="Wingdings" panose="05000000000000000000" pitchFamily="2" charset="2"/>
              <a:buChar char="Ø"/>
            </a:pPr>
            <a:r>
              <a:rPr lang="en-IE" dirty="0"/>
              <a:t>Regression models are developed with Hyper tuning.</a:t>
            </a:r>
          </a:p>
        </p:txBody>
      </p:sp>
    </p:spTree>
    <p:extLst>
      <p:ext uri="{BB962C8B-B14F-4D97-AF65-F5344CB8AC3E}">
        <p14:creationId xmlns:p14="http://schemas.microsoft.com/office/powerpoint/2010/main" val="78062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7E3214-96C8-88C2-4548-8FD0625A16BF}"/>
              </a:ext>
            </a:extLst>
          </p:cNvPr>
          <p:cNvPicPr>
            <a:picLocks noChangeAspect="1"/>
          </p:cNvPicPr>
          <p:nvPr/>
        </p:nvPicPr>
        <p:blipFill>
          <a:blip r:embed="rId2"/>
          <a:stretch>
            <a:fillRect/>
          </a:stretch>
        </p:blipFill>
        <p:spPr>
          <a:xfrm>
            <a:off x="58722" y="459423"/>
            <a:ext cx="5450888" cy="5133509"/>
          </a:xfrm>
          <a:prstGeom prst="rect">
            <a:avLst/>
          </a:prstGeom>
        </p:spPr>
      </p:pic>
      <p:pic>
        <p:nvPicPr>
          <p:cNvPr id="3" name="Picture 2">
            <a:extLst>
              <a:ext uri="{FF2B5EF4-FFF2-40B4-BE49-F238E27FC236}">
                <a16:creationId xmlns:a16="http://schemas.microsoft.com/office/drawing/2014/main" id="{97766FC2-D61D-FB4D-0CE2-2E2FF293F8A9}"/>
              </a:ext>
            </a:extLst>
          </p:cNvPr>
          <p:cNvPicPr>
            <a:picLocks noChangeAspect="1"/>
          </p:cNvPicPr>
          <p:nvPr/>
        </p:nvPicPr>
        <p:blipFill>
          <a:blip r:embed="rId3"/>
          <a:stretch>
            <a:fillRect/>
          </a:stretch>
        </p:blipFill>
        <p:spPr>
          <a:xfrm>
            <a:off x="6192030" y="1491449"/>
            <a:ext cx="5828261" cy="2437564"/>
          </a:xfrm>
          <a:prstGeom prst="rect">
            <a:avLst/>
          </a:prstGeom>
        </p:spPr>
      </p:pic>
      <p:sp>
        <p:nvSpPr>
          <p:cNvPr id="7" name="TextBox 6">
            <a:extLst>
              <a:ext uri="{FF2B5EF4-FFF2-40B4-BE49-F238E27FC236}">
                <a16:creationId xmlns:a16="http://schemas.microsoft.com/office/drawing/2014/main" id="{46916F81-E4A4-7DAC-4135-97F10B6D29F8}"/>
              </a:ext>
            </a:extLst>
          </p:cNvPr>
          <p:cNvSpPr txBox="1"/>
          <p:nvPr/>
        </p:nvSpPr>
        <p:spPr>
          <a:xfrm>
            <a:off x="6320901" y="4536489"/>
            <a:ext cx="5450889" cy="2585323"/>
          </a:xfrm>
          <a:prstGeom prst="rect">
            <a:avLst/>
          </a:prstGeom>
          <a:noFill/>
        </p:spPr>
        <p:txBody>
          <a:bodyPr wrap="square" rtlCol="0">
            <a:spAutoFit/>
          </a:bodyPr>
          <a:lstStyle/>
          <a:p>
            <a:r>
              <a:rPr lang="en-IE" sz="1800" dirty="0">
                <a:effectLst/>
                <a:latin typeface="Calibri" panose="020F0502020204030204" pitchFamily="34" charset="0"/>
                <a:ea typeface="Calibri" panose="020F0502020204030204" pitchFamily="34" charset="0"/>
                <a:cs typeface="Times New Roman" panose="02020603050405020304" pitchFamily="18" charset="0"/>
              </a:rPr>
              <a:t>Daily data with Random Forest Regressor showed the highest performance with minimum root mean square error compared to other models tested. The Quarterly data performed very poorly because the data is considered from 2014-2022(without 2020) which is very less. This is because as per the primary research depth interview 2020 colonoscopies are expected to be very low because of COVID.</a:t>
            </a:r>
          </a:p>
          <a:p>
            <a:endParaRPr lang="en-IE" dirty="0"/>
          </a:p>
        </p:txBody>
      </p:sp>
      <p:sp>
        <p:nvSpPr>
          <p:cNvPr id="8" name="TextBox 7">
            <a:extLst>
              <a:ext uri="{FF2B5EF4-FFF2-40B4-BE49-F238E27FC236}">
                <a16:creationId xmlns:a16="http://schemas.microsoft.com/office/drawing/2014/main" id="{8DB7D8E8-17B3-F1E8-6313-45AE2B25237C}"/>
              </a:ext>
            </a:extLst>
          </p:cNvPr>
          <p:cNvSpPr txBox="1"/>
          <p:nvPr/>
        </p:nvSpPr>
        <p:spPr>
          <a:xfrm>
            <a:off x="58722" y="0"/>
            <a:ext cx="6661673" cy="563056"/>
          </a:xfrm>
          <a:prstGeom prst="rect">
            <a:avLst/>
          </a:prstGeom>
          <a:noFill/>
        </p:spPr>
        <p:txBody>
          <a:bodyPr wrap="square" rtlCol="0">
            <a:spAutoFit/>
          </a:bodyPr>
          <a:lstStyle/>
          <a:p>
            <a:r>
              <a:rPr lang="en-IE" sz="3000" dirty="0">
                <a:latin typeface="Bookman Old Style" panose="02050604050505020204" pitchFamily="18" charset="0"/>
              </a:rPr>
              <a:t>Time Series Analysis (Contd .) </a:t>
            </a:r>
          </a:p>
        </p:txBody>
      </p:sp>
      <p:sp>
        <p:nvSpPr>
          <p:cNvPr id="10" name="TextBox 9">
            <a:extLst>
              <a:ext uri="{FF2B5EF4-FFF2-40B4-BE49-F238E27FC236}">
                <a16:creationId xmlns:a16="http://schemas.microsoft.com/office/drawing/2014/main" id="{FDD2F47B-80CF-53C4-EF1A-BB419EE9F7B0}"/>
              </a:ext>
            </a:extLst>
          </p:cNvPr>
          <p:cNvSpPr txBox="1"/>
          <p:nvPr/>
        </p:nvSpPr>
        <p:spPr>
          <a:xfrm>
            <a:off x="108566" y="5829150"/>
            <a:ext cx="5598776" cy="941981"/>
          </a:xfrm>
          <a:prstGeom prst="rect">
            <a:avLst/>
          </a:prstGeom>
          <a:noFill/>
        </p:spPr>
        <p:txBody>
          <a:bodyPr wrap="square" rtlCol="0">
            <a:spAutoFit/>
          </a:bodyPr>
          <a:lstStyle/>
          <a:p>
            <a:r>
              <a:rPr lang="en-IE" dirty="0"/>
              <a:t>The ARMA didn’t show optimal performance , attribute this to the poor data availability especially the whole of 2020 are engineered data.</a:t>
            </a:r>
          </a:p>
        </p:txBody>
      </p:sp>
    </p:spTree>
    <p:extLst>
      <p:ext uri="{BB962C8B-B14F-4D97-AF65-F5344CB8AC3E}">
        <p14:creationId xmlns:p14="http://schemas.microsoft.com/office/powerpoint/2010/main" val="219146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2A4A4C1-19DD-F246-8507-71DD454844B7}"/>
              </a:ext>
            </a:extLst>
          </p:cNvPr>
          <p:cNvSpPr/>
          <p:nvPr/>
        </p:nvSpPr>
        <p:spPr>
          <a:xfrm>
            <a:off x="851608" y="3335697"/>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Train/ Test Data</a:t>
            </a:r>
          </a:p>
        </p:txBody>
      </p:sp>
      <p:sp>
        <p:nvSpPr>
          <p:cNvPr id="7" name="Rectangle 6">
            <a:extLst>
              <a:ext uri="{FF2B5EF4-FFF2-40B4-BE49-F238E27FC236}">
                <a16:creationId xmlns:a16="http://schemas.microsoft.com/office/drawing/2014/main" id="{A97EFD92-0FEE-8EF7-35BB-7B2873D35334}"/>
              </a:ext>
            </a:extLst>
          </p:cNvPr>
          <p:cNvSpPr/>
          <p:nvPr/>
        </p:nvSpPr>
        <p:spPr>
          <a:xfrm>
            <a:off x="851608" y="1907722"/>
            <a:ext cx="2498082" cy="9381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Create Datasets (Weekly/Monthly/Quarterly/Daily)</a:t>
            </a:r>
          </a:p>
        </p:txBody>
      </p:sp>
      <p:sp>
        <p:nvSpPr>
          <p:cNvPr id="9" name="Rectangle 8">
            <a:extLst>
              <a:ext uri="{FF2B5EF4-FFF2-40B4-BE49-F238E27FC236}">
                <a16:creationId xmlns:a16="http://schemas.microsoft.com/office/drawing/2014/main" id="{8AC53CFD-2CE5-6169-A6AC-C496E42F7C75}"/>
              </a:ext>
            </a:extLst>
          </p:cNvPr>
          <p:cNvSpPr/>
          <p:nvPr/>
        </p:nvSpPr>
        <p:spPr>
          <a:xfrm>
            <a:off x="4288383" y="3335697"/>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Regression Models)</a:t>
            </a:r>
          </a:p>
        </p:txBody>
      </p:sp>
      <p:sp>
        <p:nvSpPr>
          <p:cNvPr id="10" name="Rectangle 9">
            <a:extLst>
              <a:ext uri="{FF2B5EF4-FFF2-40B4-BE49-F238E27FC236}">
                <a16:creationId xmlns:a16="http://schemas.microsoft.com/office/drawing/2014/main" id="{2734159C-00F3-38E1-8AA0-5202860A9C24}"/>
              </a:ext>
            </a:extLst>
          </p:cNvPr>
          <p:cNvSpPr/>
          <p:nvPr/>
        </p:nvSpPr>
        <p:spPr>
          <a:xfrm>
            <a:off x="7335122" y="3391680"/>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Evaluate Models </a:t>
            </a:r>
          </a:p>
        </p:txBody>
      </p:sp>
      <p:sp>
        <p:nvSpPr>
          <p:cNvPr id="11" name="Rectangle 10">
            <a:extLst>
              <a:ext uri="{FF2B5EF4-FFF2-40B4-BE49-F238E27FC236}">
                <a16:creationId xmlns:a16="http://schemas.microsoft.com/office/drawing/2014/main" id="{03ED0361-4DC7-78C5-8DE8-B30F2B2014FB}"/>
              </a:ext>
            </a:extLst>
          </p:cNvPr>
          <p:cNvSpPr/>
          <p:nvPr/>
        </p:nvSpPr>
        <p:spPr>
          <a:xfrm>
            <a:off x="9504783" y="3258718"/>
            <a:ext cx="1698171" cy="83042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Hyper-Parameter Tuning</a:t>
            </a:r>
          </a:p>
        </p:txBody>
      </p:sp>
      <p:cxnSp>
        <p:nvCxnSpPr>
          <p:cNvPr id="15" name="Straight Arrow Connector 14">
            <a:extLst>
              <a:ext uri="{FF2B5EF4-FFF2-40B4-BE49-F238E27FC236}">
                <a16:creationId xmlns:a16="http://schemas.microsoft.com/office/drawing/2014/main" id="{4527A180-A49A-0BD1-E403-EB53849FD469}"/>
              </a:ext>
            </a:extLst>
          </p:cNvPr>
          <p:cNvCxnSpPr>
            <a:stCxn id="7" idx="2"/>
            <a:endCxn id="6" idx="0"/>
          </p:cNvCxnSpPr>
          <p:nvPr/>
        </p:nvCxnSpPr>
        <p:spPr>
          <a:xfrm>
            <a:off x="2100649" y="2845837"/>
            <a:ext cx="0" cy="48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432DAC-21CE-61D1-83B9-5C1608093428}"/>
              </a:ext>
            </a:extLst>
          </p:cNvPr>
          <p:cNvCxnSpPr>
            <a:stCxn id="6" idx="3"/>
            <a:endCxn id="9" idx="1"/>
          </p:cNvCxnSpPr>
          <p:nvPr/>
        </p:nvCxnSpPr>
        <p:spPr>
          <a:xfrm>
            <a:off x="3349690" y="3673931"/>
            <a:ext cx="938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0E837-BD14-AA6C-B635-B43B9C4BF113}"/>
              </a:ext>
            </a:extLst>
          </p:cNvPr>
          <p:cNvCxnSpPr>
            <a:stCxn id="9" idx="3"/>
            <a:endCxn id="10" idx="1"/>
          </p:cNvCxnSpPr>
          <p:nvPr/>
        </p:nvCxnSpPr>
        <p:spPr>
          <a:xfrm flipV="1">
            <a:off x="6786465" y="3673930"/>
            <a:ext cx="5486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F7B129-3ED1-0C2B-EBBF-DD23E595C67F}"/>
              </a:ext>
            </a:extLst>
          </p:cNvPr>
          <p:cNvCxnSpPr>
            <a:stCxn id="10" idx="3"/>
            <a:endCxn id="11" idx="1"/>
          </p:cNvCxnSpPr>
          <p:nvPr/>
        </p:nvCxnSpPr>
        <p:spPr>
          <a:xfrm>
            <a:off x="9033293" y="3673930"/>
            <a:ext cx="471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691B300-4EE0-FCF3-6843-CBD9978C738E}"/>
              </a:ext>
            </a:extLst>
          </p:cNvPr>
          <p:cNvSpPr/>
          <p:nvPr/>
        </p:nvSpPr>
        <p:spPr>
          <a:xfrm>
            <a:off x="4808376" y="5736773"/>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Preparation</a:t>
            </a:r>
          </a:p>
        </p:txBody>
      </p:sp>
      <p:cxnSp>
        <p:nvCxnSpPr>
          <p:cNvPr id="28" name="Straight Connector 27">
            <a:extLst>
              <a:ext uri="{FF2B5EF4-FFF2-40B4-BE49-F238E27FC236}">
                <a16:creationId xmlns:a16="http://schemas.microsoft.com/office/drawing/2014/main" id="{DE92D5AD-65E1-3EE3-809A-0B0F89B49F2B}"/>
              </a:ext>
            </a:extLst>
          </p:cNvPr>
          <p:cNvCxnSpPr>
            <a:cxnSpLocks/>
            <a:stCxn id="11" idx="2"/>
          </p:cNvCxnSpPr>
          <p:nvPr/>
        </p:nvCxnSpPr>
        <p:spPr>
          <a:xfrm>
            <a:off x="10353869" y="4089142"/>
            <a:ext cx="0" cy="1929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DAD78B-3702-6855-20A1-C2ED5B95B26C}"/>
              </a:ext>
            </a:extLst>
          </p:cNvPr>
          <p:cNvCxnSpPr>
            <a:endCxn id="26" idx="3"/>
          </p:cNvCxnSpPr>
          <p:nvPr/>
        </p:nvCxnSpPr>
        <p:spPr>
          <a:xfrm flipH="1">
            <a:off x="6506547" y="6019023"/>
            <a:ext cx="384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26C929-3515-9D3C-21CE-EFCE3B21174F}"/>
              </a:ext>
            </a:extLst>
          </p:cNvPr>
          <p:cNvCxnSpPr>
            <a:cxnSpLocks/>
            <a:stCxn id="26" idx="1"/>
          </p:cNvCxnSpPr>
          <p:nvPr/>
        </p:nvCxnSpPr>
        <p:spPr>
          <a:xfrm flipH="1">
            <a:off x="2100649" y="6019023"/>
            <a:ext cx="2707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5D3888-3F74-F3A9-0A23-752611D04D77}"/>
              </a:ext>
            </a:extLst>
          </p:cNvPr>
          <p:cNvCxnSpPr>
            <a:cxnSpLocks/>
            <a:endCxn id="6" idx="2"/>
          </p:cNvCxnSpPr>
          <p:nvPr/>
        </p:nvCxnSpPr>
        <p:spPr>
          <a:xfrm flipV="1">
            <a:off x="2100649" y="4012164"/>
            <a:ext cx="0" cy="200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8EE1AF10-E71B-7728-FE85-E031AA1B943F}"/>
              </a:ext>
            </a:extLst>
          </p:cNvPr>
          <p:cNvSpPr/>
          <p:nvPr/>
        </p:nvSpPr>
        <p:spPr>
          <a:xfrm>
            <a:off x="6506547" y="4982554"/>
            <a:ext cx="2998235" cy="903476"/>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Iterative data preparation to achieve optimal performing model.</a:t>
            </a:r>
          </a:p>
        </p:txBody>
      </p:sp>
      <p:sp>
        <p:nvSpPr>
          <p:cNvPr id="2" name="TextBox 1">
            <a:extLst>
              <a:ext uri="{FF2B5EF4-FFF2-40B4-BE49-F238E27FC236}">
                <a16:creationId xmlns:a16="http://schemas.microsoft.com/office/drawing/2014/main" id="{6C5A02BC-E8A4-910C-FD92-6CDA8F9795EF}"/>
              </a:ext>
            </a:extLst>
          </p:cNvPr>
          <p:cNvSpPr txBox="1"/>
          <p:nvPr/>
        </p:nvSpPr>
        <p:spPr>
          <a:xfrm>
            <a:off x="58723" y="1"/>
            <a:ext cx="5179102" cy="556726"/>
          </a:xfrm>
          <a:prstGeom prst="rect">
            <a:avLst/>
          </a:prstGeom>
          <a:noFill/>
        </p:spPr>
        <p:txBody>
          <a:bodyPr wrap="square" rtlCol="0">
            <a:spAutoFit/>
          </a:bodyPr>
          <a:lstStyle/>
          <a:p>
            <a:r>
              <a:rPr lang="en-IE" sz="3000" dirty="0">
                <a:latin typeface="Bookman Old Style" panose="02050604050505020204" pitchFamily="18" charset="0"/>
              </a:rPr>
              <a:t>Regression ML Models</a:t>
            </a:r>
          </a:p>
        </p:txBody>
      </p:sp>
      <p:sp>
        <p:nvSpPr>
          <p:cNvPr id="3" name="TextBox 2">
            <a:extLst>
              <a:ext uri="{FF2B5EF4-FFF2-40B4-BE49-F238E27FC236}">
                <a16:creationId xmlns:a16="http://schemas.microsoft.com/office/drawing/2014/main" id="{4E71DEB6-EE7B-1522-12F3-40940BCDC861}"/>
              </a:ext>
            </a:extLst>
          </p:cNvPr>
          <p:cNvSpPr txBox="1"/>
          <p:nvPr/>
        </p:nvSpPr>
        <p:spPr>
          <a:xfrm>
            <a:off x="5237825" y="97654"/>
            <a:ext cx="6102563" cy="2308324"/>
          </a:xfrm>
          <a:prstGeom prst="rect">
            <a:avLst/>
          </a:prstGeom>
          <a:noFill/>
        </p:spPr>
        <p:txBody>
          <a:bodyPr wrap="square" rtlCol="0">
            <a:spAutoFit/>
          </a:bodyPr>
          <a:lstStyle/>
          <a:p>
            <a:pPr marL="285750" indent="-285750">
              <a:buFont typeface="Wingdings" panose="05000000000000000000" pitchFamily="2" charset="2"/>
              <a:buChar char="Ø"/>
            </a:pPr>
            <a:r>
              <a:rPr lang="en-IE" dirty="0"/>
              <a:t>Time series models didn’t fetch an optimal evaluated model necessitating further research on the regression models.</a:t>
            </a:r>
          </a:p>
          <a:p>
            <a:pPr marL="285750" indent="-285750">
              <a:buFont typeface="Wingdings" panose="05000000000000000000" pitchFamily="2" charset="2"/>
              <a:buChar char="Ø"/>
            </a:pPr>
            <a:r>
              <a:rPr lang="en-IE" dirty="0"/>
              <a:t>Models ranging from Linear Regression, Random Forest Regressor, GRID Cross Validations , Neural Networks are evaluated.</a:t>
            </a:r>
          </a:p>
          <a:p>
            <a:pPr marL="285750" indent="-285750">
              <a:buFont typeface="Wingdings" panose="05000000000000000000" pitchFamily="2" charset="2"/>
              <a:buChar char="Ø"/>
            </a:pPr>
            <a:r>
              <a:rPr lang="en-IE" dirty="0"/>
              <a:t>The models are evaluated with different datasets, train test data, different hyper parameters to evaluate the best possible model.</a:t>
            </a:r>
          </a:p>
        </p:txBody>
      </p:sp>
    </p:spTree>
    <p:extLst>
      <p:ext uri="{BB962C8B-B14F-4D97-AF65-F5344CB8AC3E}">
        <p14:creationId xmlns:p14="http://schemas.microsoft.com/office/powerpoint/2010/main" val="1428191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56DFE-020B-B2FE-6998-1722B5FCDAC4}"/>
              </a:ext>
            </a:extLst>
          </p:cNvPr>
          <p:cNvSpPr txBox="1"/>
          <p:nvPr/>
        </p:nvSpPr>
        <p:spPr>
          <a:xfrm>
            <a:off x="58722" y="-1"/>
            <a:ext cx="6164525" cy="553998"/>
          </a:xfrm>
          <a:prstGeom prst="rect">
            <a:avLst/>
          </a:prstGeom>
          <a:noFill/>
        </p:spPr>
        <p:txBody>
          <a:bodyPr wrap="square" rtlCol="0">
            <a:spAutoFit/>
          </a:bodyPr>
          <a:lstStyle/>
          <a:p>
            <a:r>
              <a:rPr lang="en-IE" sz="3000" dirty="0">
                <a:latin typeface="Bookman Old Style" panose="02050604050505020204" pitchFamily="18" charset="0"/>
              </a:rPr>
              <a:t>Regression ML Models (Contd .)</a:t>
            </a:r>
          </a:p>
        </p:txBody>
      </p:sp>
      <p:pic>
        <p:nvPicPr>
          <p:cNvPr id="4" name="Picture 3">
            <a:extLst>
              <a:ext uri="{FF2B5EF4-FFF2-40B4-BE49-F238E27FC236}">
                <a16:creationId xmlns:a16="http://schemas.microsoft.com/office/drawing/2014/main" id="{5F21CE19-9604-5166-585B-C8FC14AD0970}"/>
              </a:ext>
            </a:extLst>
          </p:cNvPr>
          <p:cNvPicPr>
            <a:picLocks noChangeAspect="1"/>
          </p:cNvPicPr>
          <p:nvPr/>
        </p:nvPicPr>
        <p:blipFill>
          <a:blip r:embed="rId2"/>
          <a:stretch>
            <a:fillRect/>
          </a:stretch>
        </p:blipFill>
        <p:spPr>
          <a:xfrm>
            <a:off x="130090" y="971550"/>
            <a:ext cx="5965910" cy="5886450"/>
          </a:xfrm>
          <a:prstGeom prst="rect">
            <a:avLst/>
          </a:prstGeom>
        </p:spPr>
      </p:pic>
      <p:sp>
        <p:nvSpPr>
          <p:cNvPr id="5" name="TextBox 4">
            <a:extLst>
              <a:ext uri="{FF2B5EF4-FFF2-40B4-BE49-F238E27FC236}">
                <a16:creationId xmlns:a16="http://schemas.microsoft.com/office/drawing/2014/main" id="{E0CD7F99-4EDB-A4A7-786F-F86FCE336BE4}"/>
              </a:ext>
            </a:extLst>
          </p:cNvPr>
          <p:cNvSpPr txBox="1"/>
          <p:nvPr/>
        </p:nvSpPr>
        <p:spPr>
          <a:xfrm>
            <a:off x="5983549" y="1393795"/>
            <a:ext cx="6356528" cy="5601533"/>
          </a:xfrm>
          <a:prstGeom prst="rect">
            <a:avLst/>
          </a:prstGeom>
          <a:noFill/>
        </p:spPr>
        <p:txBody>
          <a:bodyPr wrap="square" rtlCol="0">
            <a:spAutoFit/>
          </a:bodyPr>
          <a:lstStyle/>
          <a:p>
            <a:pPr marL="285750" indent="-285750">
              <a:lnSpc>
                <a:spcPct val="150000"/>
              </a:lnSpc>
              <a:spcAft>
                <a:spcPts val="1000"/>
              </a:spcAft>
              <a:buFont typeface="Arial" panose="020B0604020202020204" pitchFamily="34" charset="0"/>
              <a:buChar char="•"/>
            </a:pPr>
            <a:r>
              <a:rPr lang="en-IE" sz="1500" dirty="0">
                <a:effectLst/>
                <a:latin typeface="Calibri" panose="020F0502020204030204" pitchFamily="34" charset="0"/>
                <a:ea typeface="Calibri" panose="020F0502020204030204" pitchFamily="34" charset="0"/>
                <a:cs typeface="Times New Roman" panose="02020603050405020304" pitchFamily="18" charset="0"/>
              </a:rPr>
              <a:t>The daily data aggregate also showed less performance, because certain days had very less counts, and the train and test data selected couldn’t really match and comparable.</a:t>
            </a:r>
          </a:p>
          <a:p>
            <a:pPr marL="285750" indent="-285750">
              <a:lnSpc>
                <a:spcPct val="150000"/>
              </a:lnSpc>
              <a:spcAft>
                <a:spcPts val="1000"/>
              </a:spcAft>
              <a:buFont typeface="Arial" panose="020B0604020202020204" pitchFamily="34" charset="0"/>
              <a:buChar char="•"/>
            </a:pPr>
            <a:r>
              <a:rPr lang="en-IE" sz="1500" dirty="0">
                <a:effectLst/>
                <a:latin typeface="Calibri" panose="020F0502020204030204" pitchFamily="34" charset="0"/>
                <a:ea typeface="Calibri" panose="020F0502020204030204" pitchFamily="34" charset="0"/>
                <a:cs typeface="Times New Roman" panose="02020603050405020304" pitchFamily="18" charset="0"/>
              </a:rPr>
              <a:t>The weekly aggregate was of the reasonable blend, and shower better performance compared to others. GRID CV Linear Regression showed high Training accuracy (89%), test accuracy (61%). This is a case of overfitting. Light Gradient Booster Algorithm was applied along with hyper-tuning techniques, and this resolved the over-fitting issue to obtain train accuracy as 0.7472 and Train Accuracy of 0.7474.</a:t>
            </a:r>
          </a:p>
          <a:p>
            <a:pPr marL="285750" indent="-285750">
              <a:lnSpc>
                <a:spcPct val="150000"/>
              </a:lnSpc>
              <a:spcAft>
                <a:spcPts val="1000"/>
              </a:spcAft>
              <a:buFont typeface="Arial" panose="020B0604020202020204" pitchFamily="34" charset="0"/>
              <a:buChar char="•"/>
            </a:pPr>
            <a:r>
              <a:rPr lang="en-IE" sz="1500" dirty="0">
                <a:effectLst/>
                <a:latin typeface="Calibri" panose="020F0502020204030204" pitchFamily="34" charset="0"/>
                <a:ea typeface="Calibri" panose="020F0502020204030204" pitchFamily="34" charset="0"/>
                <a:cs typeface="Times New Roman" panose="02020603050405020304" pitchFamily="18" charset="0"/>
              </a:rPr>
              <a:t>Neural Network was also eva</a:t>
            </a:r>
            <a:r>
              <a:rPr lang="en-IE" sz="1500" dirty="0">
                <a:latin typeface="Calibri" panose="020F0502020204030204" pitchFamily="34" charset="0"/>
                <a:ea typeface="Calibri" panose="020F0502020204030204" pitchFamily="34" charset="0"/>
                <a:cs typeface="Times New Roman" panose="02020603050405020304" pitchFamily="18" charset="0"/>
              </a:rPr>
              <a:t>luated</a:t>
            </a:r>
            <a:r>
              <a:rPr lang="en-IE" sz="1500" dirty="0">
                <a:effectLst/>
                <a:latin typeface="Calibri" panose="020F0502020204030204" pitchFamily="34" charset="0"/>
                <a:ea typeface="Calibri" panose="020F0502020204030204" pitchFamily="34" charset="0"/>
                <a:cs typeface="Times New Roman" panose="02020603050405020304" pitchFamily="18" charset="0"/>
              </a:rPr>
              <a:t>, no significant improvement seen, the loss value was seen reduced with the number of epochs. </a:t>
            </a:r>
            <a:r>
              <a:rPr lang="en-IE" sz="1500" dirty="0">
                <a:latin typeface="Calibri" panose="020F0502020204030204" pitchFamily="34" charset="0"/>
                <a:ea typeface="Calibri" panose="020F0502020204030204" pitchFamily="34" charset="0"/>
                <a:cs typeface="Times New Roman" panose="02020603050405020304" pitchFamily="18" charset="0"/>
              </a:rPr>
              <a:t>Hyper parameter tuning involved usage of ADAM optimiser default for regression models, </a:t>
            </a:r>
            <a:r>
              <a:rPr lang="en-IE" sz="1500" dirty="0" err="1">
                <a:latin typeface="Calibri" panose="020F0502020204030204" pitchFamily="34" charset="0"/>
                <a:ea typeface="Calibri" panose="020F0502020204030204" pitchFamily="34" charset="0"/>
                <a:cs typeface="Times New Roman" panose="02020603050405020304" pitchFamily="18" charset="0"/>
              </a:rPr>
              <a:t>relu</a:t>
            </a:r>
            <a:r>
              <a:rPr lang="en-IE" sz="1500" dirty="0">
                <a:latin typeface="Calibri" panose="020F0502020204030204" pitchFamily="34" charset="0"/>
                <a:ea typeface="Calibri" panose="020F0502020204030204" pitchFamily="34" charset="0"/>
                <a:cs typeface="Times New Roman" panose="02020603050405020304" pitchFamily="18" charset="0"/>
              </a:rPr>
              <a:t> activation function default , no improvements seen for sigmoid or tangent activation functions, controlling the number of hidden layers.</a:t>
            </a:r>
            <a:endParaRPr lang="en-IE"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2664822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F632D-53BA-A99A-DEF7-ADD0F63D3F1D}"/>
              </a:ext>
            </a:extLst>
          </p:cNvPr>
          <p:cNvSpPr txBox="1"/>
          <p:nvPr/>
        </p:nvSpPr>
        <p:spPr>
          <a:xfrm>
            <a:off x="58722" y="-1"/>
            <a:ext cx="6164525" cy="553998"/>
          </a:xfrm>
          <a:prstGeom prst="rect">
            <a:avLst/>
          </a:prstGeom>
          <a:noFill/>
        </p:spPr>
        <p:txBody>
          <a:bodyPr wrap="square" rtlCol="0">
            <a:spAutoFit/>
          </a:bodyPr>
          <a:lstStyle/>
          <a:p>
            <a:r>
              <a:rPr lang="en-IE" sz="3000" dirty="0">
                <a:latin typeface="Bookman Old Style" panose="02050604050505020204" pitchFamily="18" charset="0"/>
              </a:rPr>
              <a:t>Summary:</a:t>
            </a:r>
          </a:p>
        </p:txBody>
      </p:sp>
      <p:sp>
        <p:nvSpPr>
          <p:cNvPr id="4" name="TextBox 3">
            <a:extLst>
              <a:ext uri="{FF2B5EF4-FFF2-40B4-BE49-F238E27FC236}">
                <a16:creationId xmlns:a16="http://schemas.microsoft.com/office/drawing/2014/main" id="{2AE62B66-0F01-E30A-96D6-081FAF862FA5}"/>
              </a:ext>
            </a:extLst>
          </p:cNvPr>
          <p:cNvSpPr txBox="1"/>
          <p:nvPr/>
        </p:nvSpPr>
        <p:spPr>
          <a:xfrm>
            <a:off x="58723" y="553997"/>
            <a:ext cx="12074555" cy="6042680"/>
          </a:xfrm>
          <a:prstGeom prst="rect">
            <a:avLst/>
          </a:prstGeom>
          <a:noFill/>
        </p:spPr>
        <p:txBody>
          <a:bodyPr wrap="square">
            <a:spAutoFit/>
          </a:bodyPr>
          <a:lstStyle/>
          <a:p>
            <a:pPr marL="342900" lvl="0" indent="-342900">
              <a:lnSpc>
                <a:spcPct val="150000"/>
              </a:lnSpc>
              <a:spcAft>
                <a:spcPts val="800"/>
              </a:spcAft>
              <a:buFont typeface="Wingdings" panose="05000000000000000000" pitchFamily="2" charset="2"/>
              <a:buChar char="ü"/>
            </a:pPr>
            <a:r>
              <a:rPr lang="en-IE" dirty="0">
                <a:effectLst/>
                <a:latin typeface="Calibri" panose="020F0502020204030204" pitchFamily="34" charset="0"/>
                <a:ea typeface="Calibri" panose="020F0502020204030204" pitchFamily="34" charset="0"/>
                <a:cs typeface="Times New Roman" panose="02020603050405020304" pitchFamily="18" charset="0"/>
              </a:rPr>
              <a:t>Depth interview done as part of the primary research and further data analysis done on the extracted data, showed that the colonoscopy numbers vary for different age groups, with younger group showing higher colonoscopy numbers.</a:t>
            </a:r>
          </a:p>
          <a:p>
            <a:pPr marL="342900" lvl="0" indent="-342900">
              <a:lnSpc>
                <a:spcPct val="150000"/>
              </a:lnSpc>
              <a:spcAft>
                <a:spcPts val="800"/>
              </a:spcAft>
              <a:buFont typeface="Wingdings" panose="05000000000000000000" pitchFamily="2" charset="2"/>
              <a:buChar char="ü"/>
            </a:pPr>
            <a:r>
              <a:rPr lang="en-IE" dirty="0">
                <a:effectLst/>
                <a:latin typeface="Calibri" panose="020F0502020204030204" pitchFamily="34" charset="0"/>
                <a:ea typeface="Calibri" panose="020F0502020204030204" pitchFamily="34" charset="0"/>
                <a:cs typeface="Times New Roman" panose="02020603050405020304" pitchFamily="18" charset="0"/>
              </a:rPr>
              <a:t>The primary research suggested that of the eligible population for the bowel screen programme, the male participation is less compared to female. However, data analysis and hypothesis testing showed that male colonoscopy for both the existing eligible population (60-69) and the extended age range (55-69) are high compared to the female.</a:t>
            </a:r>
          </a:p>
          <a:p>
            <a:pPr marL="342900" lvl="0" indent="-342900">
              <a:lnSpc>
                <a:spcPct val="150000"/>
              </a:lnSpc>
              <a:spcAft>
                <a:spcPts val="800"/>
              </a:spcAft>
              <a:buFont typeface="Wingdings" panose="05000000000000000000" pitchFamily="2" charset="2"/>
              <a:buChar char="ü"/>
            </a:pPr>
            <a:r>
              <a:rPr lang="en-IE" dirty="0">
                <a:effectLst/>
                <a:latin typeface="Calibri" panose="020F0502020204030204" pitchFamily="34" charset="0"/>
                <a:ea typeface="Calibri" panose="020F0502020204030204" pitchFamily="34" charset="0"/>
                <a:cs typeface="Times New Roman" panose="02020603050405020304" pitchFamily="18" charset="0"/>
              </a:rPr>
              <a:t>Factors/ Features that impact the colonoscopy were analysed using the co-relation matrix, and there was no evidence to suggest factors like age/gender could impact the colonoscopy numbers, previous year colonoscopy numbers had reasonable co-relation for colonoscopy count predictions.</a:t>
            </a:r>
          </a:p>
          <a:p>
            <a:pPr marL="342900" lvl="0" indent="-342900">
              <a:lnSpc>
                <a:spcPct val="150000"/>
              </a:lnSpc>
              <a:spcAft>
                <a:spcPts val="800"/>
              </a:spcAft>
              <a:buFont typeface="Wingdings" panose="05000000000000000000" pitchFamily="2" charset="2"/>
              <a:buChar char="ü"/>
            </a:pPr>
            <a:r>
              <a:rPr lang="en-IE" dirty="0">
                <a:effectLst/>
                <a:latin typeface="Calibri" panose="020F0502020204030204" pitchFamily="34" charset="0"/>
                <a:ea typeface="Calibri" panose="020F0502020204030204" pitchFamily="34" charset="0"/>
                <a:cs typeface="Times New Roman" panose="02020603050405020304" pitchFamily="18" charset="0"/>
              </a:rPr>
              <a:t>Time series models were developed using both conventional as well as machine learning regression models, of these GRID CV Random Forest Regressor showed comparatively lesser root mean square error and can be used for prediction. The higher error is attributed to the less data for time series analysis as well as inconsistent data in 2020 due to COVID and this required feature engineering. </a:t>
            </a:r>
          </a:p>
          <a:p>
            <a:pPr marL="342900" indent="-342900">
              <a:buFont typeface="Wingdings" panose="05000000000000000000" pitchFamily="2" charset="2"/>
              <a:buChar char="ü"/>
            </a:pPr>
            <a:r>
              <a:rPr lang="en-IE" dirty="0">
                <a:effectLst/>
                <a:latin typeface="Calibri" panose="020F0502020204030204" pitchFamily="34" charset="0"/>
                <a:ea typeface="Calibri" panose="020F0502020204030204" pitchFamily="34" charset="0"/>
                <a:cs typeface="Times New Roman" panose="02020603050405020304" pitchFamily="18" charset="0"/>
              </a:rPr>
              <a:t>Regression models were done to identify better models for prediction, light gradient booster regression algorithm, with 22% test data showed better results with weekly data aggregate.</a:t>
            </a:r>
            <a:endParaRPr lang="en-IE" dirty="0"/>
          </a:p>
        </p:txBody>
      </p:sp>
    </p:spTree>
    <p:extLst>
      <p:ext uri="{BB962C8B-B14F-4D97-AF65-F5344CB8AC3E}">
        <p14:creationId xmlns:p14="http://schemas.microsoft.com/office/powerpoint/2010/main" val="639110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22C06A-407F-CE9A-5600-BCB8A380B4EA}"/>
              </a:ext>
            </a:extLst>
          </p:cNvPr>
          <p:cNvSpPr txBox="1"/>
          <p:nvPr/>
        </p:nvSpPr>
        <p:spPr>
          <a:xfrm>
            <a:off x="58722" y="-1"/>
            <a:ext cx="6164525" cy="553998"/>
          </a:xfrm>
          <a:prstGeom prst="rect">
            <a:avLst/>
          </a:prstGeom>
          <a:noFill/>
        </p:spPr>
        <p:txBody>
          <a:bodyPr wrap="square" rtlCol="0">
            <a:spAutoFit/>
          </a:bodyPr>
          <a:lstStyle/>
          <a:p>
            <a:r>
              <a:rPr lang="en-IE" sz="3000" dirty="0">
                <a:latin typeface="Bookman Old Style" panose="02050604050505020204" pitchFamily="18" charset="0"/>
              </a:rPr>
              <a:t>Areas for Improvement:</a:t>
            </a:r>
          </a:p>
        </p:txBody>
      </p:sp>
      <p:sp>
        <p:nvSpPr>
          <p:cNvPr id="4" name="TextBox 3">
            <a:extLst>
              <a:ext uri="{FF2B5EF4-FFF2-40B4-BE49-F238E27FC236}">
                <a16:creationId xmlns:a16="http://schemas.microsoft.com/office/drawing/2014/main" id="{51D51D19-61A8-B8A9-38A2-C2230C686CC4}"/>
              </a:ext>
            </a:extLst>
          </p:cNvPr>
          <p:cNvSpPr txBox="1"/>
          <p:nvPr/>
        </p:nvSpPr>
        <p:spPr>
          <a:xfrm>
            <a:off x="186431" y="553996"/>
            <a:ext cx="11842812" cy="6174126"/>
          </a:xfrm>
          <a:prstGeom prst="rect">
            <a:avLst/>
          </a:prstGeom>
          <a:noFill/>
        </p:spPr>
        <p:txBody>
          <a:bodyPr wrap="square">
            <a:spAutoFit/>
          </a:bodyPr>
          <a:lstStyle/>
          <a:p>
            <a:pPr marL="342900" lvl="0" indent="-342900">
              <a:lnSpc>
                <a:spcPct val="150000"/>
              </a:lnSpc>
              <a:spcAft>
                <a:spcPts val="800"/>
              </a:spcAft>
              <a:buFont typeface="Wingdings" panose="05000000000000000000" pitchFamily="2" charset="2"/>
              <a:buChar char="Ø"/>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entire research here was based on the census data and the available colonoscopy data, the data for extended age range was extrapolated using the census data. However, the subject matter experts interviewed as part of the primary research have suggested that the population in the bowel screen register is from the department of social protection, there could be variations with the census data. Further research using the department of social protection data and its variation with the census needs to be considered for the colonoscopy prediction.</a:t>
            </a:r>
          </a:p>
          <a:p>
            <a:pPr marL="342900" lvl="0" indent="-342900">
              <a:lnSpc>
                <a:spcPct val="150000"/>
              </a:lnSpc>
              <a:spcAft>
                <a:spcPts val="800"/>
              </a:spcAft>
              <a:buFont typeface="Wingdings" panose="05000000000000000000" pitchFamily="2" charset="2"/>
              <a:buChar char="Ø"/>
            </a:pPr>
            <a:r>
              <a:rPr lang="en-IE" sz="1800" dirty="0">
                <a:effectLst/>
                <a:latin typeface="Calibri" panose="020F0502020204030204" pitchFamily="34" charset="0"/>
                <a:ea typeface="Calibri" panose="020F0502020204030204" pitchFamily="34" charset="0"/>
                <a:cs typeface="Times New Roman" panose="02020603050405020304" pitchFamily="18" charset="0"/>
              </a:rPr>
              <a:t>Primary research has suggested that there could be an impact of less privilege areas on the colonoscopy counts, however this research does not consider of the deprived areas. This would need to research using the client address. This would be classified as personal identifiable information and would require additional approvals during any research.</a:t>
            </a:r>
          </a:p>
          <a:p>
            <a:pPr marL="342900" lvl="0" indent="-342900">
              <a:lnSpc>
                <a:spcPct val="150000"/>
              </a:lnSpc>
              <a:spcAft>
                <a:spcPts val="800"/>
              </a:spcAft>
              <a:buFont typeface="Wingdings" panose="05000000000000000000" pitchFamily="2" charset="2"/>
              <a:buChar char="Ø"/>
            </a:pPr>
            <a:r>
              <a:rPr lang="en-IE" sz="1800" dirty="0">
                <a:effectLst/>
                <a:latin typeface="Calibri" panose="020F0502020204030204" pitchFamily="34" charset="0"/>
                <a:ea typeface="Calibri" panose="020F0502020204030204" pitchFamily="34" charset="0"/>
                <a:cs typeface="Times New Roman" panose="02020603050405020304" pitchFamily="18" charset="0"/>
              </a:rPr>
              <a:t>Feature engineering was done to handle the missing data, and to handle scenarios where the colonoscopy counts was very low, used </a:t>
            </a:r>
            <a:r>
              <a:rPr lang="en-IE" sz="1800" dirty="0" err="1">
                <a:effectLst/>
                <a:latin typeface="Calibri" panose="020F0502020204030204" pitchFamily="34" charset="0"/>
                <a:ea typeface="Calibri" panose="020F0502020204030204" pitchFamily="34" charset="0"/>
                <a:cs typeface="Times New Roman" panose="02020603050405020304" pitchFamily="18" charset="0"/>
              </a:rPr>
              <a:t>ffill</a:t>
            </a:r>
            <a:r>
              <a:rPr lang="en-IE" sz="1800" dirty="0">
                <a:effectLst/>
                <a:latin typeface="Calibri" panose="020F0502020204030204" pitchFamily="34" charset="0"/>
                <a:ea typeface="Calibri" panose="020F0502020204030204" pitchFamily="34" charset="0"/>
                <a:cs typeface="Times New Roman" panose="02020603050405020304" pitchFamily="18" charset="0"/>
              </a:rPr>
              <a:t> for 2020, because the 2019 was identified as reliable numbers during the primary research. However, this would mean entire data of 2020 was flat same number, month wise data preparation would have made the feature engineered data to produce better results.</a:t>
            </a:r>
          </a:p>
          <a:p>
            <a:pPr marL="342900" lvl="0" indent="-342900">
              <a:lnSpc>
                <a:spcPct val="150000"/>
              </a:lnSpc>
              <a:spcAft>
                <a:spcPts val="800"/>
              </a:spcAft>
              <a:buFont typeface="Wingdings" panose="05000000000000000000" pitchFamily="2" charset="2"/>
              <a:buChar char="Ø"/>
            </a:pPr>
            <a:r>
              <a:rPr lang="en-IE" sz="1800" dirty="0">
                <a:effectLst/>
                <a:latin typeface="Calibri" panose="020F0502020204030204" pitchFamily="34" charset="0"/>
                <a:ea typeface="Calibri" panose="020F0502020204030204" pitchFamily="34" charset="0"/>
                <a:cs typeface="Times New Roman" panose="02020603050405020304" pitchFamily="18" charset="0"/>
              </a:rPr>
              <a:t>Experiments on different time series level data aggregate showed different results with certain timeseries showing higher scores, this means there is a scope of further hyperparameter tuning, especially on the neural network model.</a:t>
            </a:r>
          </a:p>
        </p:txBody>
      </p:sp>
    </p:spTree>
    <p:extLst>
      <p:ext uri="{BB962C8B-B14F-4D97-AF65-F5344CB8AC3E}">
        <p14:creationId xmlns:p14="http://schemas.microsoft.com/office/powerpoint/2010/main" val="1199360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FDBE47-3038-AA23-75CD-F0D95518003F}"/>
              </a:ext>
            </a:extLst>
          </p:cNvPr>
          <p:cNvSpPr/>
          <p:nvPr/>
        </p:nvSpPr>
        <p:spPr>
          <a:xfrm>
            <a:off x="3133818" y="2494625"/>
            <a:ext cx="5592932"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8119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4F45D9-B098-B589-B3FE-401FC10AA223}"/>
              </a:ext>
            </a:extLst>
          </p:cNvPr>
          <p:cNvSpPr txBox="1"/>
          <p:nvPr/>
        </p:nvSpPr>
        <p:spPr>
          <a:xfrm>
            <a:off x="4091730" y="184558"/>
            <a:ext cx="3246540" cy="707886"/>
          </a:xfrm>
          <a:prstGeom prst="rect">
            <a:avLst/>
          </a:prstGeom>
          <a:noFill/>
        </p:spPr>
        <p:txBody>
          <a:bodyPr wrap="square" rtlCol="0">
            <a:spAutoFit/>
          </a:bodyPr>
          <a:lstStyle/>
          <a:p>
            <a:r>
              <a:rPr lang="en-IE" sz="4000" dirty="0">
                <a:latin typeface="Bookman Old Style" panose="02050604050505020204" pitchFamily="18" charset="0"/>
              </a:rPr>
              <a:t>Objectives</a:t>
            </a:r>
          </a:p>
        </p:txBody>
      </p:sp>
      <p:sp>
        <p:nvSpPr>
          <p:cNvPr id="6" name="Rectangle: Rounded Corners 5">
            <a:extLst>
              <a:ext uri="{FF2B5EF4-FFF2-40B4-BE49-F238E27FC236}">
                <a16:creationId xmlns:a16="http://schemas.microsoft.com/office/drawing/2014/main" id="{ED357CEE-6611-5A00-220D-A42D6E742702}"/>
              </a:ext>
            </a:extLst>
          </p:cNvPr>
          <p:cNvSpPr/>
          <p:nvPr/>
        </p:nvSpPr>
        <p:spPr>
          <a:xfrm>
            <a:off x="3221372" y="1216404"/>
            <a:ext cx="4655890" cy="855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predict the screening colonoscopy numbers</a:t>
            </a:r>
            <a:endParaRPr lang="en-IE" dirty="0"/>
          </a:p>
        </p:txBody>
      </p:sp>
      <p:sp>
        <p:nvSpPr>
          <p:cNvPr id="23" name="Rectangle: Rounded Corners 22">
            <a:extLst>
              <a:ext uri="{FF2B5EF4-FFF2-40B4-BE49-F238E27FC236}">
                <a16:creationId xmlns:a16="http://schemas.microsoft.com/office/drawing/2014/main" id="{FC3938A0-74C4-A55D-ED3D-357A23C909C3}"/>
              </a:ext>
            </a:extLst>
          </p:cNvPr>
          <p:cNvSpPr/>
          <p:nvPr/>
        </p:nvSpPr>
        <p:spPr>
          <a:xfrm>
            <a:off x="387291" y="3429000"/>
            <a:ext cx="2943137" cy="1763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Identify the variations in colonoscopies for each gender and age groups, Hypothesis Testing to validate the primary research outcomes</a:t>
            </a:r>
            <a:endParaRPr lang="en-IE" dirty="0"/>
          </a:p>
        </p:txBody>
      </p:sp>
      <p:sp>
        <p:nvSpPr>
          <p:cNvPr id="24" name="Rectangle: Rounded Corners 23">
            <a:extLst>
              <a:ext uri="{FF2B5EF4-FFF2-40B4-BE49-F238E27FC236}">
                <a16:creationId xmlns:a16="http://schemas.microsoft.com/office/drawing/2014/main" id="{568B49B0-6184-25F9-FB97-6C3AB20C9F62}"/>
              </a:ext>
            </a:extLst>
          </p:cNvPr>
          <p:cNvSpPr/>
          <p:nvPr/>
        </p:nvSpPr>
        <p:spPr>
          <a:xfrm>
            <a:off x="4091730" y="3429000"/>
            <a:ext cx="2943137" cy="1763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Identify the features that influence the colonoscopy predictions, using primary research, data analysis, co-relation studies</a:t>
            </a:r>
            <a:endParaRPr lang="en-IE" dirty="0"/>
          </a:p>
        </p:txBody>
      </p:sp>
      <p:sp>
        <p:nvSpPr>
          <p:cNvPr id="25" name="Rectangle: Rounded Corners 24">
            <a:extLst>
              <a:ext uri="{FF2B5EF4-FFF2-40B4-BE49-F238E27FC236}">
                <a16:creationId xmlns:a16="http://schemas.microsoft.com/office/drawing/2014/main" id="{75D723E1-F37C-456B-C483-C8948616A7AA}"/>
              </a:ext>
            </a:extLst>
          </p:cNvPr>
          <p:cNvSpPr/>
          <p:nvPr/>
        </p:nvSpPr>
        <p:spPr>
          <a:xfrm>
            <a:off x="7619300" y="3429000"/>
            <a:ext cx="2943137" cy="1763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predict the colonoscopy numbers by building and evaluating machine learning models and identify the best model for predictions.</a:t>
            </a:r>
            <a:endParaRPr lang="en-IE" dirty="0"/>
          </a:p>
        </p:txBody>
      </p:sp>
      <p:cxnSp>
        <p:nvCxnSpPr>
          <p:cNvPr id="27" name="Connector: Elbow 26">
            <a:extLst>
              <a:ext uri="{FF2B5EF4-FFF2-40B4-BE49-F238E27FC236}">
                <a16:creationId xmlns:a16="http://schemas.microsoft.com/office/drawing/2014/main" id="{52687714-0F56-333C-7559-EFA0A5A715B8}"/>
              </a:ext>
            </a:extLst>
          </p:cNvPr>
          <p:cNvCxnSpPr>
            <a:stCxn id="23" idx="0"/>
            <a:endCxn id="6" idx="2"/>
          </p:cNvCxnSpPr>
          <p:nvPr/>
        </p:nvCxnSpPr>
        <p:spPr>
          <a:xfrm rot="5400000" flipH="1" flipV="1">
            <a:off x="3025628" y="905312"/>
            <a:ext cx="1356920" cy="3690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FD6CA11-C6C8-0AA1-6E5A-77658B917C15}"/>
              </a:ext>
            </a:extLst>
          </p:cNvPr>
          <p:cNvCxnSpPr>
            <a:stCxn id="24" idx="0"/>
            <a:endCxn id="6" idx="2"/>
          </p:cNvCxnSpPr>
          <p:nvPr/>
        </p:nvCxnSpPr>
        <p:spPr>
          <a:xfrm flipH="1" flipV="1">
            <a:off x="5549317" y="2072080"/>
            <a:ext cx="13982" cy="1356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AAF7D212-C4DF-AE2B-C962-E3535B736C7C}"/>
              </a:ext>
            </a:extLst>
          </p:cNvPr>
          <p:cNvCxnSpPr>
            <a:stCxn id="25" idx="0"/>
            <a:endCxn id="6" idx="2"/>
          </p:cNvCxnSpPr>
          <p:nvPr/>
        </p:nvCxnSpPr>
        <p:spPr>
          <a:xfrm rot="16200000" flipV="1">
            <a:off x="6641633" y="979764"/>
            <a:ext cx="1356920" cy="35415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3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AB2B21F7-5DEA-847C-9753-0356518F701E}"/>
              </a:ext>
            </a:extLst>
          </p:cNvPr>
          <p:cNvSpPr/>
          <p:nvPr/>
        </p:nvSpPr>
        <p:spPr>
          <a:xfrm>
            <a:off x="433489" y="816428"/>
            <a:ext cx="11262049" cy="5225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Rounded Corners 4">
            <a:extLst>
              <a:ext uri="{FF2B5EF4-FFF2-40B4-BE49-F238E27FC236}">
                <a16:creationId xmlns:a16="http://schemas.microsoft.com/office/drawing/2014/main" id="{F6EEC1EF-2DF5-9E45-3A1B-9B11DA0E48D0}"/>
              </a:ext>
            </a:extLst>
          </p:cNvPr>
          <p:cNvSpPr/>
          <p:nvPr/>
        </p:nvSpPr>
        <p:spPr>
          <a:xfrm>
            <a:off x="575388" y="3002124"/>
            <a:ext cx="2043404" cy="8537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Primary Research  Depth Interview </a:t>
            </a:r>
            <a:endParaRPr lang="en-IE" dirty="0"/>
          </a:p>
        </p:txBody>
      </p:sp>
      <p:sp>
        <p:nvSpPr>
          <p:cNvPr id="6" name="Rectangle 5">
            <a:extLst>
              <a:ext uri="{FF2B5EF4-FFF2-40B4-BE49-F238E27FC236}">
                <a16:creationId xmlns:a16="http://schemas.microsoft.com/office/drawing/2014/main" id="{AAD1B119-B7E5-6B1B-5FA0-0426BEDDB985}"/>
              </a:ext>
            </a:extLst>
          </p:cNvPr>
          <p:cNvSpPr/>
          <p:nvPr/>
        </p:nvSpPr>
        <p:spPr>
          <a:xfrm>
            <a:off x="4669971" y="6435786"/>
            <a:ext cx="2761861" cy="328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Literature Review </a:t>
            </a:r>
            <a:endParaRPr lang="en-IE" dirty="0"/>
          </a:p>
        </p:txBody>
      </p:sp>
      <p:sp>
        <p:nvSpPr>
          <p:cNvPr id="7" name="Rectangle: Rounded Corners 6">
            <a:extLst>
              <a:ext uri="{FF2B5EF4-FFF2-40B4-BE49-F238E27FC236}">
                <a16:creationId xmlns:a16="http://schemas.microsoft.com/office/drawing/2014/main" id="{0CC71950-65EC-E257-34CB-AC3A024B1B8C}"/>
              </a:ext>
            </a:extLst>
          </p:cNvPr>
          <p:cNvSpPr/>
          <p:nvPr/>
        </p:nvSpPr>
        <p:spPr>
          <a:xfrm>
            <a:off x="6567166" y="1039778"/>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Hypothesis Testing </a:t>
            </a:r>
            <a:endParaRPr lang="en-IE" dirty="0"/>
          </a:p>
        </p:txBody>
      </p:sp>
      <p:sp>
        <p:nvSpPr>
          <p:cNvPr id="8" name="Rectangle: Rounded Corners 7">
            <a:extLst>
              <a:ext uri="{FF2B5EF4-FFF2-40B4-BE49-F238E27FC236}">
                <a16:creationId xmlns:a16="http://schemas.microsoft.com/office/drawing/2014/main" id="{4D3EC85D-C143-A8C0-3477-DBBAE57BF84E}"/>
              </a:ext>
            </a:extLst>
          </p:cNvPr>
          <p:cNvSpPr/>
          <p:nvPr/>
        </p:nvSpPr>
        <p:spPr>
          <a:xfrm>
            <a:off x="3827093" y="2175200"/>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Extraction </a:t>
            </a:r>
            <a:endParaRPr lang="en-IE" dirty="0"/>
          </a:p>
        </p:txBody>
      </p:sp>
      <p:sp>
        <p:nvSpPr>
          <p:cNvPr id="9" name="Rectangle: Rounded Corners 8">
            <a:extLst>
              <a:ext uri="{FF2B5EF4-FFF2-40B4-BE49-F238E27FC236}">
                <a16:creationId xmlns:a16="http://schemas.microsoft.com/office/drawing/2014/main" id="{93320E38-2EE5-0776-D065-5ED10B2C83E5}"/>
              </a:ext>
            </a:extLst>
          </p:cNvPr>
          <p:cNvSpPr/>
          <p:nvPr/>
        </p:nvSpPr>
        <p:spPr>
          <a:xfrm>
            <a:off x="3853713" y="3720581"/>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Preparation </a:t>
            </a:r>
            <a:endParaRPr lang="en-IE" dirty="0"/>
          </a:p>
        </p:txBody>
      </p:sp>
      <p:sp>
        <p:nvSpPr>
          <p:cNvPr id="11" name="Rectangle: Rounded Corners 10">
            <a:extLst>
              <a:ext uri="{FF2B5EF4-FFF2-40B4-BE49-F238E27FC236}">
                <a16:creationId xmlns:a16="http://schemas.microsoft.com/office/drawing/2014/main" id="{140F2D0A-55C3-4B26-6BC5-5E21C8981721}"/>
              </a:ext>
            </a:extLst>
          </p:cNvPr>
          <p:cNvSpPr/>
          <p:nvPr/>
        </p:nvSpPr>
        <p:spPr>
          <a:xfrm>
            <a:off x="6649505" y="3329862"/>
            <a:ext cx="1531772" cy="15465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Machine Learning Model building and evaluation </a:t>
            </a:r>
            <a:endParaRPr lang="en-IE" dirty="0"/>
          </a:p>
        </p:txBody>
      </p:sp>
      <p:sp>
        <p:nvSpPr>
          <p:cNvPr id="12" name="Rectangle: Rounded Corners 11">
            <a:extLst>
              <a:ext uri="{FF2B5EF4-FFF2-40B4-BE49-F238E27FC236}">
                <a16:creationId xmlns:a16="http://schemas.microsoft.com/office/drawing/2014/main" id="{50EFCCD8-8701-B36D-1965-9D8309F8303D}"/>
              </a:ext>
            </a:extLst>
          </p:cNvPr>
          <p:cNvSpPr/>
          <p:nvPr/>
        </p:nvSpPr>
        <p:spPr>
          <a:xfrm>
            <a:off x="9168828" y="3287875"/>
            <a:ext cx="1936107" cy="15885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Conclusions and Improvements</a:t>
            </a:r>
            <a:endParaRPr lang="en-IE" dirty="0"/>
          </a:p>
        </p:txBody>
      </p:sp>
      <p:cxnSp>
        <p:nvCxnSpPr>
          <p:cNvPr id="20" name="Connector: Elbow 19">
            <a:extLst>
              <a:ext uri="{FF2B5EF4-FFF2-40B4-BE49-F238E27FC236}">
                <a16:creationId xmlns:a16="http://schemas.microsoft.com/office/drawing/2014/main" id="{96FD09AC-BD8F-5775-5CA6-4B63F277E299}"/>
              </a:ext>
            </a:extLst>
          </p:cNvPr>
          <p:cNvCxnSpPr>
            <a:stCxn id="5" idx="3"/>
            <a:endCxn id="8" idx="1"/>
          </p:cNvCxnSpPr>
          <p:nvPr/>
        </p:nvCxnSpPr>
        <p:spPr>
          <a:xfrm flipV="1">
            <a:off x="2618792" y="2553090"/>
            <a:ext cx="1208301" cy="875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28A206F-6A4F-3889-1F62-7E6E760F6818}"/>
              </a:ext>
            </a:extLst>
          </p:cNvPr>
          <p:cNvCxnSpPr>
            <a:stCxn id="5" idx="3"/>
            <a:endCxn id="9" idx="1"/>
          </p:cNvCxnSpPr>
          <p:nvPr/>
        </p:nvCxnSpPr>
        <p:spPr>
          <a:xfrm>
            <a:off x="2618792" y="3429000"/>
            <a:ext cx="1234921" cy="6694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7AB70F33-863A-BAE3-349E-2DC0E076ACEE}"/>
              </a:ext>
            </a:extLst>
          </p:cNvPr>
          <p:cNvCxnSpPr>
            <a:stCxn id="8" idx="3"/>
            <a:endCxn id="11" idx="1"/>
          </p:cNvCxnSpPr>
          <p:nvPr/>
        </p:nvCxnSpPr>
        <p:spPr>
          <a:xfrm>
            <a:off x="5497274" y="2553090"/>
            <a:ext cx="1152231" cy="1550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BF2023E-41FE-5649-301F-4AB3CA0058A7}"/>
              </a:ext>
            </a:extLst>
          </p:cNvPr>
          <p:cNvCxnSpPr>
            <a:stCxn id="9" idx="3"/>
            <a:endCxn id="11" idx="1"/>
          </p:cNvCxnSpPr>
          <p:nvPr/>
        </p:nvCxnSpPr>
        <p:spPr>
          <a:xfrm>
            <a:off x="5523894" y="4098471"/>
            <a:ext cx="1125611" cy="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88EFE4A-3BF8-BF58-C838-C888D43A51A0}"/>
              </a:ext>
            </a:extLst>
          </p:cNvPr>
          <p:cNvCxnSpPr>
            <a:stCxn id="11" idx="3"/>
            <a:endCxn id="12" idx="1"/>
          </p:cNvCxnSpPr>
          <p:nvPr/>
        </p:nvCxnSpPr>
        <p:spPr>
          <a:xfrm flipV="1">
            <a:off x="8181277" y="4082144"/>
            <a:ext cx="987551" cy="2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158B57E-B935-6F3E-5659-44502B48E59E}"/>
              </a:ext>
            </a:extLst>
          </p:cNvPr>
          <p:cNvCxnSpPr/>
          <p:nvPr/>
        </p:nvCxnSpPr>
        <p:spPr>
          <a:xfrm>
            <a:off x="6316824" y="6497605"/>
            <a:ext cx="0" cy="43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B5506D2-AFCD-1F55-1D80-87FE3CBA5CC4}"/>
              </a:ext>
            </a:extLst>
          </p:cNvPr>
          <p:cNvCxnSpPr>
            <a:cxnSpLocks/>
            <a:stCxn id="54" idx="2"/>
            <a:endCxn id="6" idx="0"/>
          </p:cNvCxnSpPr>
          <p:nvPr/>
        </p:nvCxnSpPr>
        <p:spPr>
          <a:xfrm flipH="1">
            <a:off x="6050902" y="6041569"/>
            <a:ext cx="13612" cy="394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1CBBDA0-7129-2E16-1944-67292543B6D6}"/>
              </a:ext>
            </a:extLst>
          </p:cNvPr>
          <p:cNvCxnSpPr>
            <a:cxnSpLocks/>
            <a:stCxn id="6" idx="0"/>
            <a:endCxn id="54" idx="2"/>
          </p:cNvCxnSpPr>
          <p:nvPr/>
        </p:nvCxnSpPr>
        <p:spPr>
          <a:xfrm flipV="1">
            <a:off x="6050902" y="6041569"/>
            <a:ext cx="13612" cy="394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12E4722-F1FE-428F-C756-2A8F20CF3DB2}"/>
              </a:ext>
            </a:extLst>
          </p:cNvPr>
          <p:cNvSpPr/>
          <p:nvPr/>
        </p:nvSpPr>
        <p:spPr>
          <a:xfrm>
            <a:off x="6642227" y="2173447"/>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Exploratory Data Analysis </a:t>
            </a:r>
            <a:endParaRPr lang="en-IE" dirty="0"/>
          </a:p>
        </p:txBody>
      </p:sp>
      <p:cxnSp>
        <p:nvCxnSpPr>
          <p:cNvPr id="26" name="Connector: Elbow 25">
            <a:extLst>
              <a:ext uri="{FF2B5EF4-FFF2-40B4-BE49-F238E27FC236}">
                <a16:creationId xmlns:a16="http://schemas.microsoft.com/office/drawing/2014/main" id="{8ABC1D90-6031-27E6-754F-81B3A669EB26}"/>
              </a:ext>
            </a:extLst>
          </p:cNvPr>
          <p:cNvCxnSpPr>
            <a:cxnSpLocks/>
          </p:cNvCxnSpPr>
          <p:nvPr/>
        </p:nvCxnSpPr>
        <p:spPr>
          <a:xfrm flipV="1">
            <a:off x="5529568" y="1409269"/>
            <a:ext cx="1069892" cy="11354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100F5F-9C1D-6B5A-7B93-E0B92D344371}"/>
              </a:ext>
            </a:extLst>
          </p:cNvPr>
          <p:cNvCxnSpPr>
            <a:cxnSpLocks/>
            <a:endCxn id="15" idx="1"/>
          </p:cNvCxnSpPr>
          <p:nvPr/>
        </p:nvCxnSpPr>
        <p:spPr>
          <a:xfrm>
            <a:off x="6050902" y="2551337"/>
            <a:ext cx="591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A7DBB1B-23D3-0F3F-A6AB-97848EE64706}"/>
              </a:ext>
            </a:extLst>
          </p:cNvPr>
          <p:cNvCxnSpPr>
            <a:cxnSpLocks/>
            <a:stCxn id="8" idx="2"/>
            <a:endCxn id="9" idx="0"/>
          </p:cNvCxnSpPr>
          <p:nvPr/>
        </p:nvCxnSpPr>
        <p:spPr>
          <a:xfrm>
            <a:off x="4662184" y="2930980"/>
            <a:ext cx="26620" cy="78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7E9DC2F-3B9F-F67C-FEC5-E06648019ED5}"/>
              </a:ext>
            </a:extLst>
          </p:cNvPr>
          <p:cNvCxnSpPr>
            <a:endCxn id="8" idx="2"/>
          </p:cNvCxnSpPr>
          <p:nvPr/>
        </p:nvCxnSpPr>
        <p:spPr>
          <a:xfrm flipH="1" flipV="1">
            <a:off x="4662184" y="2930980"/>
            <a:ext cx="26620" cy="78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855FEF0-9AE1-9DC9-EAD0-E53F19F2211F}"/>
              </a:ext>
            </a:extLst>
          </p:cNvPr>
          <p:cNvSpPr txBox="1"/>
          <p:nvPr/>
        </p:nvSpPr>
        <p:spPr>
          <a:xfrm>
            <a:off x="433489" y="260394"/>
            <a:ext cx="6777491" cy="553998"/>
          </a:xfrm>
          <a:prstGeom prst="rect">
            <a:avLst/>
          </a:prstGeom>
          <a:noFill/>
        </p:spPr>
        <p:txBody>
          <a:bodyPr wrap="square" rtlCol="0">
            <a:spAutoFit/>
          </a:bodyPr>
          <a:lstStyle/>
          <a:p>
            <a:r>
              <a:rPr lang="en-IE" sz="3000" dirty="0">
                <a:latin typeface="Bookman Old Style" panose="02050604050505020204" pitchFamily="18" charset="0"/>
              </a:rPr>
              <a:t>High Level Design</a:t>
            </a:r>
          </a:p>
        </p:txBody>
      </p:sp>
    </p:spTree>
    <p:extLst>
      <p:ext uri="{BB962C8B-B14F-4D97-AF65-F5344CB8AC3E}">
        <p14:creationId xmlns:p14="http://schemas.microsoft.com/office/powerpoint/2010/main" val="364108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24ACC4-5859-5531-F60B-E885A3E9FAEB}"/>
              </a:ext>
            </a:extLst>
          </p:cNvPr>
          <p:cNvSpPr txBox="1"/>
          <p:nvPr/>
        </p:nvSpPr>
        <p:spPr>
          <a:xfrm>
            <a:off x="701336" y="532661"/>
            <a:ext cx="10262586" cy="1200329"/>
          </a:xfrm>
          <a:prstGeom prst="rect">
            <a:avLst/>
          </a:prstGeom>
          <a:noFill/>
        </p:spPr>
        <p:txBody>
          <a:bodyPr wrap="square" rtlCol="0">
            <a:spAutoFit/>
          </a:bodyPr>
          <a:lstStyle/>
          <a:p>
            <a:r>
              <a:rPr lang="en-IE" sz="1800" dirty="0">
                <a:latin typeface="Bookman Old Style" panose="02050604050505020204" pitchFamily="18" charset="0"/>
              </a:rPr>
              <a:t>Sampling Strategy:</a:t>
            </a:r>
          </a:p>
          <a:p>
            <a:pPr marL="342900" indent="-342900">
              <a:buAutoNum type="arabicPeriod"/>
            </a:pPr>
            <a:r>
              <a:rPr lang="en-IE" dirty="0"/>
              <a:t>Non – probabilistic (Judgemental ) Sampling – While sampling the depth interview participants.</a:t>
            </a:r>
          </a:p>
          <a:p>
            <a:pPr marL="342900" indent="-342900">
              <a:buAutoNum type="arabicPeriod"/>
            </a:pPr>
            <a:r>
              <a:rPr lang="en-IE" dirty="0"/>
              <a:t>Proablistic Stratified Sampling – Two populations and the samples selected from the population for statistical analysis.</a:t>
            </a:r>
          </a:p>
        </p:txBody>
      </p:sp>
    </p:spTree>
    <p:extLst>
      <p:ext uri="{BB962C8B-B14F-4D97-AF65-F5344CB8AC3E}">
        <p14:creationId xmlns:p14="http://schemas.microsoft.com/office/powerpoint/2010/main" val="164383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7D7B92-0146-5B33-4675-D0AF5F8A3CED}"/>
              </a:ext>
            </a:extLst>
          </p:cNvPr>
          <p:cNvSpPr/>
          <p:nvPr/>
        </p:nvSpPr>
        <p:spPr>
          <a:xfrm>
            <a:off x="1306286" y="1526539"/>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Depth Interviews</a:t>
            </a:r>
          </a:p>
        </p:txBody>
      </p:sp>
      <p:sp>
        <p:nvSpPr>
          <p:cNvPr id="5" name="Rectangle 4">
            <a:extLst>
              <a:ext uri="{FF2B5EF4-FFF2-40B4-BE49-F238E27FC236}">
                <a16:creationId xmlns:a16="http://schemas.microsoft.com/office/drawing/2014/main" id="{859D2AD8-05FD-529E-7DAE-6B5D92A841B0}"/>
              </a:ext>
            </a:extLst>
          </p:cNvPr>
          <p:cNvSpPr/>
          <p:nvPr/>
        </p:nvSpPr>
        <p:spPr>
          <a:xfrm>
            <a:off x="1306286" y="2850851"/>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Literature Review</a:t>
            </a:r>
          </a:p>
        </p:txBody>
      </p:sp>
      <p:sp>
        <p:nvSpPr>
          <p:cNvPr id="6" name="Rectangle 5">
            <a:extLst>
              <a:ext uri="{FF2B5EF4-FFF2-40B4-BE49-F238E27FC236}">
                <a16:creationId xmlns:a16="http://schemas.microsoft.com/office/drawing/2014/main" id="{4A7BB2DF-EFDB-88AA-3E69-08ECD540F7C6}"/>
              </a:ext>
            </a:extLst>
          </p:cNvPr>
          <p:cNvSpPr/>
          <p:nvPr/>
        </p:nvSpPr>
        <p:spPr>
          <a:xfrm>
            <a:off x="1306286" y="4175163"/>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Understanding</a:t>
            </a:r>
          </a:p>
        </p:txBody>
      </p:sp>
      <p:sp>
        <p:nvSpPr>
          <p:cNvPr id="7" name="Rectangle 6">
            <a:extLst>
              <a:ext uri="{FF2B5EF4-FFF2-40B4-BE49-F238E27FC236}">
                <a16:creationId xmlns:a16="http://schemas.microsoft.com/office/drawing/2014/main" id="{472EB1ED-46EC-DDD5-02DD-2265C49CA7F2}"/>
              </a:ext>
            </a:extLst>
          </p:cNvPr>
          <p:cNvSpPr/>
          <p:nvPr/>
        </p:nvSpPr>
        <p:spPr>
          <a:xfrm>
            <a:off x="4402980" y="1526538"/>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Identify the Participants</a:t>
            </a:r>
          </a:p>
        </p:txBody>
      </p:sp>
      <p:sp>
        <p:nvSpPr>
          <p:cNvPr id="8" name="Rectangle 7">
            <a:extLst>
              <a:ext uri="{FF2B5EF4-FFF2-40B4-BE49-F238E27FC236}">
                <a16:creationId xmlns:a16="http://schemas.microsoft.com/office/drawing/2014/main" id="{E48E54DD-CE9C-58CF-6851-DD3C9E423BC1}"/>
              </a:ext>
            </a:extLst>
          </p:cNvPr>
          <p:cNvSpPr/>
          <p:nvPr/>
        </p:nvSpPr>
        <p:spPr>
          <a:xfrm>
            <a:off x="7499674" y="1051394"/>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Consent</a:t>
            </a:r>
          </a:p>
        </p:txBody>
      </p:sp>
      <p:sp>
        <p:nvSpPr>
          <p:cNvPr id="9" name="Rectangle 8">
            <a:extLst>
              <a:ext uri="{FF2B5EF4-FFF2-40B4-BE49-F238E27FC236}">
                <a16:creationId xmlns:a16="http://schemas.microsoft.com/office/drawing/2014/main" id="{13BBF12A-A9F8-CD23-9ECB-5A82BF0AB6A6}"/>
              </a:ext>
            </a:extLst>
          </p:cNvPr>
          <p:cNvSpPr/>
          <p:nvPr/>
        </p:nvSpPr>
        <p:spPr>
          <a:xfrm>
            <a:off x="7499674" y="1869556"/>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Information Leaflet</a:t>
            </a:r>
          </a:p>
        </p:txBody>
      </p:sp>
      <p:sp>
        <p:nvSpPr>
          <p:cNvPr id="10" name="Rectangle 9">
            <a:extLst>
              <a:ext uri="{FF2B5EF4-FFF2-40B4-BE49-F238E27FC236}">
                <a16:creationId xmlns:a16="http://schemas.microsoft.com/office/drawing/2014/main" id="{761BAFB9-BC01-FB32-12C0-47A04940C356}"/>
              </a:ext>
            </a:extLst>
          </p:cNvPr>
          <p:cNvSpPr/>
          <p:nvPr/>
        </p:nvSpPr>
        <p:spPr>
          <a:xfrm>
            <a:off x="7499674" y="2696601"/>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Interview Questionnaire</a:t>
            </a:r>
          </a:p>
        </p:txBody>
      </p:sp>
      <p:sp>
        <p:nvSpPr>
          <p:cNvPr id="11" name="Rectangle 10">
            <a:extLst>
              <a:ext uri="{FF2B5EF4-FFF2-40B4-BE49-F238E27FC236}">
                <a16:creationId xmlns:a16="http://schemas.microsoft.com/office/drawing/2014/main" id="{6F2EB974-3323-8F97-17F5-7DF48B6D3877}"/>
              </a:ext>
            </a:extLst>
          </p:cNvPr>
          <p:cNvSpPr/>
          <p:nvPr/>
        </p:nvSpPr>
        <p:spPr>
          <a:xfrm>
            <a:off x="9762299" y="1869555"/>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Interview</a:t>
            </a:r>
          </a:p>
        </p:txBody>
      </p:sp>
      <p:sp>
        <p:nvSpPr>
          <p:cNvPr id="12" name="Rectangle 11">
            <a:extLst>
              <a:ext uri="{FF2B5EF4-FFF2-40B4-BE49-F238E27FC236}">
                <a16:creationId xmlns:a16="http://schemas.microsoft.com/office/drawing/2014/main" id="{CAFB89F1-A8C2-B7B8-E111-BD24F4BCE7BF}"/>
              </a:ext>
            </a:extLst>
          </p:cNvPr>
          <p:cNvSpPr/>
          <p:nvPr/>
        </p:nvSpPr>
        <p:spPr>
          <a:xfrm>
            <a:off x="9762299" y="3363452"/>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Analysis</a:t>
            </a:r>
          </a:p>
        </p:txBody>
      </p:sp>
      <p:cxnSp>
        <p:nvCxnSpPr>
          <p:cNvPr id="14" name="Straight Connector 13">
            <a:extLst>
              <a:ext uri="{FF2B5EF4-FFF2-40B4-BE49-F238E27FC236}">
                <a16:creationId xmlns:a16="http://schemas.microsoft.com/office/drawing/2014/main" id="{C8E985FE-5EF6-2E4B-281F-18E92036E819}"/>
              </a:ext>
            </a:extLst>
          </p:cNvPr>
          <p:cNvCxnSpPr>
            <a:stCxn id="4" idx="3"/>
            <a:endCxn id="7" idx="1"/>
          </p:cNvCxnSpPr>
          <p:nvPr/>
        </p:nvCxnSpPr>
        <p:spPr>
          <a:xfrm flipV="1">
            <a:off x="3498008" y="1782839"/>
            <a:ext cx="90497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020A5F-4449-B9EB-E69C-1F11FE7E8960}"/>
              </a:ext>
            </a:extLst>
          </p:cNvPr>
          <p:cNvCxnSpPr>
            <a:cxnSpLocks/>
            <a:stCxn id="7" idx="3"/>
          </p:cNvCxnSpPr>
          <p:nvPr/>
        </p:nvCxnSpPr>
        <p:spPr>
          <a:xfrm flipV="1">
            <a:off x="6594702" y="1298812"/>
            <a:ext cx="904972" cy="484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5D0987-10C5-F912-8F79-680E87B57257}"/>
              </a:ext>
            </a:extLst>
          </p:cNvPr>
          <p:cNvCxnSpPr>
            <a:stCxn id="7" idx="3"/>
            <a:endCxn id="9" idx="1"/>
          </p:cNvCxnSpPr>
          <p:nvPr/>
        </p:nvCxnSpPr>
        <p:spPr>
          <a:xfrm>
            <a:off x="6594702" y="1782839"/>
            <a:ext cx="904972" cy="343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80CF70-E623-A648-447C-92D40688B4BA}"/>
              </a:ext>
            </a:extLst>
          </p:cNvPr>
          <p:cNvCxnSpPr>
            <a:stCxn id="7" idx="3"/>
            <a:endCxn id="10" idx="1"/>
          </p:cNvCxnSpPr>
          <p:nvPr/>
        </p:nvCxnSpPr>
        <p:spPr>
          <a:xfrm>
            <a:off x="6594702" y="1782839"/>
            <a:ext cx="904972" cy="117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5A6A21D-6DCD-F1B8-4093-81F0471161B7}"/>
              </a:ext>
            </a:extLst>
          </p:cNvPr>
          <p:cNvCxnSpPr>
            <a:cxnSpLocks/>
            <a:endCxn id="11" idx="1"/>
          </p:cNvCxnSpPr>
          <p:nvPr/>
        </p:nvCxnSpPr>
        <p:spPr>
          <a:xfrm>
            <a:off x="9167812" y="1298812"/>
            <a:ext cx="594487" cy="82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8D9CA0B-63CC-489E-C44E-3A4BBA91C969}"/>
              </a:ext>
            </a:extLst>
          </p:cNvPr>
          <p:cNvCxnSpPr>
            <a:stCxn id="9" idx="3"/>
            <a:endCxn id="11" idx="1"/>
          </p:cNvCxnSpPr>
          <p:nvPr/>
        </p:nvCxnSpPr>
        <p:spPr>
          <a:xfrm flipV="1">
            <a:off x="9167812" y="2125856"/>
            <a:ext cx="5944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0699F1D-2F9E-1C73-9C75-706E0BF8A9C3}"/>
              </a:ext>
            </a:extLst>
          </p:cNvPr>
          <p:cNvCxnSpPr>
            <a:stCxn id="10" idx="3"/>
            <a:endCxn id="11" idx="1"/>
          </p:cNvCxnSpPr>
          <p:nvPr/>
        </p:nvCxnSpPr>
        <p:spPr>
          <a:xfrm flipV="1">
            <a:off x="9167812" y="2125856"/>
            <a:ext cx="594487" cy="827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2D50769-9294-2940-47A5-11E09880BB22}"/>
              </a:ext>
            </a:extLst>
          </p:cNvPr>
          <p:cNvCxnSpPr>
            <a:stCxn id="11" idx="2"/>
            <a:endCxn id="12" idx="0"/>
          </p:cNvCxnSpPr>
          <p:nvPr/>
        </p:nvCxnSpPr>
        <p:spPr>
          <a:xfrm>
            <a:off x="10596368" y="2382156"/>
            <a:ext cx="0" cy="98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66C1EB0-4B6D-3A19-3BA7-3128F0346005}"/>
              </a:ext>
            </a:extLst>
          </p:cNvPr>
          <p:cNvCxnSpPr>
            <a:stCxn id="5" idx="3"/>
            <a:endCxn id="12" idx="1"/>
          </p:cNvCxnSpPr>
          <p:nvPr/>
        </p:nvCxnSpPr>
        <p:spPr>
          <a:xfrm>
            <a:off x="3498008" y="3107152"/>
            <a:ext cx="6264291" cy="512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C56C856-0CF4-6506-666D-F71D49B950F3}"/>
              </a:ext>
            </a:extLst>
          </p:cNvPr>
          <p:cNvCxnSpPr>
            <a:stCxn id="6" idx="3"/>
            <a:endCxn id="12" idx="1"/>
          </p:cNvCxnSpPr>
          <p:nvPr/>
        </p:nvCxnSpPr>
        <p:spPr>
          <a:xfrm flipV="1">
            <a:off x="3498008" y="3619753"/>
            <a:ext cx="6264291" cy="81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D4440E8-A805-41CC-053E-A8A9AE05F27C}"/>
              </a:ext>
            </a:extLst>
          </p:cNvPr>
          <p:cNvSpPr/>
          <p:nvPr/>
        </p:nvSpPr>
        <p:spPr>
          <a:xfrm>
            <a:off x="5978833" y="4293066"/>
            <a:ext cx="4312832" cy="1721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The participants identified are all over 18, consents are obtained to record and use the transcribe in the research </a:t>
            </a:r>
          </a:p>
        </p:txBody>
      </p:sp>
      <p:sp>
        <p:nvSpPr>
          <p:cNvPr id="2" name="TextBox 1">
            <a:extLst>
              <a:ext uri="{FF2B5EF4-FFF2-40B4-BE49-F238E27FC236}">
                <a16:creationId xmlns:a16="http://schemas.microsoft.com/office/drawing/2014/main" id="{069081EF-6213-FCA8-DB04-92EC062DF680}"/>
              </a:ext>
            </a:extLst>
          </p:cNvPr>
          <p:cNvSpPr txBox="1"/>
          <p:nvPr/>
        </p:nvSpPr>
        <p:spPr>
          <a:xfrm>
            <a:off x="269697" y="160829"/>
            <a:ext cx="6777491" cy="553998"/>
          </a:xfrm>
          <a:prstGeom prst="rect">
            <a:avLst/>
          </a:prstGeom>
          <a:noFill/>
        </p:spPr>
        <p:txBody>
          <a:bodyPr wrap="square" rtlCol="0">
            <a:spAutoFit/>
          </a:bodyPr>
          <a:lstStyle/>
          <a:p>
            <a:r>
              <a:rPr lang="en-IE" sz="3000" dirty="0">
                <a:latin typeface="Bookman Old Style" panose="02050604050505020204" pitchFamily="18" charset="0"/>
              </a:rPr>
              <a:t>Research Understanding</a:t>
            </a:r>
          </a:p>
        </p:txBody>
      </p:sp>
      <p:sp>
        <p:nvSpPr>
          <p:cNvPr id="3" name="TextBox 2">
            <a:extLst>
              <a:ext uri="{FF2B5EF4-FFF2-40B4-BE49-F238E27FC236}">
                <a16:creationId xmlns:a16="http://schemas.microsoft.com/office/drawing/2014/main" id="{35CCD157-06FC-65D8-11A2-BD9BC6B9C0C5}"/>
              </a:ext>
            </a:extLst>
          </p:cNvPr>
          <p:cNvSpPr txBox="1"/>
          <p:nvPr/>
        </p:nvSpPr>
        <p:spPr>
          <a:xfrm>
            <a:off x="151002" y="4974672"/>
            <a:ext cx="5662569" cy="1631216"/>
          </a:xfrm>
          <a:prstGeom prst="rect">
            <a:avLst/>
          </a:prstGeom>
          <a:noFill/>
        </p:spPr>
        <p:txBody>
          <a:bodyPr wrap="square" rtlCol="0">
            <a:spAutoFit/>
          </a:bodyPr>
          <a:lstStyle/>
          <a:p>
            <a:r>
              <a:rPr lang="en-IE" sz="1000" dirty="0"/>
              <a:t>1. Primary Research – Depth Interviews , involves participant sampling , get their consents, Information leaflet, Questionnaire, Interview, documentation and analysis.</a:t>
            </a:r>
          </a:p>
          <a:p>
            <a:r>
              <a:rPr lang="en-IE" sz="1000" dirty="0"/>
              <a:t>2. The questions selected focused on understanding the features impacting the colonoscopies , variations in census numbers and the screening register.</a:t>
            </a:r>
          </a:p>
          <a:p>
            <a:r>
              <a:rPr lang="en-IE" sz="1000" dirty="0"/>
              <a:t>3.The data extraction and preparation are done based on the analysis done on the primary research outcomes.</a:t>
            </a:r>
          </a:p>
          <a:p>
            <a:r>
              <a:rPr lang="en-IE" sz="1000" dirty="0"/>
              <a:t>4. Literature review done, thematic based approached , eight themes ranging from clinical understanding, topics on machine learning algorithms are reviewed in detail to be used further in the research.</a:t>
            </a:r>
          </a:p>
          <a:p>
            <a:r>
              <a:rPr lang="en-IE" sz="1000" dirty="0"/>
              <a:t>5.Data Understanding once the data is extracted .</a:t>
            </a:r>
          </a:p>
          <a:p>
            <a:endParaRPr lang="en-IE" sz="1000" dirty="0"/>
          </a:p>
        </p:txBody>
      </p:sp>
    </p:spTree>
    <p:extLst>
      <p:ext uri="{BB962C8B-B14F-4D97-AF65-F5344CB8AC3E}">
        <p14:creationId xmlns:p14="http://schemas.microsoft.com/office/powerpoint/2010/main" val="38449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A879A9-2CBA-D098-7081-5E38351B417D}"/>
              </a:ext>
            </a:extLst>
          </p:cNvPr>
          <p:cNvSpPr/>
          <p:nvPr/>
        </p:nvSpPr>
        <p:spPr>
          <a:xfrm>
            <a:off x="506962" y="2262963"/>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Research Understanding</a:t>
            </a:r>
          </a:p>
        </p:txBody>
      </p:sp>
      <p:sp>
        <p:nvSpPr>
          <p:cNvPr id="5" name="Rectangle 4">
            <a:extLst>
              <a:ext uri="{FF2B5EF4-FFF2-40B4-BE49-F238E27FC236}">
                <a16:creationId xmlns:a16="http://schemas.microsoft.com/office/drawing/2014/main" id="{622B5E8D-2663-BC2D-C535-D88B8D74AFED}"/>
              </a:ext>
            </a:extLst>
          </p:cNvPr>
          <p:cNvSpPr/>
          <p:nvPr/>
        </p:nvSpPr>
        <p:spPr>
          <a:xfrm>
            <a:off x="3203510" y="2071395"/>
            <a:ext cx="2191722" cy="8957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Identify the Data/feature Requirements</a:t>
            </a:r>
          </a:p>
        </p:txBody>
      </p:sp>
      <p:sp>
        <p:nvSpPr>
          <p:cNvPr id="6" name="Rectangle 5">
            <a:extLst>
              <a:ext uri="{FF2B5EF4-FFF2-40B4-BE49-F238E27FC236}">
                <a16:creationId xmlns:a16="http://schemas.microsoft.com/office/drawing/2014/main" id="{BE050D71-37E3-9DAE-07F0-6CA52B322382}"/>
              </a:ext>
            </a:extLst>
          </p:cNvPr>
          <p:cNvSpPr/>
          <p:nvPr/>
        </p:nvSpPr>
        <p:spPr>
          <a:xfrm>
            <a:off x="5900058" y="1815094"/>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Bowel Screen Data (SQL Server)</a:t>
            </a:r>
          </a:p>
        </p:txBody>
      </p:sp>
      <p:sp>
        <p:nvSpPr>
          <p:cNvPr id="7" name="Rectangle 6">
            <a:extLst>
              <a:ext uri="{FF2B5EF4-FFF2-40B4-BE49-F238E27FC236}">
                <a16:creationId xmlns:a16="http://schemas.microsoft.com/office/drawing/2014/main" id="{2DD2F8DE-D70E-0EB4-6262-64C3F2AB6E29}"/>
              </a:ext>
            </a:extLst>
          </p:cNvPr>
          <p:cNvSpPr/>
          <p:nvPr/>
        </p:nvSpPr>
        <p:spPr>
          <a:xfrm>
            <a:off x="8596606" y="1815094"/>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Extract data using SQL</a:t>
            </a:r>
          </a:p>
        </p:txBody>
      </p:sp>
      <p:sp>
        <p:nvSpPr>
          <p:cNvPr id="8" name="Rectangle 7">
            <a:extLst>
              <a:ext uri="{FF2B5EF4-FFF2-40B4-BE49-F238E27FC236}">
                <a16:creationId xmlns:a16="http://schemas.microsoft.com/office/drawing/2014/main" id="{A823CD34-D676-B75F-149F-854698D822D8}"/>
              </a:ext>
            </a:extLst>
          </p:cNvPr>
          <p:cNvSpPr/>
          <p:nvPr/>
        </p:nvSpPr>
        <p:spPr>
          <a:xfrm>
            <a:off x="5900058" y="2788635"/>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Census 2022 (CSO website)</a:t>
            </a:r>
          </a:p>
        </p:txBody>
      </p:sp>
      <p:cxnSp>
        <p:nvCxnSpPr>
          <p:cNvPr id="10" name="Straight Arrow Connector 9">
            <a:extLst>
              <a:ext uri="{FF2B5EF4-FFF2-40B4-BE49-F238E27FC236}">
                <a16:creationId xmlns:a16="http://schemas.microsoft.com/office/drawing/2014/main" id="{253654E3-F2ED-842B-5E8D-6D0CC031B648}"/>
              </a:ext>
            </a:extLst>
          </p:cNvPr>
          <p:cNvCxnSpPr>
            <a:stCxn id="4" idx="3"/>
            <a:endCxn id="5" idx="1"/>
          </p:cNvCxnSpPr>
          <p:nvPr/>
        </p:nvCxnSpPr>
        <p:spPr>
          <a:xfrm>
            <a:off x="2698684" y="2519264"/>
            <a:ext cx="5048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1D3369-F432-1D67-72B4-E458E5E8D8AE}"/>
              </a:ext>
            </a:extLst>
          </p:cNvPr>
          <p:cNvCxnSpPr>
            <a:stCxn id="5" idx="3"/>
            <a:endCxn id="8" idx="1"/>
          </p:cNvCxnSpPr>
          <p:nvPr/>
        </p:nvCxnSpPr>
        <p:spPr>
          <a:xfrm>
            <a:off x="5395232" y="2519265"/>
            <a:ext cx="504826" cy="525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CE7517-C4C8-83B0-4B2C-8B2B649A03CE}"/>
              </a:ext>
            </a:extLst>
          </p:cNvPr>
          <p:cNvCxnSpPr>
            <a:stCxn id="5" idx="3"/>
            <a:endCxn id="6" idx="1"/>
          </p:cNvCxnSpPr>
          <p:nvPr/>
        </p:nvCxnSpPr>
        <p:spPr>
          <a:xfrm flipV="1">
            <a:off x="5395232" y="2071395"/>
            <a:ext cx="504826" cy="44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ACD154-2538-B643-6C81-6921E2A143D3}"/>
              </a:ext>
            </a:extLst>
          </p:cNvPr>
          <p:cNvCxnSpPr>
            <a:stCxn id="6" idx="3"/>
            <a:endCxn id="7" idx="1"/>
          </p:cNvCxnSpPr>
          <p:nvPr/>
        </p:nvCxnSpPr>
        <p:spPr>
          <a:xfrm>
            <a:off x="8091780" y="2071395"/>
            <a:ext cx="504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79D8879A-F1E6-4422-F9FB-D24265F58D15}"/>
              </a:ext>
            </a:extLst>
          </p:cNvPr>
          <p:cNvSpPr/>
          <p:nvPr/>
        </p:nvSpPr>
        <p:spPr>
          <a:xfrm>
            <a:off x="4877774" y="751410"/>
            <a:ext cx="3718832" cy="8073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Ethical Consideration – Select only required fields and avoid personal data of the public for the analysis </a:t>
            </a:r>
            <a:endParaRPr lang="en-IE" sz="1200" dirty="0"/>
          </a:p>
        </p:txBody>
      </p:sp>
      <p:sp>
        <p:nvSpPr>
          <p:cNvPr id="3" name="TextBox 2">
            <a:extLst>
              <a:ext uri="{FF2B5EF4-FFF2-40B4-BE49-F238E27FC236}">
                <a16:creationId xmlns:a16="http://schemas.microsoft.com/office/drawing/2014/main" id="{680D221D-9142-9FBB-6504-235761EA257F}"/>
              </a:ext>
            </a:extLst>
          </p:cNvPr>
          <p:cNvSpPr txBox="1"/>
          <p:nvPr/>
        </p:nvSpPr>
        <p:spPr>
          <a:xfrm>
            <a:off x="441878" y="185597"/>
            <a:ext cx="6777491" cy="553998"/>
          </a:xfrm>
          <a:prstGeom prst="rect">
            <a:avLst/>
          </a:prstGeom>
          <a:noFill/>
        </p:spPr>
        <p:txBody>
          <a:bodyPr wrap="square" rtlCol="0">
            <a:spAutoFit/>
          </a:bodyPr>
          <a:lstStyle/>
          <a:p>
            <a:r>
              <a:rPr lang="en-IE" sz="3000" dirty="0">
                <a:latin typeface="Bookman Old Style" panose="02050604050505020204" pitchFamily="18" charset="0"/>
              </a:rPr>
              <a:t>Data Extraction</a:t>
            </a:r>
          </a:p>
        </p:txBody>
      </p:sp>
      <p:sp>
        <p:nvSpPr>
          <p:cNvPr id="9" name="TextBox 8">
            <a:extLst>
              <a:ext uri="{FF2B5EF4-FFF2-40B4-BE49-F238E27FC236}">
                <a16:creationId xmlns:a16="http://schemas.microsoft.com/office/drawing/2014/main" id="{5CEBC2A5-FD99-3466-AA95-710F9FAF0D33}"/>
              </a:ext>
            </a:extLst>
          </p:cNvPr>
          <p:cNvSpPr txBox="1"/>
          <p:nvPr/>
        </p:nvSpPr>
        <p:spPr>
          <a:xfrm>
            <a:off x="243281" y="4074048"/>
            <a:ext cx="11367082" cy="1754326"/>
          </a:xfrm>
          <a:prstGeom prst="rect">
            <a:avLst/>
          </a:prstGeom>
          <a:noFill/>
        </p:spPr>
        <p:txBody>
          <a:bodyPr wrap="square" rtlCol="0">
            <a:spAutoFit/>
          </a:bodyPr>
          <a:lstStyle/>
          <a:p>
            <a:r>
              <a:rPr lang="en-IE" dirty="0"/>
              <a:t>1. </a:t>
            </a:r>
            <a:r>
              <a:rPr lang="en-IE" sz="1800" dirty="0">
                <a:effectLst/>
                <a:latin typeface="Calibri" panose="020F0502020204030204" pitchFamily="34" charset="0"/>
                <a:ea typeface="Calibri" panose="020F0502020204030204" pitchFamily="34" charset="0"/>
                <a:cs typeface="Times New Roman" panose="02020603050405020304" pitchFamily="18" charset="0"/>
              </a:rPr>
              <a:t>Three different sampling strategies will be used as part of the research, this includes probabilistic (simple and stratified) sampling and non-probabilistic sampling (judgemental) to analyse and achieve the objectives as well as to support the research and get inputs on the factors influencing the research.</a:t>
            </a:r>
          </a:p>
          <a:p>
            <a:r>
              <a:rPr lang="en-IE" dirty="0"/>
              <a:t>2. </a:t>
            </a:r>
            <a:r>
              <a:rPr lang="en-IE" sz="1800" dirty="0">
                <a:effectLst/>
                <a:latin typeface="Calibri" panose="020F0502020204030204" pitchFamily="34" charset="0"/>
                <a:ea typeface="Calibri" panose="020F0502020204030204" pitchFamily="34" charset="0"/>
                <a:cs typeface="Times New Roman" panose="02020603050405020304" pitchFamily="18" charset="0"/>
              </a:rPr>
              <a:t>The data is from the clinical database and the issue with regards to the bias are taken care. The samples are selected from the population based on the literature outcomes and the primary research interviews.</a:t>
            </a:r>
          </a:p>
          <a:p>
            <a:endParaRPr lang="en-IE" dirty="0"/>
          </a:p>
        </p:txBody>
      </p:sp>
    </p:spTree>
    <p:extLst>
      <p:ext uri="{BB962C8B-B14F-4D97-AF65-F5344CB8AC3E}">
        <p14:creationId xmlns:p14="http://schemas.microsoft.com/office/powerpoint/2010/main" val="168596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DCA3D1-EEAB-CE00-8495-6E112B31DBD1}"/>
              </a:ext>
            </a:extLst>
          </p:cNvPr>
          <p:cNvSpPr/>
          <p:nvPr/>
        </p:nvSpPr>
        <p:spPr>
          <a:xfrm>
            <a:off x="255035" y="2261360"/>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Collection</a:t>
            </a:r>
          </a:p>
        </p:txBody>
      </p:sp>
      <p:sp>
        <p:nvSpPr>
          <p:cNvPr id="4" name="Rectangle 3">
            <a:extLst>
              <a:ext uri="{FF2B5EF4-FFF2-40B4-BE49-F238E27FC236}">
                <a16:creationId xmlns:a16="http://schemas.microsoft.com/office/drawing/2014/main" id="{F0FB12EB-51F9-F6CD-928A-2AD23DB7A2D5}"/>
              </a:ext>
            </a:extLst>
          </p:cNvPr>
          <p:cNvSpPr/>
          <p:nvPr/>
        </p:nvSpPr>
        <p:spPr>
          <a:xfrm>
            <a:off x="3196317" y="528051"/>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Cleansing</a:t>
            </a:r>
          </a:p>
        </p:txBody>
      </p:sp>
      <p:sp>
        <p:nvSpPr>
          <p:cNvPr id="5" name="Rectangle 4">
            <a:extLst>
              <a:ext uri="{FF2B5EF4-FFF2-40B4-BE49-F238E27FC236}">
                <a16:creationId xmlns:a16="http://schemas.microsoft.com/office/drawing/2014/main" id="{28986159-047B-0675-A405-E3AA1E81BE68}"/>
              </a:ext>
            </a:extLst>
          </p:cNvPr>
          <p:cNvSpPr/>
          <p:nvPr/>
        </p:nvSpPr>
        <p:spPr>
          <a:xfrm>
            <a:off x="3196317" y="1648014"/>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Aggregated Data</a:t>
            </a:r>
          </a:p>
        </p:txBody>
      </p:sp>
      <p:sp>
        <p:nvSpPr>
          <p:cNvPr id="6" name="Rectangle 5">
            <a:extLst>
              <a:ext uri="{FF2B5EF4-FFF2-40B4-BE49-F238E27FC236}">
                <a16:creationId xmlns:a16="http://schemas.microsoft.com/office/drawing/2014/main" id="{60A9C06D-5F62-58C7-9DDA-C0970ED3455B}"/>
              </a:ext>
            </a:extLst>
          </p:cNvPr>
          <p:cNvSpPr/>
          <p:nvPr/>
        </p:nvSpPr>
        <p:spPr>
          <a:xfrm>
            <a:off x="3196317" y="2815659"/>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Time Series Data</a:t>
            </a:r>
          </a:p>
        </p:txBody>
      </p:sp>
      <p:sp>
        <p:nvSpPr>
          <p:cNvPr id="7" name="Rectangle 6">
            <a:extLst>
              <a:ext uri="{FF2B5EF4-FFF2-40B4-BE49-F238E27FC236}">
                <a16:creationId xmlns:a16="http://schemas.microsoft.com/office/drawing/2014/main" id="{CB7FFF28-A008-2219-0800-D10E33AA8844}"/>
              </a:ext>
            </a:extLst>
          </p:cNvPr>
          <p:cNvSpPr/>
          <p:nvPr/>
        </p:nvSpPr>
        <p:spPr>
          <a:xfrm>
            <a:off x="3196317" y="3938443"/>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Feature Engineering</a:t>
            </a:r>
          </a:p>
        </p:txBody>
      </p:sp>
      <p:cxnSp>
        <p:nvCxnSpPr>
          <p:cNvPr id="9" name="Straight Arrow Connector 8">
            <a:extLst>
              <a:ext uri="{FF2B5EF4-FFF2-40B4-BE49-F238E27FC236}">
                <a16:creationId xmlns:a16="http://schemas.microsoft.com/office/drawing/2014/main" id="{0B41D877-C1A5-2D1A-97D1-EEE42A75BD7B}"/>
              </a:ext>
            </a:extLst>
          </p:cNvPr>
          <p:cNvCxnSpPr>
            <a:stCxn id="3" idx="3"/>
            <a:endCxn id="4" idx="1"/>
          </p:cNvCxnSpPr>
          <p:nvPr/>
        </p:nvCxnSpPr>
        <p:spPr>
          <a:xfrm flipV="1">
            <a:off x="2446757" y="784352"/>
            <a:ext cx="749560" cy="1733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29E5BB6-902A-6C9D-B8D9-0D4850D853EC}"/>
              </a:ext>
            </a:extLst>
          </p:cNvPr>
          <p:cNvCxnSpPr>
            <a:stCxn id="3" idx="3"/>
            <a:endCxn id="5" idx="1"/>
          </p:cNvCxnSpPr>
          <p:nvPr/>
        </p:nvCxnSpPr>
        <p:spPr>
          <a:xfrm flipV="1">
            <a:off x="2446757" y="1904315"/>
            <a:ext cx="749560" cy="61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CA0AB0-E599-2262-0620-CEB8247A3F05}"/>
              </a:ext>
            </a:extLst>
          </p:cNvPr>
          <p:cNvCxnSpPr>
            <a:stCxn id="3" idx="3"/>
            <a:endCxn id="6" idx="1"/>
          </p:cNvCxnSpPr>
          <p:nvPr/>
        </p:nvCxnSpPr>
        <p:spPr>
          <a:xfrm>
            <a:off x="2446757" y="2517661"/>
            <a:ext cx="749560" cy="55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B09D7D-CD33-C7EE-4EC9-6B29B5EC5728}"/>
              </a:ext>
            </a:extLst>
          </p:cNvPr>
          <p:cNvCxnSpPr>
            <a:stCxn id="3" idx="3"/>
            <a:endCxn id="7" idx="1"/>
          </p:cNvCxnSpPr>
          <p:nvPr/>
        </p:nvCxnSpPr>
        <p:spPr>
          <a:xfrm>
            <a:off x="2446757" y="2517661"/>
            <a:ext cx="749560" cy="167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689285B-0116-7BFA-BEFF-100585CFAC72}"/>
              </a:ext>
            </a:extLst>
          </p:cNvPr>
          <p:cNvSpPr/>
          <p:nvPr/>
        </p:nvSpPr>
        <p:spPr>
          <a:xfrm>
            <a:off x="7024003" y="1904314"/>
            <a:ext cx="2081701" cy="9594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Exploratory Data Analysis</a:t>
            </a:r>
          </a:p>
        </p:txBody>
      </p:sp>
      <p:cxnSp>
        <p:nvCxnSpPr>
          <p:cNvPr id="18" name="Straight Arrow Connector 17">
            <a:extLst>
              <a:ext uri="{FF2B5EF4-FFF2-40B4-BE49-F238E27FC236}">
                <a16:creationId xmlns:a16="http://schemas.microsoft.com/office/drawing/2014/main" id="{3D11490B-E3F0-FA12-50B8-4C65230D21B8}"/>
              </a:ext>
            </a:extLst>
          </p:cNvPr>
          <p:cNvCxnSpPr>
            <a:stCxn id="4" idx="3"/>
            <a:endCxn id="16" idx="1"/>
          </p:cNvCxnSpPr>
          <p:nvPr/>
        </p:nvCxnSpPr>
        <p:spPr>
          <a:xfrm>
            <a:off x="5388039" y="784352"/>
            <a:ext cx="1635964" cy="1599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C2556AD-D06E-D088-9812-AA0C7057C25F}"/>
              </a:ext>
            </a:extLst>
          </p:cNvPr>
          <p:cNvCxnSpPr>
            <a:stCxn id="5" idx="3"/>
            <a:endCxn id="16" idx="1"/>
          </p:cNvCxnSpPr>
          <p:nvPr/>
        </p:nvCxnSpPr>
        <p:spPr>
          <a:xfrm>
            <a:off x="5388039" y="1904315"/>
            <a:ext cx="1635964" cy="479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6C82EF2-C6F2-B4FF-D315-D75EC5021DEB}"/>
              </a:ext>
            </a:extLst>
          </p:cNvPr>
          <p:cNvCxnSpPr>
            <a:stCxn id="6" idx="3"/>
            <a:endCxn id="16" idx="1"/>
          </p:cNvCxnSpPr>
          <p:nvPr/>
        </p:nvCxnSpPr>
        <p:spPr>
          <a:xfrm flipV="1">
            <a:off x="5388039" y="2384039"/>
            <a:ext cx="1635964" cy="68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C46C5EC-D3B8-0F0E-E1B3-A89296D5FC6B}"/>
              </a:ext>
            </a:extLst>
          </p:cNvPr>
          <p:cNvCxnSpPr>
            <a:stCxn id="7" idx="3"/>
            <a:endCxn id="16" idx="1"/>
          </p:cNvCxnSpPr>
          <p:nvPr/>
        </p:nvCxnSpPr>
        <p:spPr>
          <a:xfrm flipV="1">
            <a:off x="5388039" y="2384039"/>
            <a:ext cx="1635964" cy="181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147453D-177A-77A3-BDE6-EBBC6A467FF8}"/>
              </a:ext>
            </a:extLst>
          </p:cNvPr>
          <p:cNvSpPr/>
          <p:nvPr/>
        </p:nvSpPr>
        <p:spPr>
          <a:xfrm>
            <a:off x="9745243" y="1904314"/>
            <a:ext cx="2081701" cy="9594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Machine Learning Build and Evaluate</a:t>
            </a:r>
          </a:p>
        </p:txBody>
      </p:sp>
      <p:cxnSp>
        <p:nvCxnSpPr>
          <p:cNvPr id="39" name="Straight Arrow Connector 38">
            <a:extLst>
              <a:ext uri="{FF2B5EF4-FFF2-40B4-BE49-F238E27FC236}">
                <a16:creationId xmlns:a16="http://schemas.microsoft.com/office/drawing/2014/main" id="{D4C28CB3-C7A6-21EE-C872-958CF97905F3}"/>
              </a:ext>
            </a:extLst>
          </p:cNvPr>
          <p:cNvCxnSpPr>
            <a:cxnSpLocks/>
          </p:cNvCxnSpPr>
          <p:nvPr/>
        </p:nvCxnSpPr>
        <p:spPr>
          <a:xfrm>
            <a:off x="9105703" y="2169068"/>
            <a:ext cx="639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EA2F892-A75B-B165-33DA-ECABA2FE3754}"/>
              </a:ext>
            </a:extLst>
          </p:cNvPr>
          <p:cNvCxnSpPr/>
          <p:nvPr/>
        </p:nvCxnSpPr>
        <p:spPr>
          <a:xfrm flipH="1">
            <a:off x="9105704" y="2603241"/>
            <a:ext cx="639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5634BFB-8F03-17A3-87D4-FC8AD4773063}"/>
              </a:ext>
            </a:extLst>
          </p:cNvPr>
          <p:cNvCxnSpPr>
            <a:stCxn id="25" idx="2"/>
          </p:cNvCxnSpPr>
          <p:nvPr/>
        </p:nvCxnSpPr>
        <p:spPr>
          <a:xfrm flipH="1">
            <a:off x="10786093" y="2863764"/>
            <a:ext cx="1" cy="2911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58835A7-5568-5FBA-65DF-473DB89347D1}"/>
              </a:ext>
            </a:extLst>
          </p:cNvPr>
          <p:cNvCxnSpPr>
            <a:cxnSpLocks/>
          </p:cNvCxnSpPr>
          <p:nvPr/>
        </p:nvCxnSpPr>
        <p:spPr>
          <a:xfrm flipH="1">
            <a:off x="1350896" y="5794310"/>
            <a:ext cx="94351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FEED466-6177-5B7C-EA3E-B6DF0DE21FE1}"/>
              </a:ext>
            </a:extLst>
          </p:cNvPr>
          <p:cNvCxnSpPr>
            <a:cxnSpLocks/>
            <a:endCxn id="3" idx="2"/>
          </p:cNvCxnSpPr>
          <p:nvPr/>
        </p:nvCxnSpPr>
        <p:spPr>
          <a:xfrm flipV="1">
            <a:off x="1350896" y="2773961"/>
            <a:ext cx="0" cy="302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Speech Bubble: Rectangle with Corners Rounded 47">
            <a:extLst>
              <a:ext uri="{FF2B5EF4-FFF2-40B4-BE49-F238E27FC236}">
                <a16:creationId xmlns:a16="http://schemas.microsoft.com/office/drawing/2014/main" id="{F3C7BFE9-D4B0-8D3C-9610-5992F8F7FD6E}"/>
              </a:ext>
            </a:extLst>
          </p:cNvPr>
          <p:cNvSpPr/>
          <p:nvPr/>
        </p:nvSpPr>
        <p:spPr>
          <a:xfrm>
            <a:off x="3754802" y="5007722"/>
            <a:ext cx="2304881" cy="687921"/>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E" sz="900" dirty="0">
                <a:solidFill>
                  <a:srgbClr val="000000"/>
                </a:solidFill>
                <a:effectLst/>
                <a:ea typeface="Calibri" panose="020F0502020204030204" pitchFamily="34" charset="0"/>
                <a:cs typeface="Times New Roman" panose="02020603050405020304" pitchFamily="18" charset="0"/>
              </a:rPr>
              <a:t>Iterative process to achieve better results.</a:t>
            </a:r>
            <a:endParaRPr lang="en-IE" sz="900" dirty="0">
              <a:effectLst/>
              <a:ea typeface="Calibri" panose="020F0502020204030204" pitchFamily="34"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id="{F6078B5B-6011-0F1A-F360-6622114638B2}"/>
              </a:ext>
            </a:extLst>
          </p:cNvPr>
          <p:cNvCxnSpPr>
            <a:stCxn id="16" idx="2"/>
          </p:cNvCxnSpPr>
          <p:nvPr/>
        </p:nvCxnSpPr>
        <p:spPr>
          <a:xfrm flipH="1">
            <a:off x="8052318" y="2863764"/>
            <a:ext cx="12536" cy="291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E14EA52-F2B2-F986-89F3-B056FFF97E5D}"/>
              </a:ext>
            </a:extLst>
          </p:cNvPr>
          <p:cNvSpPr txBox="1"/>
          <p:nvPr/>
        </p:nvSpPr>
        <p:spPr>
          <a:xfrm>
            <a:off x="0" y="0"/>
            <a:ext cx="6777491" cy="553998"/>
          </a:xfrm>
          <a:prstGeom prst="rect">
            <a:avLst/>
          </a:prstGeom>
          <a:noFill/>
        </p:spPr>
        <p:txBody>
          <a:bodyPr wrap="square" rtlCol="0">
            <a:spAutoFit/>
          </a:bodyPr>
          <a:lstStyle/>
          <a:p>
            <a:r>
              <a:rPr lang="en-IE" sz="3000" dirty="0">
                <a:latin typeface="Bookman Old Style" panose="02050604050505020204" pitchFamily="18" charset="0"/>
              </a:rPr>
              <a:t>Data Preparation</a:t>
            </a:r>
          </a:p>
        </p:txBody>
      </p:sp>
      <p:sp>
        <p:nvSpPr>
          <p:cNvPr id="14" name="TextBox 13">
            <a:extLst>
              <a:ext uri="{FF2B5EF4-FFF2-40B4-BE49-F238E27FC236}">
                <a16:creationId xmlns:a16="http://schemas.microsoft.com/office/drawing/2014/main" id="{07888934-1232-00D3-5CA6-D3E538ED7FCB}"/>
              </a:ext>
            </a:extLst>
          </p:cNvPr>
          <p:cNvSpPr txBox="1"/>
          <p:nvPr/>
        </p:nvSpPr>
        <p:spPr>
          <a:xfrm>
            <a:off x="184562" y="6182686"/>
            <a:ext cx="7880292" cy="369332"/>
          </a:xfrm>
          <a:prstGeom prst="rect">
            <a:avLst/>
          </a:prstGeom>
          <a:noFill/>
        </p:spPr>
        <p:txBody>
          <a:bodyPr wrap="square" rtlCol="0">
            <a:spAutoFit/>
          </a:bodyPr>
          <a:lstStyle/>
          <a:p>
            <a:r>
              <a:rPr lang="en-IE" dirty="0"/>
              <a:t>Iterative process, involving data cleansing, aggregation, feature engineering.</a:t>
            </a:r>
          </a:p>
        </p:txBody>
      </p:sp>
    </p:spTree>
    <p:extLst>
      <p:ext uri="{BB962C8B-B14F-4D97-AF65-F5344CB8AC3E}">
        <p14:creationId xmlns:p14="http://schemas.microsoft.com/office/powerpoint/2010/main" val="390546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830D14-8CA2-41B6-CD27-4F13E121999F}"/>
              </a:ext>
            </a:extLst>
          </p:cNvPr>
          <p:cNvSpPr/>
          <p:nvPr/>
        </p:nvSpPr>
        <p:spPr>
          <a:xfrm>
            <a:off x="962720" y="2185858"/>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Preparation</a:t>
            </a:r>
          </a:p>
        </p:txBody>
      </p:sp>
      <p:sp>
        <p:nvSpPr>
          <p:cNvPr id="4" name="Rectangle 3">
            <a:extLst>
              <a:ext uri="{FF2B5EF4-FFF2-40B4-BE49-F238E27FC236}">
                <a16:creationId xmlns:a16="http://schemas.microsoft.com/office/drawing/2014/main" id="{197DBA51-7232-4B88-36AB-CBBA4EEBCD8C}"/>
              </a:ext>
            </a:extLst>
          </p:cNvPr>
          <p:cNvSpPr/>
          <p:nvPr/>
        </p:nvSpPr>
        <p:spPr>
          <a:xfrm>
            <a:off x="3945990" y="646502"/>
            <a:ext cx="3256384" cy="356429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 name="Rectangle 4">
            <a:extLst>
              <a:ext uri="{FF2B5EF4-FFF2-40B4-BE49-F238E27FC236}">
                <a16:creationId xmlns:a16="http://schemas.microsoft.com/office/drawing/2014/main" id="{B5C1C259-5191-7B94-EBAD-3D73688E83B6}"/>
              </a:ext>
            </a:extLst>
          </p:cNvPr>
          <p:cNvSpPr/>
          <p:nvPr/>
        </p:nvSpPr>
        <p:spPr>
          <a:xfrm>
            <a:off x="4230575" y="986291"/>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Exploratory Data Analysis</a:t>
            </a:r>
          </a:p>
        </p:txBody>
      </p:sp>
      <p:sp>
        <p:nvSpPr>
          <p:cNvPr id="6" name="Rectangle 5">
            <a:extLst>
              <a:ext uri="{FF2B5EF4-FFF2-40B4-BE49-F238E27FC236}">
                <a16:creationId xmlns:a16="http://schemas.microsoft.com/office/drawing/2014/main" id="{6C3A1C02-D46D-181D-03AF-F0244B5A6A54}"/>
              </a:ext>
            </a:extLst>
          </p:cNvPr>
          <p:cNvSpPr/>
          <p:nvPr/>
        </p:nvSpPr>
        <p:spPr>
          <a:xfrm>
            <a:off x="4230576" y="2158839"/>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Descriptive Statistics</a:t>
            </a:r>
          </a:p>
        </p:txBody>
      </p:sp>
      <p:sp>
        <p:nvSpPr>
          <p:cNvPr id="7" name="Rectangle 6">
            <a:extLst>
              <a:ext uri="{FF2B5EF4-FFF2-40B4-BE49-F238E27FC236}">
                <a16:creationId xmlns:a16="http://schemas.microsoft.com/office/drawing/2014/main" id="{7A149B51-17B3-C5E3-B77F-D5EE909DF116}"/>
              </a:ext>
            </a:extLst>
          </p:cNvPr>
          <p:cNvSpPr/>
          <p:nvPr/>
        </p:nvSpPr>
        <p:spPr>
          <a:xfrm>
            <a:off x="4230574" y="3331387"/>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Hypothesis Testing</a:t>
            </a:r>
          </a:p>
        </p:txBody>
      </p:sp>
      <p:sp>
        <p:nvSpPr>
          <p:cNvPr id="8" name="Rectangle 7">
            <a:extLst>
              <a:ext uri="{FF2B5EF4-FFF2-40B4-BE49-F238E27FC236}">
                <a16:creationId xmlns:a16="http://schemas.microsoft.com/office/drawing/2014/main" id="{2C6FBEB6-23A6-66E2-C24F-270A350F9E63}"/>
              </a:ext>
            </a:extLst>
          </p:cNvPr>
          <p:cNvSpPr/>
          <p:nvPr/>
        </p:nvSpPr>
        <p:spPr>
          <a:xfrm>
            <a:off x="7993922" y="2158839"/>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Visualisation</a:t>
            </a:r>
          </a:p>
        </p:txBody>
      </p:sp>
      <p:cxnSp>
        <p:nvCxnSpPr>
          <p:cNvPr id="10" name="Straight Arrow Connector 9">
            <a:extLst>
              <a:ext uri="{FF2B5EF4-FFF2-40B4-BE49-F238E27FC236}">
                <a16:creationId xmlns:a16="http://schemas.microsoft.com/office/drawing/2014/main" id="{2E125752-AD5B-9AA8-3475-464C5AC25CC5}"/>
              </a:ext>
            </a:extLst>
          </p:cNvPr>
          <p:cNvCxnSpPr>
            <a:cxnSpLocks/>
            <a:stCxn id="2" idx="3"/>
            <a:endCxn id="4" idx="1"/>
          </p:cNvCxnSpPr>
          <p:nvPr/>
        </p:nvCxnSpPr>
        <p:spPr>
          <a:xfrm flipV="1">
            <a:off x="3154442" y="2428649"/>
            <a:ext cx="791548" cy="1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DCB40A-1294-56B3-642E-80A4BA53DD02}"/>
              </a:ext>
            </a:extLst>
          </p:cNvPr>
          <p:cNvCxnSpPr>
            <a:stCxn id="4" idx="3"/>
            <a:endCxn id="8" idx="1"/>
          </p:cNvCxnSpPr>
          <p:nvPr/>
        </p:nvCxnSpPr>
        <p:spPr>
          <a:xfrm>
            <a:off x="7202374" y="2428649"/>
            <a:ext cx="791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0547AE9-4326-97AF-DE83-DF843A72A870}"/>
              </a:ext>
            </a:extLst>
          </p:cNvPr>
          <p:cNvSpPr txBox="1"/>
          <p:nvPr/>
        </p:nvSpPr>
        <p:spPr>
          <a:xfrm>
            <a:off x="58723" y="0"/>
            <a:ext cx="6777491" cy="553998"/>
          </a:xfrm>
          <a:prstGeom prst="rect">
            <a:avLst/>
          </a:prstGeom>
          <a:noFill/>
        </p:spPr>
        <p:txBody>
          <a:bodyPr wrap="square" rtlCol="0">
            <a:spAutoFit/>
          </a:bodyPr>
          <a:lstStyle/>
          <a:p>
            <a:r>
              <a:rPr lang="en-IE" sz="3000" dirty="0">
                <a:latin typeface="Bookman Old Style" panose="02050604050505020204" pitchFamily="18" charset="0"/>
              </a:rPr>
              <a:t>Data Analysis</a:t>
            </a:r>
          </a:p>
        </p:txBody>
      </p:sp>
      <p:sp>
        <p:nvSpPr>
          <p:cNvPr id="11" name="TextBox 10">
            <a:extLst>
              <a:ext uri="{FF2B5EF4-FFF2-40B4-BE49-F238E27FC236}">
                <a16:creationId xmlns:a16="http://schemas.microsoft.com/office/drawing/2014/main" id="{5A96F2C8-53EC-3F3D-643E-F038590B24B9}"/>
              </a:ext>
            </a:extLst>
          </p:cNvPr>
          <p:cNvSpPr txBox="1"/>
          <p:nvPr/>
        </p:nvSpPr>
        <p:spPr>
          <a:xfrm>
            <a:off x="536895" y="4815281"/>
            <a:ext cx="10318459" cy="784830"/>
          </a:xfrm>
          <a:prstGeom prst="rect">
            <a:avLst/>
          </a:prstGeom>
          <a:noFill/>
        </p:spPr>
        <p:txBody>
          <a:bodyPr wrap="square" rtlCol="0">
            <a:spAutoFit/>
          </a:bodyPr>
          <a:lstStyle/>
          <a:p>
            <a:pPr marL="285750" indent="-285750">
              <a:buFont typeface="Arial" panose="020B0604020202020204" pitchFamily="34" charset="0"/>
              <a:buChar char="•"/>
            </a:pPr>
            <a:r>
              <a:rPr lang="en-IE" sz="1500" dirty="0"/>
              <a:t>Exploratory Data Analysis involves checking for data completeness , NULL checks , datatype checks.</a:t>
            </a:r>
          </a:p>
          <a:p>
            <a:pPr marL="285750" indent="-285750">
              <a:buFont typeface="Arial" panose="020B0604020202020204" pitchFamily="34" charset="0"/>
              <a:buChar char="•"/>
            </a:pPr>
            <a:r>
              <a:rPr lang="en-IE" sz="1500" dirty="0"/>
              <a:t>Detailed analysis targeting to achieve the objectives to understand the impact of features in colonoscopy predictions.</a:t>
            </a:r>
          </a:p>
          <a:p>
            <a:pPr marL="285750" indent="-285750">
              <a:buFont typeface="Arial" panose="020B0604020202020204" pitchFamily="34" charset="0"/>
              <a:buChar char="•"/>
            </a:pPr>
            <a:r>
              <a:rPr lang="en-IE" sz="1500" dirty="0"/>
              <a:t>Hypothesis testing to identify if the male population has higher participation in colonoscopy compared to female.</a:t>
            </a:r>
          </a:p>
        </p:txBody>
      </p:sp>
    </p:spTree>
    <p:extLst>
      <p:ext uri="{BB962C8B-B14F-4D97-AF65-F5344CB8AC3E}">
        <p14:creationId xmlns:p14="http://schemas.microsoft.com/office/powerpoint/2010/main" val="365129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23F1A-25FF-9F72-BB04-525A24E85A16}"/>
              </a:ext>
            </a:extLst>
          </p:cNvPr>
          <p:cNvSpPr txBox="1"/>
          <p:nvPr/>
        </p:nvSpPr>
        <p:spPr>
          <a:xfrm>
            <a:off x="58723" y="0"/>
            <a:ext cx="6777491" cy="553998"/>
          </a:xfrm>
          <a:prstGeom prst="rect">
            <a:avLst/>
          </a:prstGeom>
          <a:noFill/>
        </p:spPr>
        <p:txBody>
          <a:bodyPr wrap="square" rtlCol="0">
            <a:spAutoFit/>
          </a:bodyPr>
          <a:lstStyle/>
          <a:p>
            <a:r>
              <a:rPr lang="en-IE" sz="3000" dirty="0">
                <a:latin typeface="Bookman Old Style" panose="02050604050505020204" pitchFamily="18" charset="0"/>
              </a:rPr>
              <a:t>Data Analysis(contd.)</a:t>
            </a:r>
          </a:p>
        </p:txBody>
      </p:sp>
      <p:pic>
        <p:nvPicPr>
          <p:cNvPr id="5" name="Picture 4">
            <a:extLst>
              <a:ext uri="{FF2B5EF4-FFF2-40B4-BE49-F238E27FC236}">
                <a16:creationId xmlns:a16="http://schemas.microsoft.com/office/drawing/2014/main" id="{9AAC9012-5EDD-DF37-64B8-D98C89C577FC}"/>
              </a:ext>
            </a:extLst>
          </p:cNvPr>
          <p:cNvPicPr>
            <a:picLocks noChangeAspect="1"/>
          </p:cNvPicPr>
          <p:nvPr/>
        </p:nvPicPr>
        <p:blipFill>
          <a:blip r:embed="rId2"/>
          <a:stretch>
            <a:fillRect/>
          </a:stretch>
        </p:blipFill>
        <p:spPr>
          <a:xfrm>
            <a:off x="58723" y="553998"/>
            <a:ext cx="3496689" cy="1819747"/>
          </a:xfrm>
          <a:prstGeom prst="rect">
            <a:avLst/>
          </a:prstGeom>
        </p:spPr>
      </p:pic>
      <p:pic>
        <p:nvPicPr>
          <p:cNvPr id="7" name="Picture 6">
            <a:extLst>
              <a:ext uri="{FF2B5EF4-FFF2-40B4-BE49-F238E27FC236}">
                <a16:creationId xmlns:a16="http://schemas.microsoft.com/office/drawing/2014/main" id="{3FE5D850-3031-F3D8-5256-6A3DAA41782E}"/>
              </a:ext>
            </a:extLst>
          </p:cNvPr>
          <p:cNvPicPr>
            <a:picLocks noChangeAspect="1"/>
          </p:cNvPicPr>
          <p:nvPr/>
        </p:nvPicPr>
        <p:blipFill>
          <a:blip r:embed="rId3"/>
          <a:stretch>
            <a:fillRect/>
          </a:stretch>
        </p:blipFill>
        <p:spPr>
          <a:xfrm>
            <a:off x="4481859" y="166070"/>
            <a:ext cx="4670420" cy="3602366"/>
          </a:xfrm>
          <a:prstGeom prst="rect">
            <a:avLst/>
          </a:prstGeom>
        </p:spPr>
      </p:pic>
      <p:pic>
        <p:nvPicPr>
          <p:cNvPr id="9" name="Picture 8">
            <a:extLst>
              <a:ext uri="{FF2B5EF4-FFF2-40B4-BE49-F238E27FC236}">
                <a16:creationId xmlns:a16="http://schemas.microsoft.com/office/drawing/2014/main" id="{FB7E9AB0-5015-734F-00BF-37F620FE7EB9}"/>
              </a:ext>
            </a:extLst>
          </p:cNvPr>
          <p:cNvPicPr>
            <a:picLocks noChangeAspect="1"/>
          </p:cNvPicPr>
          <p:nvPr/>
        </p:nvPicPr>
        <p:blipFill>
          <a:blip r:embed="rId4"/>
          <a:stretch>
            <a:fillRect/>
          </a:stretch>
        </p:blipFill>
        <p:spPr>
          <a:xfrm>
            <a:off x="1" y="2687782"/>
            <a:ext cx="4481858" cy="4170218"/>
          </a:xfrm>
          <a:prstGeom prst="rect">
            <a:avLst/>
          </a:prstGeom>
        </p:spPr>
      </p:pic>
      <p:sp>
        <p:nvSpPr>
          <p:cNvPr id="10" name="TextBox 9">
            <a:extLst>
              <a:ext uri="{FF2B5EF4-FFF2-40B4-BE49-F238E27FC236}">
                <a16:creationId xmlns:a16="http://schemas.microsoft.com/office/drawing/2014/main" id="{855F1CD0-8218-D0C3-B730-99897C2C07B1}"/>
              </a:ext>
            </a:extLst>
          </p:cNvPr>
          <p:cNvSpPr txBox="1"/>
          <p:nvPr/>
        </p:nvSpPr>
        <p:spPr>
          <a:xfrm>
            <a:off x="9152279" y="385894"/>
            <a:ext cx="2827200" cy="2308324"/>
          </a:xfrm>
          <a:prstGeom prst="rect">
            <a:avLst/>
          </a:prstGeom>
          <a:noFill/>
        </p:spPr>
        <p:txBody>
          <a:bodyPr wrap="square" rtlCol="0">
            <a:spAutoFit/>
          </a:bodyPr>
          <a:lstStyle/>
          <a:p>
            <a:pPr marL="342900" indent="-342900">
              <a:buAutoNum type="arabicPeriod"/>
            </a:pPr>
            <a:r>
              <a:rPr lang="en-IE" dirty="0"/>
              <a:t>Separated aggregated datasets created using PYTHON.</a:t>
            </a:r>
          </a:p>
          <a:p>
            <a:pPr marL="342900" indent="-342900">
              <a:buAutoNum type="arabicPeriod"/>
            </a:pPr>
            <a:r>
              <a:rPr lang="en-IE" dirty="0"/>
              <a:t>Made use of seaborne library due to its simplicity, iterative until the required visualisation is achieved</a:t>
            </a:r>
          </a:p>
        </p:txBody>
      </p:sp>
      <p:sp>
        <p:nvSpPr>
          <p:cNvPr id="11" name="TextBox 10">
            <a:extLst>
              <a:ext uri="{FF2B5EF4-FFF2-40B4-BE49-F238E27FC236}">
                <a16:creationId xmlns:a16="http://schemas.microsoft.com/office/drawing/2014/main" id="{D7278824-AAF9-2440-4AA9-0CE0CA5535C5}"/>
              </a:ext>
            </a:extLst>
          </p:cNvPr>
          <p:cNvSpPr txBox="1"/>
          <p:nvPr/>
        </p:nvSpPr>
        <p:spPr>
          <a:xfrm>
            <a:off x="4639112" y="4093828"/>
            <a:ext cx="7449424" cy="1754326"/>
          </a:xfrm>
          <a:prstGeom prst="rect">
            <a:avLst/>
          </a:prstGeom>
          <a:noFill/>
        </p:spPr>
        <p:txBody>
          <a:bodyPr wrap="square" rtlCol="0">
            <a:spAutoFit/>
          </a:bodyPr>
          <a:lstStyle/>
          <a:p>
            <a:r>
              <a:rPr lang="en-IE" dirty="0"/>
              <a:t>Results:</a:t>
            </a:r>
          </a:p>
          <a:p>
            <a:pPr marL="342900" indent="-342900">
              <a:buAutoNum type="arabicPeriod"/>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colonoscopy counts had variations in the age, and age range 65-70 showed the highest total colonoscopy counts for all years. </a:t>
            </a:r>
          </a:p>
          <a:p>
            <a:pPr marL="342900" indent="-342900">
              <a:buAutoNum type="arabicPeriod"/>
            </a:pPr>
            <a:r>
              <a:rPr lang="en-IE" sz="1800" dirty="0">
                <a:effectLst/>
                <a:latin typeface="Calibri" panose="020F0502020204030204" pitchFamily="34" charset="0"/>
                <a:ea typeface="Calibri" panose="020F0502020204030204" pitchFamily="34" charset="0"/>
                <a:cs typeface="Times New Roman" panose="02020603050405020304" pitchFamily="18" charset="0"/>
              </a:rPr>
              <a:t>Monthly variations were analysed and there are no significance variations across the months.</a:t>
            </a:r>
            <a:endParaRPr lang="en-IE"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IE" dirty="0">
                <a:latin typeface="Calibri" panose="020F0502020204030204" pitchFamily="34" charset="0"/>
                <a:cs typeface="Times New Roman" panose="02020603050405020304" pitchFamily="18" charset="0"/>
              </a:rPr>
              <a:t>Few clinics showed very less colonoscopy counts compared to others.</a:t>
            </a:r>
            <a:endParaRPr lang="en-IE" dirty="0"/>
          </a:p>
        </p:txBody>
      </p:sp>
    </p:spTree>
    <p:extLst>
      <p:ext uri="{BB962C8B-B14F-4D97-AF65-F5344CB8AC3E}">
        <p14:creationId xmlns:p14="http://schemas.microsoft.com/office/powerpoint/2010/main" val="4186472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Gallery</Template>
  <TotalTime>1636</TotalTime>
  <Words>1674</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Bookman Old Style</vt:lpstr>
      <vt:lpstr>Calibri</vt:lpstr>
      <vt:lpstr>Calibri Light</vt:lpstr>
      <vt:lpstr>Century Gothic</vt:lpstr>
      <vt:lpstr>Wingdings</vt:lpstr>
      <vt:lpstr>Wingdings 3</vt:lpstr>
      <vt:lpstr>Office Theme</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K M</dc:creator>
  <cp:lastModifiedBy>Rakesh Kumar</cp:lastModifiedBy>
  <cp:revision>29</cp:revision>
  <dcterms:created xsi:type="dcterms:W3CDTF">2023-09-10T16:57:30Z</dcterms:created>
  <dcterms:modified xsi:type="dcterms:W3CDTF">2023-10-05T12:07:27Z</dcterms:modified>
</cp:coreProperties>
</file>