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9C28-0162-AC5E-C3AD-94946AED6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0183-3667-B336-7305-7EC626468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376C-9360-56AA-0FFB-BE56C431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BD93-90E1-4D6D-69C3-2E46C731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BAED-8A9E-CE21-D55F-33850B13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1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E4DC-42D1-3195-96FB-CF8A1279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7C92-3ED7-D098-9A42-CB1026C7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13AE-B0CE-AEBB-0679-CC16520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6D7A-D95F-ADD3-6A01-29429E1A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796C-3AF7-45BA-4518-36CDA647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25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4C08F-371A-ECA3-C339-FC1B91F47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151AC-BF34-42F5-8115-C1769F62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25CB-7C11-19BF-9F68-214DA1C3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9CDF-FBDA-ED18-5CC3-2AAA2577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13AC-312A-5562-E598-C22AFC73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6A46-6E4B-B534-0823-161059BA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9799-63B2-91C8-8A36-11BBE0F1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D471-14C9-B38F-AF4B-5CF851E4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D982-8521-0448-1E5F-50E1DE17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C4762-0484-8F01-A0AC-5F715621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809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FDE2-E206-3538-53E7-B5774AD8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E89DD-64B9-400A-5CB3-0EEA568BC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F7FE-2BFE-D19C-15A6-3A952B3E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7AEE-E2F8-D4EA-42EA-09474466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2D44-A7D7-9A20-9B44-DC7DDF7B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63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2774-C411-8AAF-C870-5B4BDF94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C6A9-B847-D10C-0E26-D0278AEA5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EC1DC-828C-876A-8E21-22F2F8C5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8F261-DEB4-D0FB-8F90-E34BEC8C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C6F7F-EB7A-DC49-50A7-E1E83E0D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181E-D30D-3838-20AD-61E07034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596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82D1-2555-7CC9-923F-8D5802CB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E85F-C957-E679-2E82-22353397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D1AB-E9ED-CBA4-B024-D7FA91C22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F8AC3-1222-B8E9-1E0A-7DE6A732E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B00E9-F419-678A-6586-61818C4CC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CFF0-DCA1-7F54-312C-392F8C01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C982B-3BA8-C6AE-43AF-2DF8D9D3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07F2D-E3A6-3E3F-9AFB-21478817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9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8422-73C0-140F-DFA3-DAB0BEB1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EC423-A703-448D-DAFE-577B2A5F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A9D61-7D50-EB4C-AF0A-BEE01832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CBC1B-20C2-3485-5131-E33CAE86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193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5327E-AEDA-E5F8-A01B-8F5C29AA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57357-E87E-50EA-F324-7D502806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666D-4E07-A29D-DC27-F387FCE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44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2170-6473-937D-1462-F659DB29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D606-D610-0BE5-2935-764C4B7F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6785F-D50A-4C4D-145C-6F29B1E73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E59D3-4B0C-A47A-DA35-9A0C60B2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E18C-3FEC-E14C-54FA-4BCFFEA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D90E1-B2E8-F031-3F81-35833911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77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F799-5845-AD7C-0D81-D8FDFC56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6DFC4-2A64-C62B-D938-1E2A11DC8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9E601-2665-AED9-3BB3-2C05FE9A4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99E9C-8B3B-02C0-1218-3A06460E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3A53-D78B-C2E2-1475-26D7F9BE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C7DB-1277-34E7-4EB4-10E10FB3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D7E49-E363-D0F1-684D-54A533AD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E945-1413-8F4F-1EEF-92E8B9416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C262-9292-3B40-BD92-A3AE94351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66-0F56-47F8-B0C7-9994B99C9813}" type="datetimeFigureOut">
              <a:rPr lang="en-IE" smtClean="0"/>
              <a:t>16/09/2023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BFE1-DA1F-E759-C0AA-BF0A48FC5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4029-5F08-A294-764A-56A921614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CB5-C865-4DD9-A9DB-44CB8BD094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334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2B21F7-5DEA-847C-9753-0356518F701E}"/>
              </a:ext>
            </a:extLst>
          </p:cNvPr>
          <p:cNvSpPr/>
          <p:nvPr/>
        </p:nvSpPr>
        <p:spPr>
          <a:xfrm>
            <a:off x="419877" y="755780"/>
            <a:ext cx="11262049" cy="5225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EEC1EF-2DF5-9E45-3A1B-9B11DA0E48D0}"/>
              </a:ext>
            </a:extLst>
          </p:cNvPr>
          <p:cNvSpPr/>
          <p:nvPr/>
        </p:nvSpPr>
        <p:spPr>
          <a:xfrm>
            <a:off x="575388" y="3002124"/>
            <a:ext cx="2043404" cy="853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Research  Depth Interview 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1B119-B7E5-6B1B-5FA0-0426BEDDB985}"/>
              </a:ext>
            </a:extLst>
          </p:cNvPr>
          <p:cNvSpPr/>
          <p:nvPr/>
        </p:nvSpPr>
        <p:spPr>
          <a:xfrm>
            <a:off x="4669971" y="6435786"/>
            <a:ext cx="2761861" cy="328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Literature Review 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C71950-65EC-E257-34CB-AC3A024B1B8C}"/>
              </a:ext>
            </a:extLst>
          </p:cNvPr>
          <p:cNvSpPr/>
          <p:nvPr/>
        </p:nvSpPr>
        <p:spPr>
          <a:xfrm>
            <a:off x="3827096" y="1056691"/>
            <a:ext cx="1670181" cy="7557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 Testing </a:t>
            </a:r>
            <a:endParaRPr lang="en-I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3EC85D-C143-A8C0-3477-DBBAE57BF84E}"/>
              </a:ext>
            </a:extLst>
          </p:cNvPr>
          <p:cNvSpPr/>
          <p:nvPr/>
        </p:nvSpPr>
        <p:spPr>
          <a:xfrm>
            <a:off x="3827095" y="2431790"/>
            <a:ext cx="1670181" cy="7557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Extraction </a:t>
            </a:r>
            <a:endParaRPr lang="en-I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320E38-2EE5-0776-D065-5ED10B2C83E5}"/>
              </a:ext>
            </a:extLst>
          </p:cNvPr>
          <p:cNvSpPr/>
          <p:nvPr/>
        </p:nvSpPr>
        <p:spPr>
          <a:xfrm>
            <a:off x="3827094" y="3704254"/>
            <a:ext cx="1670181" cy="7557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 </a:t>
            </a:r>
            <a:endParaRPr lang="en-I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F99618-3800-F0B5-875D-C8CCD19D9AE6}"/>
              </a:ext>
            </a:extLst>
          </p:cNvPr>
          <p:cNvSpPr/>
          <p:nvPr/>
        </p:nvSpPr>
        <p:spPr>
          <a:xfrm>
            <a:off x="3827094" y="4976718"/>
            <a:ext cx="1670181" cy="7557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 </a:t>
            </a:r>
            <a:endParaRPr lang="en-I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0F2D0A-55C3-4B26-6BC5-5E21C8981721}"/>
              </a:ext>
            </a:extLst>
          </p:cNvPr>
          <p:cNvSpPr/>
          <p:nvPr/>
        </p:nvSpPr>
        <p:spPr>
          <a:xfrm>
            <a:off x="6567166" y="3308869"/>
            <a:ext cx="1531772" cy="1546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 building and evaluation </a:t>
            </a:r>
            <a:endParaRPr lang="en-I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EFCCD8-8701-B36D-1965-9D8309F8303D}"/>
              </a:ext>
            </a:extLst>
          </p:cNvPr>
          <p:cNvSpPr/>
          <p:nvPr/>
        </p:nvSpPr>
        <p:spPr>
          <a:xfrm>
            <a:off x="9168828" y="3287875"/>
            <a:ext cx="1936107" cy="15885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Conclusions and Improvements</a:t>
            </a:r>
            <a:endParaRPr lang="en-IE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6FD09AC-BD8F-5775-5CA6-4B63F277E299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618792" y="2809680"/>
            <a:ext cx="1208303" cy="619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8A206F-6A4F-3889-1F62-7E6E760F681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618792" y="3429000"/>
            <a:ext cx="1208302" cy="653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E9962A7-02EF-6F6E-9069-6D0A736473CB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618792" y="3429000"/>
            <a:ext cx="1208302" cy="1925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E89537B-F621-5916-E662-537A23A000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18792" y="1434581"/>
            <a:ext cx="1208304" cy="1994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AB70F33-863A-BAE3-349E-2DC0E076ACE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497276" y="2809680"/>
            <a:ext cx="1069890" cy="1272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F2023E-41FE-5649-301F-4AB3CA0058A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497275" y="4082144"/>
            <a:ext cx="1069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7E70012-6D43-1305-FFFF-4DAC838BDC6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497275" y="4082144"/>
            <a:ext cx="1069891" cy="1272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8EFE4A-3BF8-BF58-C838-C888D43A51A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98938" y="4082144"/>
            <a:ext cx="1069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58B57E-B935-6F3E-5659-44502B48E59E}"/>
              </a:ext>
            </a:extLst>
          </p:cNvPr>
          <p:cNvCxnSpPr/>
          <p:nvPr/>
        </p:nvCxnSpPr>
        <p:spPr>
          <a:xfrm>
            <a:off x="6316824" y="6497605"/>
            <a:ext cx="0" cy="4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5506D2-AFCD-1F55-1D80-87FE3CBA5CC4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6050902" y="5980921"/>
            <a:ext cx="0" cy="45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CBBDA0-7129-2E16-1944-67292543B6D6}"/>
              </a:ext>
            </a:extLst>
          </p:cNvPr>
          <p:cNvCxnSpPr>
            <a:cxnSpLocks/>
            <a:stCxn id="6" idx="0"/>
            <a:endCxn id="54" idx="2"/>
          </p:cNvCxnSpPr>
          <p:nvPr/>
        </p:nvCxnSpPr>
        <p:spPr>
          <a:xfrm flipV="1">
            <a:off x="6050902" y="5980921"/>
            <a:ext cx="0" cy="45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8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7D7B92-0146-5B33-4675-D0AF5F8A3CED}"/>
              </a:ext>
            </a:extLst>
          </p:cNvPr>
          <p:cNvSpPr/>
          <p:nvPr/>
        </p:nvSpPr>
        <p:spPr>
          <a:xfrm>
            <a:off x="1306286" y="662473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Depth Interviews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2AD8-05FD-529E-7DAE-6B5D92A841B0}"/>
              </a:ext>
            </a:extLst>
          </p:cNvPr>
          <p:cNvSpPr/>
          <p:nvPr/>
        </p:nvSpPr>
        <p:spPr>
          <a:xfrm>
            <a:off x="1306286" y="1986785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BB2DF-EFDB-88AA-3E69-08ECD540F7C6}"/>
              </a:ext>
            </a:extLst>
          </p:cNvPr>
          <p:cNvSpPr/>
          <p:nvPr/>
        </p:nvSpPr>
        <p:spPr>
          <a:xfrm>
            <a:off x="1306286" y="3311097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EB1ED-46EC-DDD5-02DD-2265C49CA7F2}"/>
              </a:ext>
            </a:extLst>
          </p:cNvPr>
          <p:cNvSpPr/>
          <p:nvPr/>
        </p:nvSpPr>
        <p:spPr>
          <a:xfrm>
            <a:off x="4402980" y="662472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Identify the Participants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E54DD-CE9C-58CF-6851-DD3C9E423BC1}"/>
              </a:ext>
            </a:extLst>
          </p:cNvPr>
          <p:cNvSpPr/>
          <p:nvPr/>
        </p:nvSpPr>
        <p:spPr>
          <a:xfrm>
            <a:off x="7499674" y="178445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Consent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BF12A-A9F8-CD23-9ECB-5A82BF0AB6A6}"/>
              </a:ext>
            </a:extLst>
          </p:cNvPr>
          <p:cNvSpPr/>
          <p:nvPr/>
        </p:nvSpPr>
        <p:spPr>
          <a:xfrm>
            <a:off x="7499674" y="1005490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Information Leaflet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BAFB9-BC01-FB32-12C0-47A04940C356}"/>
              </a:ext>
            </a:extLst>
          </p:cNvPr>
          <p:cNvSpPr/>
          <p:nvPr/>
        </p:nvSpPr>
        <p:spPr>
          <a:xfrm>
            <a:off x="7499674" y="1832535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Interview Questionnaire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EB974-3323-8F97-17F5-7DF48B6D3877}"/>
              </a:ext>
            </a:extLst>
          </p:cNvPr>
          <p:cNvSpPr/>
          <p:nvPr/>
        </p:nvSpPr>
        <p:spPr>
          <a:xfrm>
            <a:off x="9762299" y="1005489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Interview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FB89F1-A8C2-B7B8-E111-BD24F4BCE7BF}"/>
              </a:ext>
            </a:extLst>
          </p:cNvPr>
          <p:cNvSpPr/>
          <p:nvPr/>
        </p:nvSpPr>
        <p:spPr>
          <a:xfrm>
            <a:off x="9762299" y="2499386"/>
            <a:ext cx="1668138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985FE-5EF6-2E4B-281F-18E92036E8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498008" y="918773"/>
            <a:ext cx="9049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020A5F-4449-B9EB-E69C-1F11FE7E896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594702" y="434746"/>
            <a:ext cx="904972" cy="48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D0987-10C5-F912-8F79-680E87B5725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594702" y="918773"/>
            <a:ext cx="904972" cy="34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80CF70-E623-A648-447C-92D40688B4BA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594702" y="918773"/>
            <a:ext cx="904972" cy="117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A6A21D-6DCD-F1B8-4093-81F0471161B7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9167812" y="434746"/>
            <a:ext cx="594487" cy="8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D9CA0B-63CC-489E-C44E-3A4BBA91C96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9167812" y="1261790"/>
            <a:ext cx="594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699F1D-2F9E-1C73-9C75-706E0BF8A9C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9167812" y="1261790"/>
            <a:ext cx="594487" cy="82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D50769-9294-2940-47A5-11E09880BB2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596368" y="1518090"/>
            <a:ext cx="0" cy="98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6C1EB0-4B6D-3A19-3BA7-3128F0346005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498008" y="2243086"/>
            <a:ext cx="6264291" cy="5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6C856-0CF4-6506-666D-F71D49B950F3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3498008" y="2755687"/>
            <a:ext cx="6264291" cy="81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D4440E8-A805-41CC-053E-A8A9AE05F27C}"/>
              </a:ext>
            </a:extLst>
          </p:cNvPr>
          <p:cNvSpPr/>
          <p:nvPr/>
        </p:nvSpPr>
        <p:spPr>
          <a:xfrm>
            <a:off x="5978833" y="3429000"/>
            <a:ext cx="4312832" cy="1721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The participants identified are all over 18, consents are obtained to record and use the transcribe in the research </a:t>
            </a:r>
          </a:p>
        </p:txBody>
      </p:sp>
    </p:spTree>
    <p:extLst>
      <p:ext uri="{BB962C8B-B14F-4D97-AF65-F5344CB8AC3E}">
        <p14:creationId xmlns:p14="http://schemas.microsoft.com/office/powerpoint/2010/main" val="3844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879A9-2CBA-D098-7081-5E38351B417D}"/>
              </a:ext>
            </a:extLst>
          </p:cNvPr>
          <p:cNvSpPr/>
          <p:nvPr/>
        </p:nvSpPr>
        <p:spPr>
          <a:xfrm>
            <a:off x="506962" y="2262963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Research Understanding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B5E8D-2663-BC2D-C535-D88B8D74AFED}"/>
              </a:ext>
            </a:extLst>
          </p:cNvPr>
          <p:cNvSpPr/>
          <p:nvPr/>
        </p:nvSpPr>
        <p:spPr>
          <a:xfrm>
            <a:off x="3203510" y="2071395"/>
            <a:ext cx="2191722" cy="895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Identify the Data/feature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50D71-37E3-9DAE-07F0-6CA52B322382}"/>
              </a:ext>
            </a:extLst>
          </p:cNvPr>
          <p:cNvSpPr/>
          <p:nvPr/>
        </p:nvSpPr>
        <p:spPr>
          <a:xfrm>
            <a:off x="5900058" y="1815094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Bowel Screen Data (SQL Server)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2F8DE-D70E-0EB4-6262-64C3F2AB6E29}"/>
              </a:ext>
            </a:extLst>
          </p:cNvPr>
          <p:cNvSpPr/>
          <p:nvPr/>
        </p:nvSpPr>
        <p:spPr>
          <a:xfrm>
            <a:off x="8596606" y="1815094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Extract data using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23CD34-D676-B75F-149F-854698D822D8}"/>
              </a:ext>
            </a:extLst>
          </p:cNvPr>
          <p:cNvSpPr/>
          <p:nvPr/>
        </p:nvSpPr>
        <p:spPr>
          <a:xfrm>
            <a:off x="5900058" y="2788635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Census 2022 (CSO website)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654E3-F2ED-842B-5E8D-6D0CC031B6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98684" y="2519264"/>
            <a:ext cx="504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1D3369-F432-1D67-72B4-E458E5E8D8A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95232" y="2519265"/>
            <a:ext cx="504826" cy="52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E7517-C4C8-83B0-4B2C-8B2B649A03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95232" y="2071395"/>
            <a:ext cx="504826" cy="4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CD154-2538-B643-6C81-6921E2A143D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91780" y="2071395"/>
            <a:ext cx="50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56AE86-2F37-A2D5-F329-2D65A22E7118}"/>
              </a:ext>
            </a:extLst>
          </p:cNvPr>
          <p:cNvSpPr txBox="1"/>
          <p:nvPr/>
        </p:nvSpPr>
        <p:spPr>
          <a:xfrm>
            <a:off x="2752531" y="4478694"/>
            <a:ext cx="737118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Collection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D8879A-F1E6-4422-F9FB-D24265F58D15}"/>
              </a:ext>
            </a:extLst>
          </p:cNvPr>
          <p:cNvSpPr/>
          <p:nvPr/>
        </p:nvSpPr>
        <p:spPr>
          <a:xfrm>
            <a:off x="4877774" y="751410"/>
            <a:ext cx="3718832" cy="8073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Ethical Consideration – Select only required fields and avoid personal data of the public for the analysis 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68596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DCA3D1-EEAB-CE00-8495-6E112B31DBD1}"/>
              </a:ext>
            </a:extLst>
          </p:cNvPr>
          <p:cNvSpPr/>
          <p:nvPr/>
        </p:nvSpPr>
        <p:spPr>
          <a:xfrm>
            <a:off x="255035" y="2261360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B12EB-51F9-F6CD-928A-2AD23DB7A2D5}"/>
              </a:ext>
            </a:extLst>
          </p:cNvPr>
          <p:cNvSpPr/>
          <p:nvPr/>
        </p:nvSpPr>
        <p:spPr>
          <a:xfrm>
            <a:off x="3196317" y="528051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Cleansing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86159-047B-0675-A405-E3AA1E81BE68}"/>
              </a:ext>
            </a:extLst>
          </p:cNvPr>
          <p:cNvSpPr/>
          <p:nvPr/>
        </p:nvSpPr>
        <p:spPr>
          <a:xfrm>
            <a:off x="3196317" y="1648014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Aggregated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9C06D-5F62-58C7-9DDA-C0970ED3455B}"/>
              </a:ext>
            </a:extLst>
          </p:cNvPr>
          <p:cNvSpPr/>
          <p:nvPr/>
        </p:nvSpPr>
        <p:spPr>
          <a:xfrm>
            <a:off x="3196317" y="2815659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Time Series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FFF28-A008-2219-0800-D10E33AA8844}"/>
              </a:ext>
            </a:extLst>
          </p:cNvPr>
          <p:cNvSpPr/>
          <p:nvPr/>
        </p:nvSpPr>
        <p:spPr>
          <a:xfrm>
            <a:off x="3196317" y="3938443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41D877-C1A5-2D1A-97D1-EEE42A75BD7B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46757" y="784352"/>
            <a:ext cx="749560" cy="173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9E5BB6-902A-6C9D-B8D9-0D4850D853EC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446757" y="1904315"/>
            <a:ext cx="749560" cy="61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A0AB0-E599-2262-0620-CEB8247A3F05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446757" y="2517661"/>
            <a:ext cx="749560" cy="5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B09D7D-CD33-C7EE-4EC9-6B29B5EC5728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2446757" y="2517661"/>
            <a:ext cx="749560" cy="167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9285B-0116-7BFA-BEFF-100585CFAC72}"/>
              </a:ext>
            </a:extLst>
          </p:cNvPr>
          <p:cNvSpPr/>
          <p:nvPr/>
        </p:nvSpPr>
        <p:spPr>
          <a:xfrm>
            <a:off x="7024003" y="1904314"/>
            <a:ext cx="2081701" cy="959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Exploratory Data Analysis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11490B-E3F0-FA12-50B8-4C65230D21B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5388039" y="784352"/>
            <a:ext cx="1635964" cy="159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556AD-D06E-D088-9812-AA0C7057C25F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5388039" y="1904315"/>
            <a:ext cx="1635964" cy="47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82EF2-C6F2-B4FF-D315-D75EC5021DEB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388039" y="2384039"/>
            <a:ext cx="1635964" cy="6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46C5EC-D3B8-0F0E-E1B3-A89296D5FC6B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5388039" y="2384039"/>
            <a:ext cx="1635964" cy="181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147453D-177A-77A3-BDE6-EBBC6A467FF8}"/>
              </a:ext>
            </a:extLst>
          </p:cNvPr>
          <p:cNvSpPr/>
          <p:nvPr/>
        </p:nvSpPr>
        <p:spPr>
          <a:xfrm>
            <a:off x="9745243" y="1904314"/>
            <a:ext cx="2081701" cy="959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Machine Learning Build and Evaluate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C28CB3-C7A6-21EE-C872-958CF97905F3}"/>
              </a:ext>
            </a:extLst>
          </p:cNvPr>
          <p:cNvCxnSpPr>
            <a:cxnSpLocks/>
          </p:cNvCxnSpPr>
          <p:nvPr/>
        </p:nvCxnSpPr>
        <p:spPr>
          <a:xfrm>
            <a:off x="9105703" y="2169068"/>
            <a:ext cx="63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A2F892-A75B-B165-33DA-ECABA2FE3754}"/>
              </a:ext>
            </a:extLst>
          </p:cNvPr>
          <p:cNvCxnSpPr/>
          <p:nvPr/>
        </p:nvCxnSpPr>
        <p:spPr>
          <a:xfrm flipH="1">
            <a:off x="9105704" y="2603241"/>
            <a:ext cx="63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634BFB-8F03-17A3-87D4-FC8AD4773063}"/>
              </a:ext>
            </a:extLst>
          </p:cNvPr>
          <p:cNvCxnSpPr>
            <a:stCxn id="25" idx="2"/>
          </p:cNvCxnSpPr>
          <p:nvPr/>
        </p:nvCxnSpPr>
        <p:spPr>
          <a:xfrm flipH="1">
            <a:off x="10786093" y="2863764"/>
            <a:ext cx="1" cy="291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8835A7-5568-5FBA-65DF-473DB89347D1}"/>
              </a:ext>
            </a:extLst>
          </p:cNvPr>
          <p:cNvCxnSpPr/>
          <p:nvPr/>
        </p:nvCxnSpPr>
        <p:spPr>
          <a:xfrm flipH="1">
            <a:off x="1418253" y="5794310"/>
            <a:ext cx="93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ED466-6177-5B7C-EA3E-B6DF0DE21FE1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1350896" y="2773961"/>
            <a:ext cx="76688" cy="300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F3C7BFE9-D4B0-8D3C-9610-5992F8F7FD6E}"/>
              </a:ext>
            </a:extLst>
          </p:cNvPr>
          <p:cNvSpPr/>
          <p:nvPr/>
        </p:nvSpPr>
        <p:spPr>
          <a:xfrm>
            <a:off x="3791119" y="4711158"/>
            <a:ext cx="2304881" cy="68792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E" sz="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Iterative process to achieve better results.</a:t>
            </a:r>
            <a:endParaRPr lang="en-IE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28C55B-3C5C-049E-4ECB-E5F68266AF08}"/>
              </a:ext>
            </a:extLst>
          </p:cNvPr>
          <p:cNvSpPr txBox="1"/>
          <p:nvPr/>
        </p:nvSpPr>
        <p:spPr>
          <a:xfrm>
            <a:off x="4292178" y="6189542"/>
            <a:ext cx="155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</a:t>
            </a:r>
            <a:r>
              <a:rPr lang="en-IE" dirty="0" err="1"/>
              <a:t>Preperations</a:t>
            </a:r>
            <a:endParaRPr lang="en-IE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78B5B-6011-0F1A-F360-6622114638B2}"/>
              </a:ext>
            </a:extLst>
          </p:cNvPr>
          <p:cNvCxnSpPr>
            <a:stCxn id="16" idx="2"/>
          </p:cNvCxnSpPr>
          <p:nvPr/>
        </p:nvCxnSpPr>
        <p:spPr>
          <a:xfrm flipH="1">
            <a:off x="8052318" y="2863764"/>
            <a:ext cx="12536" cy="291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6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30D14-8CA2-41B6-CD27-4F13E121999F}"/>
              </a:ext>
            </a:extLst>
          </p:cNvPr>
          <p:cNvSpPr/>
          <p:nvPr/>
        </p:nvSpPr>
        <p:spPr>
          <a:xfrm>
            <a:off x="1038221" y="2813181"/>
            <a:ext cx="2191722" cy="512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DBA51-7232-4B88-36AB-CBBA4EEBCD8C}"/>
              </a:ext>
            </a:extLst>
          </p:cNvPr>
          <p:cNvSpPr/>
          <p:nvPr/>
        </p:nvSpPr>
        <p:spPr>
          <a:xfrm>
            <a:off x="4021491" y="1300844"/>
            <a:ext cx="3256384" cy="3564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1C259-5191-7B94-EBAD-3D73688E83B6}"/>
              </a:ext>
            </a:extLst>
          </p:cNvPr>
          <p:cNvSpPr/>
          <p:nvPr/>
        </p:nvSpPr>
        <p:spPr>
          <a:xfrm>
            <a:off x="4306076" y="1640633"/>
            <a:ext cx="2687217" cy="5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A1C02-D46D-181D-03AF-F0244B5A6A54}"/>
              </a:ext>
            </a:extLst>
          </p:cNvPr>
          <p:cNvSpPr/>
          <p:nvPr/>
        </p:nvSpPr>
        <p:spPr>
          <a:xfrm>
            <a:off x="4306077" y="2813181"/>
            <a:ext cx="2687217" cy="5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49B51-17B3-C5E3-B77F-D5EE909DF116}"/>
              </a:ext>
            </a:extLst>
          </p:cNvPr>
          <p:cNvSpPr/>
          <p:nvPr/>
        </p:nvSpPr>
        <p:spPr>
          <a:xfrm>
            <a:off x="4306075" y="3985729"/>
            <a:ext cx="2687217" cy="5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Hypothesis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FBEB6-23A6-66E2-C24F-270A350F9E63}"/>
              </a:ext>
            </a:extLst>
          </p:cNvPr>
          <p:cNvSpPr/>
          <p:nvPr/>
        </p:nvSpPr>
        <p:spPr>
          <a:xfrm>
            <a:off x="8069423" y="2813181"/>
            <a:ext cx="2687217" cy="53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Visualisation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125752-AD5B-9AA8-3475-464C5AC25CC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229943" y="3069482"/>
            <a:ext cx="791548" cy="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DCB40A-1294-56B3-642E-80A4BA53DD0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7277875" y="3082991"/>
            <a:ext cx="791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92985E-F35C-BA74-5414-3886E9D21245}"/>
              </a:ext>
            </a:extLst>
          </p:cNvPr>
          <p:cNvSpPr txBox="1"/>
          <p:nvPr/>
        </p:nvSpPr>
        <p:spPr>
          <a:xfrm>
            <a:off x="3788229" y="5971596"/>
            <a:ext cx="417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5129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6E2D78-2892-1C04-6C19-FA78FE2E6C20}"/>
              </a:ext>
            </a:extLst>
          </p:cNvPr>
          <p:cNvSpPr/>
          <p:nvPr/>
        </p:nvSpPr>
        <p:spPr>
          <a:xfrm>
            <a:off x="851608" y="695132"/>
            <a:ext cx="2498082" cy="67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Check for Trend / Seasonality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4A4C1-19DD-F246-8507-71DD454844B7}"/>
              </a:ext>
            </a:extLst>
          </p:cNvPr>
          <p:cNvSpPr/>
          <p:nvPr/>
        </p:nvSpPr>
        <p:spPr>
          <a:xfrm>
            <a:off x="851608" y="3335697"/>
            <a:ext cx="2498082" cy="67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Train/ Test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EFD92-0FEE-8EF7-35BB-7B2873D35334}"/>
              </a:ext>
            </a:extLst>
          </p:cNvPr>
          <p:cNvSpPr/>
          <p:nvPr/>
        </p:nvSpPr>
        <p:spPr>
          <a:xfrm>
            <a:off x="851608" y="1907722"/>
            <a:ext cx="2498082" cy="938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Create Datasets (Weekly/Monthly/Quarterly/Daily)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C2F2F-DC6A-6F88-7B9C-EA52BFF56819}"/>
              </a:ext>
            </a:extLst>
          </p:cNvPr>
          <p:cNvSpPr/>
          <p:nvPr/>
        </p:nvSpPr>
        <p:spPr>
          <a:xfrm>
            <a:off x="4288383" y="2659230"/>
            <a:ext cx="2498082" cy="67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Traditional Models (Example: ARMA)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53CFD-2CE5-6169-A6AC-C496E42F7C75}"/>
              </a:ext>
            </a:extLst>
          </p:cNvPr>
          <p:cNvSpPr/>
          <p:nvPr/>
        </p:nvSpPr>
        <p:spPr>
          <a:xfrm>
            <a:off x="4288383" y="3900196"/>
            <a:ext cx="2498082" cy="67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Regression Models)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34159C-00F3-38E1-8AA0-5202860A9C24}"/>
              </a:ext>
            </a:extLst>
          </p:cNvPr>
          <p:cNvSpPr/>
          <p:nvPr/>
        </p:nvSpPr>
        <p:spPr>
          <a:xfrm>
            <a:off x="7296539" y="3335696"/>
            <a:ext cx="1698171" cy="56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Evaluate Models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D0361-4DC7-78C5-8DE8-B30F2B2014FB}"/>
              </a:ext>
            </a:extLst>
          </p:cNvPr>
          <p:cNvSpPr/>
          <p:nvPr/>
        </p:nvSpPr>
        <p:spPr>
          <a:xfrm>
            <a:off x="9504784" y="3181740"/>
            <a:ext cx="1698171" cy="83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Hyper-Parameter Tuning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A054F-3878-BF2E-2B57-2AD524A03B8C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2100649" y="1371599"/>
            <a:ext cx="0" cy="53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7A180-A49A-0BD1-E403-EB53849FD469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100649" y="2845837"/>
            <a:ext cx="0" cy="48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B656AE-B7F9-09A7-ED42-8D861CA7B1F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349690" y="2997464"/>
            <a:ext cx="938693" cy="67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432DAC-21CE-61D1-83B9-5C160809342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349690" y="3673931"/>
            <a:ext cx="938693" cy="5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A2CA5F-7361-9B8F-2406-DBC38833E87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786465" y="2997464"/>
            <a:ext cx="510074" cy="6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0E837-BD14-AA6C-B635-B43B9C4BF11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786465" y="3617946"/>
            <a:ext cx="510074" cy="62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F7B129-3ED1-0C2B-EBBF-DD23E595C67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994710" y="3596952"/>
            <a:ext cx="510074" cy="2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691B300-4EE0-FCF3-6843-CBD9978C738E}"/>
              </a:ext>
            </a:extLst>
          </p:cNvPr>
          <p:cNvSpPr/>
          <p:nvPr/>
        </p:nvSpPr>
        <p:spPr>
          <a:xfrm>
            <a:off x="4808376" y="5736773"/>
            <a:ext cx="1698171" cy="56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Preparation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92D5AD-65E1-3EE3-809A-0B0F89B49F2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353870" y="4012164"/>
            <a:ext cx="0" cy="200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DAD78B-3702-6855-20A1-C2ED5B95B26C}"/>
              </a:ext>
            </a:extLst>
          </p:cNvPr>
          <p:cNvCxnSpPr>
            <a:endCxn id="26" idx="3"/>
          </p:cNvCxnSpPr>
          <p:nvPr/>
        </p:nvCxnSpPr>
        <p:spPr>
          <a:xfrm flipH="1">
            <a:off x="6506547" y="6019023"/>
            <a:ext cx="384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26C929-3515-9D3C-21CE-EFCE3B21174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100649" y="6019023"/>
            <a:ext cx="2707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5D3888-3F74-F3A9-0A23-752611D04D7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100649" y="4012164"/>
            <a:ext cx="0" cy="200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2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A4A4C1-19DD-F246-8507-71DD454844B7}"/>
              </a:ext>
            </a:extLst>
          </p:cNvPr>
          <p:cNvSpPr/>
          <p:nvPr/>
        </p:nvSpPr>
        <p:spPr>
          <a:xfrm>
            <a:off x="851608" y="3335697"/>
            <a:ext cx="2498082" cy="67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Train/ Test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EFD92-0FEE-8EF7-35BB-7B2873D35334}"/>
              </a:ext>
            </a:extLst>
          </p:cNvPr>
          <p:cNvSpPr/>
          <p:nvPr/>
        </p:nvSpPr>
        <p:spPr>
          <a:xfrm>
            <a:off x="851608" y="1907722"/>
            <a:ext cx="2498082" cy="938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Create Datasets (Weekly/Monthly/Quarterly/Daily)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53CFD-2CE5-6169-A6AC-C496E42F7C75}"/>
              </a:ext>
            </a:extLst>
          </p:cNvPr>
          <p:cNvSpPr/>
          <p:nvPr/>
        </p:nvSpPr>
        <p:spPr>
          <a:xfrm>
            <a:off x="4288383" y="3335697"/>
            <a:ext cx="2498082" cy="67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Regression Models)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34159C-00F3-38E1-8AA0-5202860A9C24}"/>
              </a:ext>
            </a:extLst>
          </p:cNvPr>
          <p:cNvSpPr/>
          <p:nvPr/>
        </p:nvSpPr>
        <p:spPr>
          <a:xfrm>
            <a:off x="7335122" y="3391680"/>
            <a:ext cx="1698171" cy="56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Evaluate Models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D0361-4DC7-78C5-8DE8-B30F2B2014FB}"/>
              </a:ext>
            </a:extLst>
          </p:cNvPr>
          <p:cNvSpPr/>
          <p:nvPr/>
        </p:nvSpPr>
        <p:spPr>
          <a:xfrm>
            <a:off x="9504783" y="3258718"/>
            <a:ext cx="1698171" cy="83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Hyper-Parameter Tuning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7A180-A49A-0BD1-E403-EB53849FD469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100649" y="2845837"/>
            <a:ext cx="0" cy="48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432DAC-21CE-61D1-83B9-5C160809342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349690" y="3673931"/>
            <a:ext cx="938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0E837-BD14-AA6C-B635-B43B9C4BF11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786465" y="3673930"/>
            <a:ext cx="548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F7B129-3ED1-0C2B-EBBF-DD23E595C67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033293" y="3673930"/>
            <a:ext cx="47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691B300-4EE0-FCF3-6843-CBD9978C738E}"/>
              </a:ext>
            </a:extLst>
          </p:cNvPr>
          <p:cNvSpPr/>
          <p:nvPr/>
        </p:nvSpPr>
        <p:spPr>
          <a:xfrm>
            <a:off x="4808376" y="5736773"/>
            <a:ext cx="1698171" cy="56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Data Preparation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92D5AD-65E1-3EE3-809A-0B0F89B49F2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353869" y="4089142"/>
            <a:ext cx="0" cy="192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DAD78B-3702-6855-20A1-C2ED5B95B26C}"/>
              </a:ext>
            </a:extLst>
          </p:cNvPr>
          <p:cNvCxnSpPr>
            <a:endCxn id="26" idx="3"/>
          </p:cNvCxnSpPr>
          <p:nvPr/>
        </p:nvCxnSpPr>
        <p:spPr>
          <a:xfrm flipH="1">
            <a:off x="6506547" y="6019023"/>
            <a:ext cx="384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26C929-3515-9D3C-21CE-EFCE3B21174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100649" y="6019023"/>
            <a:ext cx="2707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5D3888-3F74-F3A9-0A23-752611D04D7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100649" y="4012164"/>
            <a:ext cx="0" cy="200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8EE1AF10-E71B-7728-FE85-E031AA1B943F}"/>
              </a:ext>
            </a:extLst>
          </p:cNvPr>
          <p:cNvSpPr/>
          <p:nvPr/>
        </p:nvSpPr>
        <p:spPr>
          <a:xfrm>
            <a:off x="6506547" y="4982554"/>
            <a:ext cx="2998235" cy="903476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Iterative data preparation to achieve optimal performing model.</a:t>
            </a:r>
          </a:p>
        </p:txBody>
      </p:sp>
    </p:spTree>
    <p:extLst>
      <p:ext uri="{BB962C8B-B14F-4D97-AF65-F5344CB8AC3E}">
        <p14:creationId xmlns:p14="http://schemas.microsoft.com/office/powerpoint/2010/main" val="142819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2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213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K M</dc:creator>
  <cp:lastModifiedBy>Rakesh K M</cp:lastModifiedBy>
  <cp:revision>5</cp:revision>
  <dcterms:created xsi:type="dcterms:W3CDTF">2023-09-10T16:57:30Z</dcterms:created>
  <dcterms:modified xsi:type="dcterms:W3CDTF">2023-09-16T22:24:29Z</dcterms:modified>
</cp:coreProperties>
</file>