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sldIdLst>
    <p:sldId id="264" r:id="rId3"/>
    <p:sldId id="265" r:id="rId4"/>
    <p:sldId id="263" r:id="rId5"/>
    <p:sldId id="256" r:id="rId6"/>
    <p:sldId id="257" r:id="rId7"/>
    <p:sldId id="258" r:id="rId8"/>
    <p:sldId id="259" r:id="rId9"/>
    <p:sldId id="266" r:id="rId10"/>
    <p:sldId id="267" r:id="rId11"/>
    <p:sldId id="260" r:id="rId12"/>
    <p:sldId id="262"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C9C28-0162-AC5E-C3AD-94946AED68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3F9E0183-3667-B336-7305-7EC626468D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B3CF376C-9360-56AA-0FFB-BE56C4314821}"/>
              </a:ext>
            </a:extLst>
          </p:cNvPr>
          <p:cNvSpPr>
            <a:spLocks noGrp="1"/>
          </p:cNvSpPr>
          <p:nvPr>
            <p:ph type="dt" sz="half" idx="10"/>
          </p:nvPr>
        </p:nvSpPr>
        <p:spPr/>
        <p:txBody>
          <a:bodyPr/>
          <a:lstStyle/>
          <a:p>
            <a:fld id="{51CEFB66-0F56-47F8-B0C7-9994B99C9813}" type="datetimeFigureOut">
              <a:rPr lang="en-IE" smtClean="0"/>
              <a:t>28/09/2023</a:t>
            </a:fld>
            <a:endParaRPr lang="en-IE"/>
          </a:p>
        </p:txBody>
      </p:sp>
      <p:sp>
        <p:nvSpPr>
          <p:cNvPr id="5" name="Footer Placeholder 4">
            <a:extLst>
              <a:ext uri="{FF2B5EF4-FFF2-40B4-BE49-F238E27FC236}">
                <a16:creationId xmlns:a16="http://schemas.microsoft.com/office/drawing/2014/main" id="{BE10BD93-90E1-4D6D-69C3-2E46C7311E71}"/>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7C22BAED-8A9E-CE21-D55F-33850B13CFB9}"/>
              </a:ext>
            </a:extLst>
          </p:cNvPr>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109912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E4DC-42D1-3195-96FB-CF8A12791542}"/>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6D957C92-3ED7-D098-9A42-CB1026C7BD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B84613AE-B0CE-AEBB-0679-CC165205B19C}"/>
              </a:ext>
            </a:extLst>
          </p:cNvPr>
          <p:cNvSpPr>
            <a:spLocks noGrp="1"/>
          </p:cNvSpPr>
          <p:nvPr>
            <p:ph type="dt" sz="half" idx="10"/>
          </p:nvPr>
        </p:nvSpPr>
        <p:spPr/>
        <p:txBody>
          <a:bodyPr/>
          <a:lstStyle/>
          <a:p>
            <a:fld id="{51CEFB66-0F56-47F8-B0C7-9994B99C9813}" type="datetimeFigureOut">
              <a:rPr lang="en-IE" smtClean="0"/>
              <a:t>28/09/2023</a:t>
            </a:fld>
            <a:endParaRPr lang="en-IE"/>
          </a:p>
        </p:txBody>
      </p:sp>
      <p:sp>
        <p:nvSpPr>
          <p:cNvPr id="5" name="Footer Placeholder 4">
            <a:extLst>
              <a:ext uri="{FF2B5EF4-FFF2-40B4-BE49-F238E27FC236}">
                <a16:creationId xmlns:a16="http://schemas.microsoft.com/office/drawing/2014/main" id="{B33F6D7A-D95F-ADD3-6A01-29429E1A9FD0}"/>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9EC3796C-3AF7-45BA-4518-36CDA64719C8}"/>
              </a:ext>
            </a:extLst>
          </p:cNvPr>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652251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C4C08F-371A-ECA3-C339-FC1B91F47B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017151AC-BF34-42F5-8115-C1769F6214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C87B25CB-7C11-19BF-9F68-214DA1C3492E}"/>
              </a:ext>
            </a:extLst>
          </p:cNvPr>
          <p:cNvSpPr>
            <a:spLocks noGrp="1"/>
          </p:cNvSpPr>
          <p:nvPr>
            <p:ph type="dt" sz="half" idx="10"/>
          </p:nvPr>
        </p:nvSpPr>
        <p:spPr/>
        <p:txBody>
          <a:bodyPr/>
          <a:lstStyle/>
          <a:p>
            <a:fld id="{51CEFB66-0F56-47F8-B0C7-9994B99C9813}" type="datetimeFigureOut">
              <a:rPr lang="en-IE" smtClean="0"/>
              <a:t>28/09/2023</a:t>
            </a:fld>
            <a:endParaRPr lang="en-IE"/>
          </a:p>
        </p:txBody>
      </p:sp>
      <p:sp>
        <p:nvSpPr>
          <p:cNvPr id="5" name="Footer Placeholder 4">
            <a:extLst>
              <a:ext uri="{FF2B5EF4-FFF2-40B4-BE49-F238E27FC236}">
                <a16:creationId xmlns:a16="http://schemas.microsoft.com/office/drawing/2014/main" id="{0BDE9CDF-FBDA-ED18-5CC3-2AAA25778F9E}"/>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543213AC-312A-5562-E598-C22AFC733659}"/>
              </a:ext>
            </a:extLst>
          </p:cNvPr>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1245395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CEFB66-0F56-47F8-B0C7-9994B99C9813}" type="datetimeFigureOut">
              <a:rPr lang="en-IE" smtClean="0"/>
              <a:t>28/09/2023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2D2BCB5-C865-4DD9-A9DB-44CB8BD0944E}" type="slidenum">
              <a:rPr lang="en-IE" smtClean="0"/>
              <a:t>‹#›</a:t>
            </a:fld>
            <a:endParaRPr lang="en-IE"/>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332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EFB66-0F56-47F8-B0C7-9994B99C9813}" type="datetimeFigureOut">
              <a:rPr lang="en-IE" smtClean="0"/>
              <a:t>28/09/2023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237595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EFB66-0F56-47F8-B0C7-9994B99C9813}" type="datetimeFigureOut">
              <a:rPr lang="en-IE" smtClean="0"/>
              <a:t>28/09/2023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40186363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CEFB66-0F56-47F8-B0C7-9994B99C9813}" type="datetimeFigureOut">
              <a:rPr lang="en-IE" smtClean="0"/>
              <a:t>28/09/2023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721359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CEFB66-0F56-47F8-B0C7-9994B99C9813}" type="datetimeFigureOut">
              <a:rPr lang="en-IE" smtClean="0"/>
              <a:t>28/09/2023</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2742894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CEFB66-0F56-47F8-B0C7-9994B99C9813}" type="datetimeFigureOut">
              <a:rPr lang="en-IE" smtClean="0"/>
              <a:t>28/09/2023</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31490417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CEFB66-0F56-47F8-B0C7-9994B99C9813}" type="datetimeFigureOut">
              <a:rPr lang="en-IE" smtClean="0"/>
              <a:t>28/09/2023</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8495449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CEFB66-0F56-47F8-B0C7-9994B99C9813}" type="datetimeFigureOut">
              <a:rPr lang="en-IE" smtClean="0"/>
              <a:t>28/09/2023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73730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6A46-6E4B-B534-0823-161059BA99B2}"/>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7D759799-63B2-91C8-8A36-11BBE0F169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A575D471-14C9-B38F-AF4B-5CF851E4F0D3}"/>
              </a:ext>
            </a:extLst>
          </p:cNvPr>
          <p:cNvSpPr>
            <a:spLocks noGrp="1"/>
          </p:cNvSpPr>
          <p:nvPr>
            <p:ph type="dt" sz="half" idx="10"/>
          </p:nvPr>
        </p:nvSpPr>
        <p:spPr/>
        <p:txBody>
          <a:bodyPr/>
          <a:lstStyle/>
          <a:p>
            <a:fld id="{51CEFB66-0F56-47F8-B0C7-9994B99C9813}" type="datetimeFigureOut">
              <a:rPr lang="en-IE" smtClean="0"/>
              <a:t>28/09/2023</a:t>
            </a:fld>
            <a:endParaRPr lang="en-IE"/>
          </a:p>
        </p:txBody>
      </p:sp>
      <p:sp>
        <p:nvSpPr>
          <p:cNvPr id="5" name="Footer Placeholder 4">
            <a:extLst>
              <a:ext uri="{FF2B5EF4-FFF2-40B4-BE49-F238E27FC236}">
                <a16:creationId xmlns:a16="http://schemas.microsoft.com/office/drawing/2014/main" id="{9F0AD982-8521-0448-1E5F-50E1DE179BB0}"/>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45EC4762-0484-8F01-A0AC-5F715621F5AA}"/>
              </a:ext>
            </a:extLst>
          </p:cNvPr>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8880917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CEFB66-0F56-47F8-B0C7-9994B99C9813}" type="datetimeFigureOut">
              <a:rPr lang="en-IE" smtClean="0"/>
              <a:t>28/09/2023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17506860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1CEFB66-0F56-47F8-B0C7-9994B99C9813}" type="datetimeFigureOut">
              <a:rPr lang="en-IE" smtClean="0"/>
              <a:t>28/09/2023</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37915676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EFB66-0F56-47F8-B0C7-9994B99C9813}" type="datetimeFigureOut">
              <a:rPr lang="en-IE" smtClean="0"/>
              <a:t>28/09/2023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26323370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EFB66-0F56-47F8-B0C7-9994B99C9813}" type="datetimeFigureOut">
              <a:rPr lang="en-IE" smtClean="0"/>
              <a:t>28/09/2023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2D2BCB5-C865-4DD9-A9DB-44CB8BD0944E}" type="slidenum">
              <a:rPr lang="en-IE" smtClean="0"/>
              <a:t>‹#›</a:t>
            </a:fld>
            <a:endParaRPr lang="en-IE"/>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826809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EFB66-0F56-47F8-B0C7-9994B99C9813}" type="datetimeFigureOut">
              <a:rPr lang="en-IE" smtClean="0"/>
              <a:t>28/09/2023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30969880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EFB66-0F56-47F8-B0C7-9994B99C9813}" type="datetimeFigureOut">
              <a:rPr lang="en-IE" smtClean="0"/>
              <a:t>28/09/2023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2D2BCB5-C865-4DD9-A9DB-44CB8BD0944E}" type="slidenum">
              <a:rPr lang="en-IE" smtClean="0"/>
              <a:t>‹#›</a:t>
            </a:fld>
            <a:endParaRPr lang="en-IE"/>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355936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EFB66-0F56-47F8-B0C7-9994B99C9813}" type="datetimeFigureOut">
              <a:rPr lang="en-IE" smtClean="0"/>
              <a:t>28/09/2023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34559493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EFB66-0F56-47F8-B0C7-9994B99C9813}" type="datetimeFigureOut">
              <a:rPr lang="en-IE" smtClean="0"/>
              <a:t>28/09/2023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17601391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EFB66-0F56-47F8-B0C7-9994B99C9813}" type="datetimeFigureOut">
              <a:rPr lang="en-IE" smtClean="0"/>
              <a:t>28/09/2023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853637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1FDE2-E206-3538-53E7-B5774AD8FE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1DFE89DD-64B9-400A-5CB3-0EEA568BCC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F1F7FE-2BFE-D19C-15A6-3A952B3E9B19}"/>
              </a:ext>
            </a:extLst>
          </p:cNvPr>
          <p:cNvSpPr>
            <a:spLocks noGrp="1"/>
          </p:cNvSpPr>
          <p:nvPr>
            <p:ph type="dt" sz="half" idx="10"/>
          </p:nvPr>
        </p:nvSpPr>
        <p:spPr/>
        <p:txBody>
          <a:bodyPr/>
          <a:lstStyle/>
          <a:p>
            <a:fld id="{51CEFB66-0F56-47F8-B0C7-9994B99C9813}" type="datetimeFigureOut">
              <a:rPr lang="en-IE" smtClean="0"/>
              <a:t>28/09/2023</a:t>
            </a:fld>
            <a:endParaRPr lang="en-IE"/>
          </a:p>
        </p:txBody>
      </p:sp>
      <p:sp>
        <p:nvSpPr>
          <p:cNvPr id="5" name="Footer Placeholder 4">
            <a:extLst>
              <a:ext uri="{FF2B5EF4-FFF2-40B4-BE49-F238E27FC236}">
                <a16:creationId xmlns:a16="http://schemas.microsoft.com/office/drawing/2014/main" id="{A75D7AEE-E2F8-D4EA-42EA-094744667F72}"/>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A0872D44-A7D7-9A20-9B44-DC7DDF7BA4FD}"/>
              </a:ext>
            </a:extLst>
          </p:cNvPr>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469632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D2774-C411-8AAF-C870-5B4BDF947A12}"/>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E497C6A9-B847-D10C-0E26-D0278AEA58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67DEC1DC-828C-876A-8E21-22F2F8C523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BF08F261-DEB4-D0FB-8F90-E34BEC8C60A5}"/>
              </a:ext>
            </a:extLst>
          </p:cNvPr>
          <p:cNvSpPr>
            <a:spLocks noGrp="1"/>
          </p:cNvSpPr>
          <p:nvPr>
            <p:ph type="dt" sz="half" idx="10"/>
          </p:nvPr>
        </p:nvSpPr>
        <p:spPr/>
        <p:txBody>
          <a:bodyPr/>
          <a:lstStyle/>
          <a:p>
            <a:fld id="{51CEFB66-0F56-47F8-B0C7-9994B99C9813}" type="datetimeFigureOut">
              <a:rPr lang="en-IE" smtClean="0"/>
              <a:t>28/09/2023</a:t>
            </a:fld>
            <a:endParaRPr lang="en-IE"/>
          </a:p>
        </p:txBody>
      </p:sp>
      <p:sp>
        <p:nvSpPr>
          <p:cNvPr id="6" name="Footer Placeholder 5">
            <a:extLst>
              <a:ext uri="{FF2B5EF4-FFF2-40B4-BE49-F238E27FC236}">
                <a16:creationId xmlns:a16="http://schemas.microsoft.com/office/drawing/2014/main" id="{4FAC6F7F-EB7A-DC49-50A7-E1E83E0DB152}"/>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485F181E-D30D-3838-20AD-61E07034A107}"/>
              </a:ext>
            </a:extLst>
          </p:cNvPr>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3415963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C82D1-2555-7CC9-923F-8D5802CB4729}"/>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CA40E85F-C957-E679-2E82-223533973C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B6D1AB-E9ED-CBA4-B024-D7FA91C227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63DF8AC3-1222-B8E9-1E0A-7DE6A732E9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BB00E9-F419-678A-6586-61818C4CC4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2148CFF0-DCA1-7F54-312C-392F8C016F07}"/>
              </a:ext>
            </a:extLst>
          </p:cNvPr>
          <p:cNvSpPr>
            <a:spLocks noGrp="1"/>
          </p:cNvSpPr>
          <p:nvPr>
            <p:ph type="dt" sz="half" idx="10"/>
          </p:nvPr>
        </p:nvSpPr>
        <p:spPr/>
        <p:txBody>
          <a:bodyPr/>
          <a:lstStyle/>
          <a:p>
            <a:fld id="{51CEFB66-0F56-47F8-B0C7-9994B99C9813}" type="datetimeFigureOut">
              <a:rPr lang="en-IE" smtClean="0"/>
              <a:t>28/09/2023</a:t>
            </a:fld>
            <a:endParaRPr lang="en-IE"/>
          </a:p>
        </p:txBody>
      </p:sp>
      <p:sp>
        <p:nvSpPr>
          <p:cNvPr id="8" name="Footer Placeholder 7">
            <a:extLst>
              <a:ext uri="{FF2B5EF4-FFF2-40B4-BE49-F238E27FC236}">
                <a16:creationId xmlns:a16="http://schemas.microsoft.com/office/drawing/2014/main" id="{34AC982B-3BA8-C6AE-43AF-2DF8D9D326D8}"/>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DD507F2D-E3A6-3E3F-9AFB-21478817A21B}"/>
              </a:ext>
            </a:extLst>
          </p:cNvPr>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1589911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48422-73C0-140F-DFA3-DAB0BEB1BE76}"/>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252EC423-A703-448D-DAFE-577B2A5F19FF}"/>
              </a:ext>
            </a:extLst>
          </p:cNvPr>
          <p:cNvSpPr>
            <a:spLocks noGrp="1"/>
          </p:cNvSpPr>
          <p:nvPr>
            <p:ph type="dt" sz="half" idx="10"/>
          </p:nvPr>
        </p:nvSpPr>
        <p:spPr/>
        <p:txBody>
          <a:bodyPr/>
          <a:lstStyle/>
          <a:p>
            <a:fld id="{51CEFB66-0F56-47F8-B0C7-9994B99C9813}" type="datetimeFigureOut">
              <a:rPr lang="en-IE" smtClean="0"/>
              <a:t>28/09/2023</a:t>
            </a:fld>
            <a:endParaRPr lang="en-IE"/>
          </a:p>
        </p:txBody>
      </p:sp>
      <p:sp>
        <p:nvSpPr>
          <p:cNvPr id="4" name="Footer Placeholder 3">
            <a:extLst>
              <a:ext uri="{FF2B5EF4-FFF2-40B4-BE49-F238E27FC236}">
                <a16:creationId xmlns:a16="http://schemas.microsoft.com/office/drawing/2014/main" id="{DC6A9D61-7D50-EB4C-AF0A-BEE01832D236}"/>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C77CBC1B-20C2-3485-5131-E33CAE869FC3}"/>
              </a:ext>
            </a:extLst>
          </p:cNvPr>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3091931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D5327E-AEDA-E5F8-A01B-8F5C29AAA99C}"/>
              </a:ext>
            </a:extLst>
          </p:cNvPr>
          <p:cNvSpPr>
            <a:spLocks noGrp="1"/>
          </p:cNvSpPr>
          <p:nvPr>
            <p:ph type="dt" sz="half" idx="10"/>
          </p:nvPr>
        </p:nvSpPr>
        <p:spPr/>
        <p:txBody>
          <a:bodyPr/>
          <a:lstStyle/>
          <a:p>
            <a:fld id="{51CEFB66-0F56-47F8-B0C7-9994B99C9813}" type="datetimeFigureOut">
              <a:rPr lang="en-IE" smtClean="0"/>
              <a:t>28/09/2023</a:t>
            </a:fld>
            <a:endParaRPr lang="en-IE"/>
          </a:p>
        </p:txBody>
      </p:sp>
      <p:sp>
        <p:nvSpPr>
          <p:cNvPr id="3" name="Footer Placeholder 2">
            <a:extLst>
              <a:ext uri="{FF2B5EF4-FFF2-40B4-BE49-F238E27FC236}">
                <a16:creationId xmlns:a16="http://schemas.microsoft.com/office/drawing/2014/main" id="{22657357-E87E-50EA-F324-7D5028069AE9}"/>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A5C6666D-4E07-A29D-DC27-F387FCE26C5F}"/>
              </a:ext>
            </a:extLst>
          </p:cNvPr>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474418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C2170-6473-937D-1462-F659DB295B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2BEED606-D610-0BE5-2935-764C4B7F35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3526785F-D50A-4C4D-145C-6F29B1E73B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4E59D3-4B0C-A47A-DA35-9A0C60B2CC0C}"/>
              </a:ext>
            </a:extLst>
          </p:cNvPr>
          <p:cNvSpPr>
            <a:spLocks noGrp="1"/>
          </p:cNvSpPr>
          <p:nvPr>
            <p:ph type="dt" sz="half" idx="10"/>
          </p:nvPr>
        </p:nvSpPr>
        <p:spPr/>
        <p:txBody>
          <a:bodyPr/>
          <a:lstStyle/>
          <a:p>
            <a:fld id="{51CEFB66-0F56-47F8-B0C7-9994B99C9813}" type="datetimeFigureOut">
              <a:rPr lang="en-IE" smtClean="0"/>
              <a:t>28/09/2023</a:t>
            </a:fld>
            <a:endParaRPr lang="en-IE"/>
          </a:p>
        </p:txBody>
      </p:sp>
      <p:sp>
        <p:nvSpPr>
          <p:cNvPr id="6" name="Footer Placeholder 5">
            <a:extLst>
              <a:ext uri="{FF2B5EF4-FFF2-40B4-BE49-F238E27FC236}">
                <a16:creationId xmlns:a16="http://schemas.microsoft.com/office/drawing/2014/main" id="{2982E18C-3FEC-E14C-54FA-4BCFFEA62E0A}"/>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A1AD90E1-B2E8-F031-3F81-3583391103EF}"/>
              </a:ext>
            </a:extLst>
          </p:cNvPr>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3551778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0F799-5845-AD7C-0D81-D8FDFC562F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0BB6DFC4-2A64-C62B-D938-1E2A11DC88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3149E601-2665-AED9-3BB3-2C05FE9A43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099E9C-8B3B-02C0-1218-3A06460E6793}"/>
              </a:ext>
            </a:extLst>
          </p:cNvPr>
          <p:cNvSpPr>
            <a:spLocks noGrp="1"/>
          </p:cNvSpPr>
          <p:nvPr>
            <p:ph type="dt" sz="half" idx="10"/>
          </p:nvPr>
        </p:nvSpPr>
        <p:spPr/>
        <p:txBody>
          <a:bodyPr/>
          <a:lstStyle/>
          <a:p>
            <a:fld id="{51CEFB66-0F56-47F8-B0C7-9994B99C9813}" type="datetimeFigureOut">
              <a:rPr lang="en-IE" smtClean="0"/>
              <a:t>28/09/2023</a:t>
            </a:fld>
            <a:endParaRPr lang="en-IE"/>
          </a:p>
        </p:txBody>
      </p:sp>
      <p:sp>
        <p:nvSpPr>
          <p:cNvPr id="6" name="Footer Placeholder 5">
            <a:extLst>
              <a:ext uri="{FF2B5EF4-FFF2-40B4-BE49-F238E27FC236}">
                <a16:creationId xmlns:a16="http://schemas.microsoft.com/office/drawing/2014/main" id="{B0CA3A53-D78B-C2E2-1475-26D7F9BE9D81}"/>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20A9C7DB-1277-34E7-4EB4-10E10FB30C0D}"/>
              </a:ext>
            </a:extLst>
          </p:cNvPr>
          <p:cNvSpPr>
            <a:spLocks noGrp="1"/>
          </p:cNvSpPr>
          <p:nvPr>
            <p:ph type="sldNum" sz="quarter" idx="12"/>
          </p:nvPr>
        </p:nvSpPr>
        <p:spPr/>
        <p:txBody>
          <a:bodyPr/>
          <a:lstStyle/>
          <a:p>
            <a:fld id="{E2D2BCB5-C865-4DD9-A9DB-44CB8BD0944E}" type="slidenum">
              <a:rPr lang="en-IE" smtClean="0"/>
              <a:t>‹#›</a:t>
            </a:fld>
            <a:endParaRPr lang="en-IE"/>
          </a:p>
        </p:txBody>
      </p:sp>
    </p:spTree>
    <p:extLst>
      <p:ext uri="{BB962C8B-B14F-4D97-AF65-F5344CB8AC3E}">
        <p14:creationId xmlns:p14="http://schemas.microsoft.com/office/powerpoint/2010/main" val="25674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8D7E49-E363-D0F1-684D-54A533ADB8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BCBDE945-1413-8F4F-1EEF-92E8B9416A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0ADBC262-9292-3B40-BD92-A3AE94351B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CEFB66-0F56-47F8-B0C7-9994B99C9813}" type="datetimeFigureOut">
              <a:rPr lang="en-IE" smtClean="0"/>
              <a:t>28/09/2023</a:t>
            </a:fld>
            <a:endParaRPr lang="en-IE"/>
          </a:p>
        </p:txBody>
      </p:sp>
      <p:sp>
        <p:nvSpPr>
          <p:cNvPr id="5" name="Footer Placeholder 4">
            <a:extLst>
              <a:ext uri="{FF2B5EF4-FFF2-40B4-BE49-F238E27FC236}">
                <a16:creationId xmlns:a16="http://schemas.microsoft.com/office/drawing/2014/main" id="{DEE2BFE1-DA1F-E759-C0AA-BF0A48FC50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2C434029-5F08-A294-764A-56A921614A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D2BCB5-C865-4DD9-A9DB-44CB8BD0944E}" type="slidenum">
              <a:rPr lang="en-IE" smtClean="0"/>
              <a:t>‹#›</a:t>
            </a:fld>
            <a:endParaRPr lang="en-IE"/>
          </a:p>
        </p:txBody>
      </p:sp>
    </p:spTree>
    <p:extLst>
      <p:ext uri="{BB962C8B-B14F-4D97-AF65-F5344CB8AC3E}">
        <p14:creationId xmlns:p14="http://schemas.microsoft.com/office/powerpoint/2010/main" val="4263347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1CEFB66-0F56-47F8-B0C7-9994B99C9813}" type="datetimeFigureOut">
              <a:rPr lang="en-IE" smtClean="0"/>
              <a:t>28/09/2023</a:t>
            </a:fld>
            <a:endParaRPr lang="en-IE"/>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E"/>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2D2BCB5-C865-4DD9-A9DB-44CB8BD0944E}" type="slidenum">
              <a:rPr lang="en-IE" smtClean="0"/>
              <a:t>‹#›</a:t>
            </a:fld>
            <a:endParaRPr lang="en-IE"/>
          </a:p>
        </p:txBody>
      </p:sp>
    </p:spTree>
    <p:extLst>
      <p:ext uri="{BB962C8B-B14F-4D97-AF65-F5344CB8AC3E}">
        <p14:creationId xmlns:p14="http://schemas.microsoft.com/office/powerpoint/2010/main" val="358569189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Straight Connector 24">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35" name="Rectangle 34">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Vaccine storage and manufacturing">
            <a:extLst>
              <a:ext uri="{FF2B5EF4-FFF2-40B4-BE49-F238E27FC236}">
                <a16:creationId xmlns:a16="http://schemas.microsoft.com/office/drawing/2014/main" id="{2E2B084E-F4FD-F722-8812-0C0F5534ACC4}"/>
              </a:ext>
            </a:extLst>
          </p:cNvPr>
          <p:cNvPicPr>
            <a:picLocks noChangeAspect="1"/>
          </p:cNvPicPr>
          <p:nvPr/>
        </p:nvPicPr>
        <p:blipFill rotWithShape="1">
          <a:blip r:embed="rId2">
            <a:alphaModFix amt="40000"/>
          </a:blip>
          <a:srcRect t="1060" b="14670"/>
          <a:stretch/>
        </p:blipFill>
        <p:spPr>
          <a:xfrm>
            <a:off x="-3175" y="10"/>
            <a:ext cx="12192000" cy="6857990"/>
          </a:xfrm>
          <a:prstGeom prst="rect">
            <a:avLst/>
          </a:prstGeom>
        </p:spPr>
      </p:pic>
      <p:sp>
        <p:nvSpPr>
          <p:cNvPr id="4" name="TextBox 3">
            <a:extLst>
              <a:ext uri="{FF2B5EF4-FFF2-40B4-BE49-F238E27FC236}">
                <a16:creationId xmlns:a16="http://schemas.microsoft.com/office/drawing/2014/main" id="{C4A2F00B-39D8-1704-DCDD-DF3A2E32E7E9}"/>
              </a:ext>
            </a:extLst>
          </p:cNvPr>
          <p:cNvSpPr txBox="1"/>
          <p:nvPr/>
        </p:nvSpPr>
        <p:spPr>
          <a:xfrm>
            <a:off x="684211" y="685799"/>
            <a:ext cx="11504613" cy="2149765"/>
          </a:xfrm>
          <a:prstGeom prst="rect">
            <a:avLst/>
          </a:prstGeom>
        </p:spPr>
        <p:txBody>
          <a:bodyPr vert="horz" lIns="91440" tIns="45720" rIns="91440" bIns="45720" rtlCol="0" anchor="b">
            <a:normAutofit/>
          </a:bodyPr>
          <a:lstStyle/>
          <a:p>
            <a:pPr defTabSz="457200">
              <a:spcBef>
                <a:spcPct val="0"/>
              </a:spcBef>
              <a:spcAft>
                <a:spcPts val="600"/>
              </a:spcAft>
            </a:pPr>
            <a:r>
              <a:rPr lang="en-US" sz="4400" cap="all" dirty="0">
                <a:ln w="3175" cmpd="sng">
                  <a:noFill/>
                </a:ln>
                <a:latin typeface="+mj-lt"/>
                <a:ea typeface="+mj-ea"/>
                <a:cs typeface="+mj-cs"/>
              </a:rPr>
              <a:t>Predicting the Screening Colonoscopy Numbers in Ireland using Machine Learning</a:t>
            </a:r>
          </a:p>
        </p:txBody>
      </p:sp>
      <p:sp>
        <p:nvSpPr>
          <p:cNvPr id="5" name="TextBox 4">
            <a:extLst>
              <a:ext uri="{FF2B5EF4-FFF2-40B4-BE49-F238E27FC236}">
                <a16:creationId xmlns:a16="http://schemas.microsoft.com/office/drawing/2014/main" id="{F2ACE24F-767A-854D-8FC3-761094ECAE1C}"/>
              </a:ext>
            </a:extLst>
          </p:cNvPr>
          <p:cNvSpPr txBox="1"/>
          <p:nvPr/>
        </p:nvSpPr>
        <p:spPr>
          <a:xfrm>
            <a:off x="7235825" y="5775854"/>
            <a:ext cx="4041775" cy="923330"/>
          </a:xfrm>
          <a:prstGeom prst="rect">
            <a:avLst/>
          </a:prstGeom>
          <a:noFill/>
        </p:spPr>
        <p:txBody>
          <a:bodyPr wrap="square" rtlCol="0">
            <a:spAutoFit/>
          </a:bodyPr>
          <a:lstStyle/>
          <a:p>
            <a:r>
              <a:rPr lang="en-IE" dirty="0"/>
              <a:t>Rakesh Kumar Muraleedharan </a:t>
            </a:r>
          </a:p>
          <a:p>
            <a:r>
              <a:rPr lang="en-IE" dirty="0"/>
              <a:t>Supervisor : Sam Weiss</a:t>
            </a:r>
          </a:p>
          <a:p>
            <a:r>
              <a:rPr lang="en-IE" dirty="0"/>
              <a:t>CCT College Dublin</a:t>
            </a:r>
          </a:p>
        </p:txBody>
      </p:sp>
    </p:spTree>
    <p:extLst>
      <p:ext uri="{BB962C8B-B14F-4D97-AF65-F5344CB8AC3E}">
        <p14:creationId xmlns:p14="http://schemas.microsoft.com/office/powerpoint/2010/main" val="1184213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B6E2D78-2892-1C04-6C19-FA78FE2E6C20}"/>
              </a:ext>
            </a:extLst>
          </p:cNvPr>
          <p:cNvSpPr/>
          <p:nvPr/>
        </p:nvSpPr>
        <p:spPr>
          <a:xfrm>
            <a:off x="851608" y="695132"/>
            <a:ext cx="2498082" cy="67646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Check for Trend / Seasonality</a:t>
            </a:r>
          </a:p>
        </p:txBody>
      </p:sp>
      <p:sp>
        <p:nvSpPr>
          <p:cNvPr id="6" name="Rectangle 5">
            <a:extLst>
              <a:ext uri="{FF2B5EF4-FFF2-40B4-BE49-F238E27FC236}">
                <a16:creationId xmlns:a16="http://schemas.microsoft.com/office/drawing/2014/main" id="{02A4A4C1-19DD-F246-8507-71DD454844B7}"/>
              </a:ext>
            </a:extLst>
          </p:cNvPr>
          <p:cNvSpPr/>
          <p:nvPr/>
        </p:nvSpPr>
        <p:spPr>
          <a:xfrm>
            <a:off x="851608" y="3335697"/>
            <a:ext cx="2498082" cy="67646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Train/ Test Data</a:t>
            </a:r>
          </a:p>
        </p:txBody>
      </p:sp>
      <p:sp>
        <p:nvSpPr>
          <p:cNvPr id="7" name="Rectangle 6">
            <a:extLst>
              <a:ext uri="{FF2B5EF4-FFF2-40B4-BE49-F238E27FC236}">
                <a16:creationId xmlns:a16="http://schemas.microsoft.com/office/drawing/2014/main" id="{A97EFD92-0FEE-8EF7-35BB-7B2873D35334}"/>
              </a:ext>
            </a:extLst>
          </p:cNvPr>
          <p:cNvSpPr/>
          <p:nvPr/>
        </p:nvSpPr>
        <p:spPr>
          <a:xfrm>
            <a:off x="851608" y="1907722"/>
            <a:ext cx="2498082" cy="93811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Create Datasets (Weekly/Monthly/Quarterly/Daily)</a:t>
            </a:r>
          </a:p>
        </p:txBody>
      </p:sp>
      <p:sp>
        <p:nvSpPr>
          <p:cNvPr id="8" name="Rectangle 7">
            <a:extLst>
              <a:ext uri="{FF2B5EF4-FFF2-40B4-BE49-F238E27FC236}">
                <a16:creationId xmlns:a16="http://schemas.microsoft.com/office/drawing/2014/main" id="{24BC2F2F-DC6A-6F88-7B9C-EA52BFF56819}"/>
              </a:ext>
            </a:extLst>
          </p:cNvPr>
          <p:cNvSpPr/>
          <p:nvPr/>
        </p:nvSpPr>
        <p:spPr>
          <a:xfrm>
            <a:off x="4288383" y="2659230"/>
            <a:ext cx="2498082" cy="67646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Traditional Models (Example: ARMA)</a:t>
            </a:r>
          </a:p>
        </p:txBody>
      </p:sp>
      <p:sp>
        <p:nvSpPr>
          <p:cNvPr id="9" name="Rectangle 8">
            <a:extLst>
              <a:ext uri="{FF2B5EF4-FFF2-40B4-BE49-F238E27FC236}">
                <a16:creationId xmlns:a16="http://schemas.microsoft.com/office/drawing/2014/main" id="{8AC53CFD-2CE5-6169-A6AC-C496E42F7C75}"/>
              </a:ext>
            </a:extLst>
          </p:cNvPr>
          <p:cNvSpPr/>
          <p:nvPr/>
        </p:nvSpPr>
        <p:spPr>
          <a:xfrm>
            <a:off x="4288383" y="3900196"/>
            <a:ext cx="2498082" cy="67646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Regression Models)</a:t>
            </a:r>
          </a:p>
        </p:txBody>
      </p:sp>
      <p:sp>
        <p:nvSpPr>
          <p:cNvPr id="10" name="Rectangle 9">
            <a:extLst>
              <a:ext uri="{FF2B5EF4-FFF2-40B4-BE49-F238E27FC236}">
                <a16:creationId xmlns:a16="http://schemas.microsoft.com/office/drawing/2014/main" id="{2734159C-00F3-38E1-8AA0-5202860A9C24}"/>
              </a:ext>
            </a:extLst>
          </p:cNvPr>
          <p:cNvSpPr/>
          <p:nvPr/>
        </p:nvSpPr>
        <p:spPr>
          <a:xfrm>
            <a:off x="7296539" y="3335696"/>
            <a:ext cx="1698171" cy="5645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Evaluate Models </a:t>
            </a:r>
          </a:p>
        </p:txBody>
      </p:sp>
      <p:sp>
        <p:nvSpPr>
          <p:cNvPr id="11" name="Rectangle 10">
            <a:extLst>
              <a:ext uri="{FF2B5EF4-FFF2-40B4-BE49-F238E27FC236}">
                <a16:creationId xmlns:a16="http://schemas.microsoft.com/office/drawing/2014/main" id="{03ED0361-4DC7-78C5-8DE8-B30F2B2014FB}"/>
              </a:ext>
            </a:extLst>
          </p:cNvPr>
          <p:cNvSpPr/>
          <p:nvPr/>
        </p:nvSpPr>
        <p:spPr>
          <a:xfrm>
            <a:off x="9504784" y="3181740"/>
            <a:ext cx="1698171" cy="83042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Hyper-Parameter Tuning</a:t>
            </a:r>
          </a:p>
        </p:txBody>
      </p:sp>
      <p:cxnSp>
        <p:nvCxnSpPr>
          <p:cNvPr id="13" name="Straight Arrow Connector 12">
            <a:extLst>
              <a:ext uri="{FF2B5EF4-FFF2-40B4-BE49-F238E27FC236}">
                <a16:creationId xmlns:a16="http://schemas.microsoft.com/office/drawing/2014/main" id="{771A054F-3878-BF2E-2B57-2AD524A03B8C}"/>
              </a:ext>
            </a:extLst>
          </p:cNvPr>
          <p:cNvCxnSpPr>
            <a:stCxn id="3" idx="2"/>
            <a:endCxn id="7" idx="0"/>
          </p:cNvCxnSpPr>
          <p:nvPr/>
        </p:nvCxnSpPr>
        <p:spPr>
          <a:xfrm>
            <a:off x="2100649" y="1371599"/>
            <a:ext cx="0" cy="536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527A180-A49A-0BD1-E403-EB53849FD469}"/>
              </a:ext>
            </a:extLst>
          </p:cNvPr>
          <p:cNvCxnSpPr>
            <a:stCxn id="7" idx="2"/>
            <a:endCxn id="6" idx="0"/>
          </p:cNvCxnSpPr>
          <p:nvPr/>
        </p:nvCxnSpPr>
        <p:spPr>
          <a:xfrm>
            <a:off x="2100649" y="2845837"/>
            <a:ext cx="0" cy="489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6B656AE-B7F9-09A7-ED42-8D861CA7B1F0}"/>
              </a:ext>
            </a:extLst>
          </p:cNvPr>
          <p:cNvCxnSpPr>
            <a:stCxn id="6" idx="3"/>
            <a:endCxn id="8" idx="1"/>
          </p:cNvCxnSpPr>
          <p:nvPr/>
        </p:nvCxnSpPr>
        <p:spPr>
          <a:xfrm flipV="1">
            <a:off x="3349690" y="2997464"/>
            <a:ext cx="938693" cy="676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D432DAC-21CE-61D1-83B9-5C1608093428}"/>
              </a:ext>
            </a:extLst>
          </p:cNvPr>
          <p:cNvCxnSpPr>
            <a:stCxn id="6" idx="3"/>
            <a:endCxn id="9" idx="1"/>
          </p:cNvCxnSpPr>
          <p:nvPr/>
        </p:nvCxnSpPr>
        <p:spPr>
          <a:xfrm>
            <a:off x="3349690" y="3673931"/>
            <a:ext cx="938693" cy="564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5A2CA5F-7361-9B8F-2406-DBC38833E877}"/>
              </a:ext>
            </a:extLst>
          </p:cNvPr>
          <p:cNvCxnSpPr>
            <a:stCxn id="8" idx="3"/>
            <a:endCxn id="10" idx="1"/>
          </p:cNvCxnSpPr>
          <p:nvPr/>
        </p:nvCxnSpPr>
        <p:spPr>
          <a:xfrm>
            <a:off x="6786465" y="2997464"/>
            <a:ext cx="510074" cy="620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1A0E837-BD14-AA6C-B635-B43B9C4BF113}"/>
              </a:ext>
            </a:extLst>
          </p:cNvPr>
          <p:cNvCxnSpPr>
            <a:stCxn id="9" idx="3"/>
            <a:endCxn id="10" idx="1"/>
          </p:cNvCxnSpPr>
          <p:nvPr/>
        </p:nvCxnSpPr>
        <p:spPr>
          <a:xfrm flipV="1">
            <a:off x="6786465" y="3617946"/>
            <a:ext cx="510074" cy="620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0F7B129-3ED1-0C2B-EBBF-DD23E595C67F}"/>
              </a:ext>
            </a:extLst>
          </p:cNvPr>
          <p:cNvCxnSpPr>
            <a:stCxn id="10" idx="3"/>
            <a:endCxn id="11" idx="1"/>
          </p:cNvCxnSpPr>
          <p:nvPr/>
        </p:nvCxnSpPr>
        <p:spPr>
          <a:xfrm flipV="1">
            <a:off x="8994710" y="3596952"/>
            <a:ext cx="510074" cy="20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E691B300-4EE0-FCF3-6843-CBD9978C738E}"/>
              </a:ext>
            </a:extLst>
          </p:cNvPr>
          <p:cNvSpPr/>
          <p:nvPr/>
        </p:nvSpPr>
        <p:spPr>
          <a:xfrm>
            <a:off x="4808376" y="5736773"/>
            <a:ext cx="1698171" cy="5645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Data Preparation</a:t>
            </a:r>
          </a:p>
        </p:txBody>
      </p:sp>
      <p:cxnSp>
        <p:nvCxnSpPr>
          <p:cNvPr id="28" name="Straight Connector 27">
            <a:extLst>
              <a:ext uri="{FF2B5EF4-FFF2-40B4-BE49-F238E27FC236}">
                <a16:creationId xmlns:a16="http://schemas.microsoft.com/office/drawing/2014/main" id="{DE92D5AD-65E1-3EE3-809A-0B0F89B49F2B}"/>
              </a:ext>
            </a:extLst>
          </p:cNvPr>
          <p:cNvCxnSpPr>
            <a:cxnSpLocks/>
            <a:stCxn id="11" idx="2"/>
          </p:cNvCxnSpPr>
          <p:nvPr/>
        </p:nvCxnSpPr>
        <p:spPr>
          <a:xfrm>
            <a:off x="10353870" y="4012164"/>
            <a:ext cx="0" cy="200685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6DAD78B-3702-6855-20A1-C2ED5B95B26C}"/>
              </a:ext>
            </a:extLst>
          </p:cNvPr>
          <p:cNvCxnSpPr>
            <a:endCxn id="26" idx="3"/>
          </p:cNvCxnSpPr>
          <p:nvPr/>
        </p:nvCxnSpPr>
        <p:spPr>
          <a:xfrm flipH="1">
            <a:off x="6506547" y="6019023"/>
            <a:ext cx="38473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426C929-3515-9D3C-21CE-EFCE3B21174F}"/>
              </a:ext>
            </a:extLst>
          </p:cNvPr>
          <p:cNvCxnSpPr>
            <a:cxnSpLocks/>
            <a:stCxn id="26" idx="1"/>
          </p:cNvCxnSpPr>
          <p:nvPr/>
        </p:nvCxnSpPr>
        <p:spPr>
          <a:xfrm flipH="1">
            <a:off x="2100649" y="6019023"/>
            <a:ext cx="27077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55D3888-3F74-F3A9-0A23-752611D04D77}"/>
              </a:ext>
            </a:extLst>
          </p:cNvPr>
          <p:cNvCxnSpPr>
            <a:cxnSpLocks/>
            <a:endCxn id="6" idx="2"/>
          </p:cNvCxnSpPr>
          <p:nvPr/>
        </p:nvCxnSpPr>
        <p:spPr>
          <a:xfrm flipV="1">
            <a:off x="2100649" y="4012164"/>
            <a:ext cx="0" cy="2006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4419476-D54D-42B0-1FFC-0DC60F25907D}"/>
              </a:ext>
            </a:extLst>
          </p:cNvPr>
          <p:cNvSpPr txBox="1"/>
          <p:nvPr/>
        </p:nvSpPr>
        <p:spPr>
          <a:xfrm>
            <a:off x="58723" y="0"/>
            <a:ext cx="6777491" cy="553998"/>
          </a:xfrm>
          <a:prstGeom prst="rect">
            <a:avLst/>
          </a:prstGeom>
          <a:noFill/>
        </p:spPr>
        <p:txBody>
          <a:bodyPr wrap="square" rtlCol="0">
            <a:spAutoFit/>
          </a:bodyPr>
          <a:lstStyle/>
          <a:p>
            <a:r>
              <a:rPr lang="en-IE" sz="3000" dirty="0">
                <a:latin typeface="Bookman Old Style" panose="02050604050505020204" pitchFamily="18" charset="0"/>
              </a:rPr>
              <a:t>Time Series Analysis</a:t>
            </a:r>
          </a:p>
        </p:txBody>
      </p:sp>
    </p:spTree>
    <p:extLst>
      <p:ext uri="{BB962C8B-B14F-4D97-AF65-F5344CB8AC3E}">
        <p14:creationId xmlns:p14="http://schemas.microsoft.com/office/powerpoint/2010/main" val="780629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2A4A4C1-19DD-F246-8507-71DD454844B7}"/>
              </a:ext>
            </a:extLst>
          </p:cNvPr>
          <p:cNvSpPr/>
          <p:nvPr/>
        </p:nvSpPr>
        <p:spPr>
          <a:xfrm>
            <a:off x="851608" y="3335697"/>
            <a:ext cx="2498082" cy="67646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Train/ Test Data</a:t>
            </a:r>
          </a:p>
        </p:txBody>
      </p:sp>
      <p:sp>
        <p:nvSpPr>
          <p:cNvPr id="7" name="Rectangle 6">
            <a:extLst>
              <a:ext uri="{FF2B5EF4-FFF2-40B4-BE49-F238E27FC236}">
                <a16:creationId xmlns:a16="http://schemas.microsoft.com/office/drawing/2014/main" id="{A97EFD92-0FEE-8EF7-35BB-7B2873D35334}"/>
              </a:ext>
            </a:extLst>
          </p:cNvPr>
          <p:cNvSpPr/>
          <p:nvPr/>
        </p:nvSpPr>
        <p:spPr>
          <a:xfrm>
            <a:off x="851608" y="1907722"/>
            <a:ext cx="2498082" cy="93811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Create Datasets (Weekly/Monthly/Quarterly/Daily)</a:t>
            </a:r>
          </a:p>
        </p:txBody>
      </p:sp>
      <p:sp>
        <p:nvSpPr>
          <p:cNvPr id="9" name="Rectangle 8">
            <a:extLst>
              <a:ext uri="{FF2B5EF4-FFF2-40B4-BE49-F238E27FC236}">
                <a16:creationId xmlns:a16="http://schemas.microsoft.com/office/drawing/2014/main" id="{8AC53CFD-2CE5-6169-A6AC-C496E42F7C75}"/>
              </a:ext>
            </a:extLst>
          </p:cNvPr>
          <p:cNvSpPr/>
          <p:nvPr/>
        </p:nvSpPr>
        <p:spPr>
          <a:xfrm>
            <a:off x="4288383" y="3335697"/>
            <a:ext cx="2498082" cy="67646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Regression Models)</a:t>
            </a:r>
          </a:p>
        </p:txBody>
      </p:sp>
      <p:sp>
        <p:nvSpPr>
          <p:cNvPr id="10" name="Rectangle 9">
            <a:extLst>
              <a:ext uri="{FF2B5EF4-FFF2-40B4-BE49-F238E27FC236}">
                <a16:creationId xmlns:a16="http://schemas.microsoft.com/office/drawing/2014/main" id="{2734159C-00F3-38E1-8AA0-5202860A9C24}"/>
              </a:ext>
            </a:extLst>
          </p:cNvPr>
          <p:cNvSpPr/>
          <p:nvPr/>
        </p:nvSpPr>
        <p:spPr>
          <a:xfrm>
            <a:off x="7335122" y="3391680"/>
            <a:ext cx="1698171" cy="5645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Evaluate Models </a:t>
            </a:r>
          </a:p>
        </p:txBody>
      </p:sp>
      <p:sp>
        <p:nvSpPr>
          <p:cNvPr id="11" name="Rectangle 10">
            <a:extLst>
              <a:ext uri="{FF2B5EF4-FFF2-40B4-BE49-F238E27FC236}">
                <a16:creationId xmlns:a16="http://schemas.microsoft.com/office/drawing/2014/main" id="{03ED0361-4DC7-78C5-8DE8-B30F2B2014FB}"/>
              </a:ext>
            </a:extLst>
          </p:cNvPr>
          <p:cNvSpPr/>
          <p:nvPr/>
        </p:nvSpPr>
        <p:spPr>
          <a:xfrm>
            <a:off x="9504783" y="3258718"/>
            <a:ext cx="1698171" cy="83042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Hyper-Parameter Tuning</a:t>
            </a:r>
          </a:p>
        </p:txBody>
      </p:sp>
      <p:cxnSp>
        <p:nvCxnSpPr>
          <p:cNvPr id="15" name="Straight Arrow Connector 14">
            <a:extLst>
              <a:ext uri="{FF2B5EF4-FFF2-40B4-BE49-F238E27FC236}">
                <a16:creationId xmlns:a16="http://schemas.microsoft.com/office/drawing/2014/main" id="{4527A180-A49A-0BD1-E403-EB53849FD469}"/>
              </a:ext>
            </a:extLst>
          </p:cNvPr>
          <p:cNvCxnSpPr>
            <a:stCxn id="7" idx="2"/>
            <a:endCxn id="6" idx="0"/>
          </p:cNvCxnSpPr>
          <p:nvPr/>
        </p:nvCxnSpPr>
        <p:spPr>
          <a:xfrm>
            <a:off x="2100649" y="2845837"/>
            <a:ext cx="0" cy="489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D432DAC-21CE-61D1-83B9-5C1608093428}"/>
              </a:ext>
            </a:extLst>
          </p:cNvPr>
          <p:cNvCxnSpPr>
            <a:stCxn id="6" idx="3"/>
            <a:endCxn id="9" idx="1"/>
          </p:cNvCxnSpPr>
          <p:nvPr/>
        </p:nvCxnSpPr>
        <p:spPr>
          <a:xfrm>
            <a:off x="3349690" y="3673931"/>
            <a:ext cx="938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1A0E837-BD14-AA6C-B635-B43B9C4BF113}"/>
              </a:ext>
            </a:extLst>
          </p:cNvPr>
          <p:cNvCxnSpPr>
            <a:stCxn id="9" idx="3"/>
            <a:endCxn id="10" idx="1"/>
          </p:cNvCxnSpPr>
          <p:nvPr/>
        </p:nvCxnSpPr>
        <p:spPr>
          <a:xfrm flipV="1">
            <a:off x="6786465" y="3673930"/>
            <a:ext cx="5486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0F7B129-3ED1-0C2B-EBBF-DD23E595C67F}"/>
              </a:ext>
            </a:extLst>
          </p:cNvPr>
          <p:cNvCxnSpPr>
            <a:stCxn id="10" idx="3"/>
            <a:endCxn id="11" idx="1"/>
          </p:cNvCxnSpPr>
          <p:nvPr/>
        </p:nvCxnSpPr>
        <p:spPr>
          <a:xfrm>
            <a:off x="9033293" y="3673930"/>
            <a:ext cx="4714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E691B300-4EE0-FCF3-6843-CBD9978C738E}"/>
              </a:ext>
            </a:extLst>
          </p:cNvPr>
          <p:cNvSpPr/>
          <p:nvPr/>
        </p:nvSpPr>
        <p:spPr>
          <a:xfrm>
            <a:off x="4808376" y="5736773"/>
            <a:ext cx="1698171" cy="5645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Data Preparation</a:t>
            </a:r>
          </a:p>
        </p:txBody>
      </p:sp>
      <p:cxnSp>
        <p:nvCxnSpPr>
          <p:cNvPr id="28" name="Straight Connector 27">
            <a:extLst>
              <a:ext uri="{FF2B5EF4-FFF2-40B4-BE49-F238E27FC236}">
                <a16:creationId xmlns:a16="http://schemas.microsoft.com/office/drawing/2014/main" id="{DE92D5AD-65E1-3EE3-809A-0B0F89B49F2B}"/>
              </a:ext>
            </a:extLst>
          </p:cNvPr>
          <p:cNvCxnSpPr>
            <a:cxnSpLocks/>
            <a:stCxn id="11" idx="2"/>
          </p:cNvCxnSpPr>
          <p:nvPr/>
        </p:nvCxnSpPr>
        <p:spPr>
          <a:xfrm>
            <a:off x="10353869" y="4089142"/>
            <a:ext cx="0" cy="19298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6DAD78B-3702-6855-20A1-C2ED5B95B26C}"/>
              </a:ext>
            </a:extLst>
          </p:cNvPr>
          <p:cNvCxnSpPr>
            <a:endCxn id="26" idx="3"/>
          </p:cNvCxnSpPr>
          <p:nvPr/>
        </p:nvCxnSpPr>
        <p:spPr>
          <a:xfrm flipH="1">
            <a:off x="6506547" y="6019023"/>
            <a:ext cx="38473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426C929-3515-9D3C-21CE-EFCE3B21174F}"/>
              </a:ext>
            </a:extLst>
          </p:cNvPr>
          <p:cNvCxnSpPr>
            <a:cxnSpLocks/>
            <a:stCxn id="26" idx="1"/>
          </p:cNvCxnSpPr>
          <p:nvPr/>
        </p:nvCxnSpPr>
        <p:spPr>
          <a:xfrm flipH="1">
            <a:off x="2100649" y="6019023"/>
            <a:ext cx="27077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55D3888-3F74-F3A9-0A23-752611D04D77}"/>
              </a:ext>
            </a:extLst>
          </p:cNvPr>
          <p:cNvCxnSpPr>
            <a:cxnSpLocks/>
            <a:endCxn id="6" idx="2"/>
          </p:cNvCxnSpPr>
          <p:nvPr/>
        </p:nvCxnSpPr>
        <p:spPr>
          <a:xfrm flipV="1">
            <a:off x="2100649" y="4012164"/>
            <a:ext cx="0" cy="2006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Speech Bubble: Rectangle 21">
            <a:extLst>
              <a:ext uri="{FF2B5EF4-FFF2-40B4-BE49-F238E27FC236}">
                <a16:creationId xmlns:a16="http://schemas.microsoft.com/office/drawing/2014/main" id="{8EE1AF10-E71B-7728-FE85-E031AA1B943F}"/>
              </a:ext>
            </a:extLst>
          </p:cNvPr>
          <p:cNvSpPr/>
          <p:nvPr/>
        </p:nvSpPr>
        <p:spPr>
          <a:xfrm>
            <a:off x="6506547" y="4982554"/>
            <a:ext cx="2998235" cy="903476"/>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Iterative data preparation to achieve optimal performing model.</a:t>
            </a:r>
          </a:p>
        </p:txBody>
      </p:sp>
    </p:spTree>
    <p:extLst>
      <p:ext uri="{BB962C8B-B14F-4D97-AF65-F5344CB8AC3E}">
        <p14:creationId xmlns:p14="http://schemas.microsoft.com/office/powerpoint/2010/main" val="1428191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4822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4F45D9-B098-B589-B3FE-401FC10AA223}"/>
              </a:ext>
            </a:extLst>
          </p:cNvPr>
          <p:cNvSpPr txBox="1"/>
          <p:nvPr/>
        </p:nvSpPr>
        <p:spPr>
          <a:xfrm>
            <a:off x="4091730" y="184558"/>
            <a:ext cx="3246540" cy="707886"/>
          </a:xfrm>
          <a:prstGeom prst="rect">
            <a:avLst/>
          </a:prstGeom>
          <a:noFill/>
        </p:spPr>
        <p:txBody>
          <a:bodyPr wrap="square" rtlCol="0">
            <a:spAutoFit/>
          </a:bodyPr>
          <a:lstStyle/>
          <a:p>
            <a:r>
              <a:rPr lang="en-IE" sz="4000" dirty="0">
                <a:latin typeface="Bookman Old Style" panose="02050604050505020204" pitchFamily="18" charset="0"/>
              </a:rPr>
              <a:t>Objectives</a:t>
            </a:r>
          </a:p>
        </p:txBody>
      </p:sp>
      <p:sp>
        <p:nvSpPr>
          <p:cNvPr id="6" name="Rectangle: Rounded Corners 5">
            <a:extLst>
              <a:ext uri="{FF2B5EF4-FFF2-40B4-BE49-F238E27FC236}">
                <a16:creationId xmlns:a16="http://schemas.microsoft.com/office/drawing/2014/main" id="{ED357CEE-6611-5A00-220D-A42D6E742702}"/>
              </a:ext>
            </a:extLst>
          </p:cNvPr>
          <p:cNvSpPr/>
          <p:nvPr/>
        </p:nvSpPr>
        <p:spPr>
          <a:xfrm>
            <a:off x="3221372" y="1216404"/>
            <a:ext cx="4655890" cy="8556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 predict the screening colonoscopy numbers</a:t>
            </a:r>
            <a:endParaRPr lang="en-IE" dirty="0"/>
          </a:p>
        </p:txBody>
      </p:sp>
      <p:sp>
        <p:nvSpPr>
          <p:cNvPr id="23" name="Rectangle: Rounded Corners 22">
            <a:extLst>
              <a:ext uri="{FF2B5EF4-FFF2-40B4-BE49-F238E27FC236}">
                <a16:creationId xmlns:a16="http://schemas.microsoft.com/office/drawing/2014/main" id="{FC3938A0-74C4-A55D-ED3D-357A23C909C3}"/>
              </a:ext>
            </a:extLst>
          </p:cNvPr>
          <p:cNvSpPr/>
          <p:nvPr/>
        </p:nvSpPr>
        <p:spPr>
          <a:xfrm>
            <a:off x="387291" y="3429000"/>
            <a:ext cx="2943137" cy="17637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 Identify the variations in colonoscopies for each gender and age groups, Hypothesis Testing to validate the primary research outcomes</a:t>
            </a:r>
            <a:endParaRPr lang="en-IE" dirty="0"/>
          </a:p>
        </p:txBody>
      </p:sp>
      <p:sp>
        <p:nvSpPr>
          <p:cNvPr id="24" name="Rectangle: Rounded Corners 23">
            <a:extLst>
              <a:ext uri="{FF2B5EF4-FFF2-40B4-BE49-F238E27FC236}">
                <a16:creationId xmlns:a16="http://schemas.microsoft.com/office/drawing/2014/main" id="{568B49B0-6184-25F9-FB97-6C3AB20C9F62}"/>
              </a:ext>
            </a:extLst>
          </p:cNvPr>
          <p:cNvSpPr/>
          <p:nvPr/>
        </p:nvSpPr>
        <p:spPr>
          <a:xfrm>
            <a:off x="4091730" y="3429000"/>
            <a:ext cx="2943137" cy="17637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 Identify the features that influence the colonoscopy predictions, using primary research, data analysis, co-relation studies</a:t>
            </a:r>
            <a:endParaRPr lang="en-IE" dirty="0"/>
          </a:p>
        </p:txBody>
      </p:sp>
      <p:sp>
        <p:nvSpPr>
          <p:cNvPr id="25" name="Rectangle: Rounded Corners 24">
            <a:extLst>
              <a:ext uri="{FF2B5EF4-FFF2-40B4-BE49-F238E27FC236}">
                <a16:creationId xmlns:a16="http://schemas.microsoft.com/office/drawing/2014/main" id="{75D723E1-F37C-456B-C483-C8948616A7AA}"/>
              </a:ext>
            </a:extLst>
          </p:cNvPr>
          <p:cNvSpPr/>
          <p:nvPr/>
        </p:nvSpPr>
        <p:spPr>
          <a:xfrm>
            <a:off x="7619300" y="3429000"/>
            <a:ext cx="2943137" cy="17637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 predict the colonoscopy numbers by building and evaluating machine learning models and identify the best model for predictions.</a:t>
            </a:r>
            <a:endParaRPr lang="en-IE" dirty="0"/>
          </a:p>
        </p:txBody>
      </p:sp>
      <p:cxnSp>
        <p:nvCxnSpPr>
          <p:cNvPr id="27" name="Connector: Elbow 26">
            <a:extLst>
              <a:ext uri="{FF2B5EF4-FFF2-40B4-BE49-F238E27FC236}">
                <a16:creationId xmlns:a16="http://schemas.microsoft.com/office/drawing/2014/main" id="{52687714-0F56-333C-7559-EFA0A5A715B8}"/>
              </a:ext>
            </a:extLst>
          </p:cNvPr>
          <p:cNvCxnSpPr>
            <a:stCxn id="23" idx="0"/>
            <a:endCxn id="6" idx="2"/>
          </p:cNvCxnSpPr>
          <p:nvPr/>
        </p:nvCxnSpPr>
        <p:spPr>
          <a:xfrm rot="5400000" flipH="1" flipV="1">
            <a:off x="3025628" y="905312"/>
            <a:ext cx="1356920" cy="36904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FD6CA11-C6C8-0AA1-6E5A-77658B917C15}"/>
              </a:ext>
            </a:extLst>
          </p:cNvPr>
          <p:cNvCxnSpPr>
            <a:stCxn id="24" idx="0"/>
            <a:endCxn id="6" idx="2"/>
          </p:cNvCxnSpPr>
          <p:nvPr/>
        </p:nvCxnSpPr>
        <p:spPr>
          <a:xfrm flipH="1" flipV="1">
            <a:off x="5549317" y="2072080"/>
            <a:ext cx="13982" cy="1356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AAF7D212-C4DF-AE2B-C962-E3535B736C7C}"/>
              </a:ext>
            </a:extLst>
          </p:cNvPr>
          <p:cNvCxnSpPr>
            <a:stCxn id="25" idx="0"/>
            <a:endCxn id="6" idx="2"/>
          </p:cNvCxnSpPr>
          <p:nvPr/>
        </p:nvCxnSpPr>
        <p:spPr>
          <a:xfrm rot="16200000" flipV="1">
            <a:off x="6641633" y="979764"/>
            <a:ext cx="1356920" cy="35415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3832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AB2B21F7-5DEA-847C-9753-0356518F701E}"/>
              </a:ext>
            </a:extLst>
          </p:cNvPr>
          <p:cNvSpPr/>
          <p:nvPr/>
        </p:nvSpPr>
        <p:spPr>
          <a:xfrm>
            <a:off x="433489" y="816428"/>
            <a:ext cx="11262049" cy="52251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Rounded Corners 4">
            <a:extLst>
              <a:ext uri="{FF2B5EF4-FFF2-40B4-BE49-F238E27FC236}">
                <a16:creationId xmlns:a16="http://schemas.microsoft.com/office/drawing/2014/main" id="{F6EEC1EF-2DF5-9E45-3A1B-9B11DA0E48D0}"/>
              </a:ext>
            </a:extLst>
          </p:cNvPr>
          <p:cNvSpPr/>
          <p:nvPr/>
        </p:nvSpPr>
        <p:spPr>
          <a:xfrm>
            <a:off x="575388" y="3002124"/>
            <a:ext cx="2043404" cy="8537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Primary Research  Depth Interview </a:t>
            </a:r>
            <a:endParaRPr lang="en-IE" dirty="0"/>
          </a:p>
        </p:txBody>
      </p:sp>
      <p:sp>
        <p:nvSpPr>
          <p:cNvPr id="6" name="Rectangle 5">
            <a:extLst>
              <a:ext uri="{FF2B5EF4-FFF2-40B4-BE49-F238E27FC236}">
                <a16:creationId xmlns:a16="http://schemas.microsoft.com/office/drawing/2014/main" id="{AAD1B119-B7E5-6B1B-5FA0-0426BEDDB985}"/>
              </a:ext>
            </a:extLst>
          </p:cNvPr>
          <p:cNvSpPr/>
          <p:nvPr/>
        </p:nvSpPr>
        <p:spPr>
          <a:xfrm>
            <a:off x="4669971" y="6435786"/>
            <a:ext cx="2761861" cy="3289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Literature Review </a:t>
            </a:r>
            <a:endParaRPr lang="en-IE" dirty="0"/>
          </a:p>
        </p:txBody>
      </p:sp>
      <p:sp>
        <p:nvSpPr>
          <p:cNvPr id="7" name="Rectangle: Rounded Corners 6">
            <a:extLst>
              <a:ext uri="{FF2B5EF4-FFF2-40B4-BE49-F238E27FC236}">
                <a16:creationId xmlns:a16="http://schemas.microsoft.com/office/drawing/2014/main" id="{0CC71950-65EC-E257-34CB-AC3A024B1B8C}"/>
              </a:ext>
            </a:extLst>
          </p:cNvPr>
          <p:cNvSpPr/>
          <p:nvPr/>
        </p:nvSpPr>
        <p:spPr>
          <a:xfrm>
            <a:off x="6567166" y="1039778"/>
            <a:ext cx="1670181" cy="7557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Hypothesis Testing </a:t>
            </a:r>
            <a:endParaRPr lang="en-IE" dirty="0"/>
          </a:p>
        </p:txBody>
      </p:sp>
      <p:sp>
        <p:nvSpPr>
          <p:cNvPr id="8" name="Rectangle: Rounded Corners 7">
            <a:extLst>
              <a:ext uri="{FF2B5EF4-FFF2-40B4-BE49-F238E27FC236}">
                <a16:creationId xmlns:a16="http://schemas.microsoft.com/office/drawing/2014/main" id="{4D3EC85D-C143-A8C0-3477-DBBAE57BF84E}"/>
              </a:ext>
            </a:extLst>
          </p:cNvPr>
          <p:cNvSpPr/>
          <p:nvPr/>
        </p:nvSpPr>
        <p:spPr>
          <a:xfrm>
            <a:off x="3827093" y="2175200"/>
            <a:ext cx="1670181" cy="7557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Extraction </a:t>
            </a:r>
            <a:endParaRPr lang="en-IE" dirty="0"/>
          </a:p>
        </p:txBody>
      </p:sp>
      <p:sp>
        <p:nvSpPr>
          <p:cNvPr id="9" name="Rectangle: Rounded Corners 8">
            <a:extLst>
              <a:ext uri="{FF2B5EF4-FFF2-40B4-BE49-F238E27FC236}">
                <a16:creationId xmlns:a16="http://schemas.microsoft.com/office/drawing/2014/main" id="{93320E38-2EE5-0776-D065-5ED10B2C83E5}"/>
              </a:ext>
            </a:extLst>
          </p:cNvPr>
          <p:cNvSpPr/>
          <p:nvPr/>
        </p:nvSpPr>
        <p:spPr>
          <a:xfrm>
            <a:off x="3853713" y="3720581"/>
            <a:ext cx="1670181" cy="7557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Preparation </a:t>
            </a:r>
            <a:endParaRPr lang="en-IE" dirty="0"/>
          </a:p>
        </p:txBody>
      </p:sp>
      <p:sp>
        <p:nvSpPr>
          <p:cNvPr id="11" name="Rectangle: Rounded Corners 10">
            <a:extLst>
              <a:ext uri="{FF2B5EF4-FFF2-40B4-BE49-F238E27FC236}">
                <a16:creationId xmlns:a16="http://schemas.microsoft.com/office/drawing/2014/main" id="{140F2D0A-55C3-4B26-6BC5-5E21C8981721}"/>
              </a:ext>
            </a:extLst>
          </p:cNvPr>
          <p:cNvSpPr/>
          <p:nvPr/>
        </p:nvSpPr>
        <p:spPr>
          <a:xfrm>
            <a:off x="6649505" y="3329862"/>
            <a:ext cx="1531772" cy="15465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Machine Learning Model building and evaluation </a:t>
            </a:r>
            <a:endParaRPr lang="en-IE" dirty="0"/>
          </a:p>
        </p:txBody>
      </p:sp>
      <p:sp>
        <p:nvSpPr>
          <p:cNvPr id="12" name="Rectangle: Rounded Corners 11">
            <a:extLst>
              <a:ext uri="{FF2B5EF4-FFF2-40B4-BE49-F238E27FC236}">
                <a16:creationId xmlns:a16="http://schemas.microsoft.com/office/drawing/2014/main" id="{50EFCCD8-8701-B36D-1965-9D8309F8303D}"/>
              </a:ext>
            </a:extLst>
          </p:cNvPr>
          <p:cNvSpPr/>
          <p:nvPr/>
        </p:nvSpPr>
        <p:spPr>
          <a:xfrm>
            <a:off x="9168828" y="3287875"/>
            <a:ext cx="1936107" cy="15885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Conclusions and Improvements</a:t>
            </a:r>
            <a:endParaRPr lang="en-IE" dirty="0"/>
          </a:p>
        </p:txBody>
      </p:sp>
      <p:cxnSp>
        <p:nvCxnSpPr>
          <p:cNvPr id="20" name="Connector: Elbow 19">
            <a:extLst>
              <a:ext uri="{FF2B5EF4-FFF2-40B4-BE49-F238E27FC236}">
                <a16:creationId xmlns:a16="http://schemas.microsoft.com/office/drawing/2014/main" id="{96FD09AC-BD8F-5775-5CA6-4B63F277E299}"/>
              </a:ext>
            </a:extLst>
          </p:cNvPr>
          <p:cNvCxnSpPr>
            <a:stCxn id="5" idx="3"/>
            <a:endCxn id="8" idx="1"/>
          </p:cNvCxnSpPr>
          <p:nvPr/>
        </p:nvCxnSpPr>
        <p:spPr>
          <a:xfrm flipV="1">
            <a:off x="2618792" y="2553090"/>
            <a:ext cx="1208301" cy="8759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E28A206F-6A4F-3889-1F62-7E6E760F6818}"/>
              </a:ext>
            </a:extLst>
          </p:cNvPr>
          <p:cNvCxnSpPr>
            <a:stCxn id="5" idx="3"/>
            <a:endCxn id="9" idx="1"/>
          </p:cNvCxnSpPr>
          <p:nvPr/>
        </p:nvCxnSpPr>
        <p:spPr>
          <a:xfrm>
            <a:off x="2618792" y="3429000"/>
            <a:ext cx="1234921" cy="6694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7AB70F33-863A-BAE3-349E-2DC0E076ACEE}"/>
              </a:ext>
            </a:extLst>
          </p:cNvPr>
          <p:cNvCxnSpPr>
            <a:stCxn id="8" idx="3"/>
            <a:endCxn id="11" idx="1"/>
          </p:cNvCxnSpPr>
          <p:nvPr/>
        </p:nvCxnSpPr>
        <p:spPr>
          <a:xfrm>
            <a:off x="5497274" y="2553090"/>
            <a:ext cx="1152231" cy="15500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BF2023E-41FE-5649-301F-4AB3CA0058A7}"/>
              </a:ext>
            </a:extLst>
          </p:cNvPr>
          <p:cNvCxnSpPr>
            <a:stCxn id="9" idx="3"/>
            <a:endCxn id="11" idx="1"/>
          </p:cNvCxnSpPr>
          <p:nvPr/>
        </p:nvCxnSpPr>
        <p:spPr>
          <a:xfrm>
            <a:off x="5523894" y="4098471"/>
            <a:ext cx="1125611" cy="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88EFE4A-3BF8-BF58-C838-C888D43A51A0}"/>
              </a:ext>
            </a:extLst>
          </p:cNvPr>
          <p:cNvCxnSpPr>
            <a:stCxn id="11" idx="3"/>
            <a:endCxn id="12" idx="1"/>
          </p:cNvCxnSpPr>
          <p:nvPr/>
        </p:nvCxnSpPr>
        <p:spPr>
          <a:xfrm flipV="1">
            <a:off x="8181277" y="4082144"/>
            <a:ext cx="987551" cy="20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158B57E-B935-6F3E-5659-44502B48E59E}"/>
              </a:ext>
            </a:extLst>
          </p:cNvPr>
          <p:cNvCxnSpPr/>
          <p:nvPr/>
        </p:nvCxnSpPr>
        <p:spPr>
          <a:xfrm>
            <a:off x="6316824" y="6497605"/>
            <a:ext cx="0" cy="43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B5506D2-AFCD-1F55-1D80-87FE3CBA5CC4}"/>
              </a:ext>
            </a:extLst>
          </p:cNvPr>
          <p:cNvCxnSpPr>
            <a:cxnSpLocks/>
            <a:stCxn id="54" idx="2"/>
            <a:endCxn id="6" idx="0"/>
          </p:cNvCxnSpPr>
          <p:nvPr/>
        </p:nvCxnSpPr>
        <p:spPr>
          <a:xfrm flipH="1">
            <a:off x="6050902" y="6041569"/>
            <a:ext cx="13612" cy="394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F1CBBDA0-7129-2E16-1944-67292543B6D6}"/>
              </a:ext>
            </a:extLst>
          </p:cNvPr>
          <p:cNvCxnSpPr>
            <a:cxnSpLocks/>
            <a:stCxn id="6" idx="0"/>
            <a:endCxn id="54" idx="2"/>
          </p:cNvCxnSpPr>
          <p:nvPr/>
        </p:nvCxnSpPr>
        <p:spPr>
          <a:xfrm flipV="1">
            <a:off x="6050902" y="6041569"/>
            <a:ext cx="13612" cy="394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E12E4722-F1FE-428F-C756-2A8F20CF3DB2}"/>
              </a:ext>
            </a:extLst>
          </p:cNvPr>
          <p:cNvSpPr/>
          <p:nvPr/>
        </p:nvSpPr>
        <p:spPr>
          <a:xfrm>
            <a:off x="6642227" y="2173447"/>
            <a:ext cx="1670181" cy="7557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Exploratory Data Analysis </a:t>
            </a:r>
            <a:endParaRPr lang="en-IE" dirty="0"/>
          </a:p>
        </p:txBody>
      </p:sp>
      <p:cxnSp>
        <p:nvCxnSpPr>
          <p:cNvPr id="26" name="Connector: Elbow 25">
            <a:extLst>
              <a:ext uri="{FF2B5EF4-FFF2-40B4-BE49-F238E27FC236}">
                <a16:creationId xmlns:a16="http://schemas.microsoft.com/office/drawing/2014/main" id="{8ABC1D90-6031-27E6-754F-81B3A669EB26}"/>
              </a:ext>
            </a:extLst>
          </p:cNvPr>
          <p:cNvCxnSpPr>
            <a:cxnSpLocks/>
          </p:cNvCxnSpPr>
          <p:nvPr/>
        </p:nvCxnSpPr>
        <p:spPr>
          <a:xfrm flipV="1">
            <a:off x="5529568" y="1409269"/>
            <a:ext cx="1069892" cy="11354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7100F5F-9C1D-6B5A-7B93-E0B92D344371}"/>
              </a:ext>
            </a:extLst>
          </p:cNvPr>
          <p:cNvCxnSpPr>
            <a:cxnSpLocks/>
            <a:endCxn id="15" idx="1"/>
          </p:cNvCxnSpPr>
          <p:nvPr/>
        </p:nvCxnSpPr>
        <p:spPr>
          <a:xfrm>
            <a:off x="6050902" y="2551337"/>
            <a:ext cx="5913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A7DBB1B-23D3-0F3F-A6AB-97848EE64706}"/>
              </a:ext>
            </a:extLst>
          </p:cNvPr>
          <p:cNvCxnSpPr>
            <a:cxnSpLocks/>
            <a:stCxn id="8" idx="2"/>
            <a:endCxn id="9" idx="0"/>
          </p:cNvCxnSpPr>
          <p:nvPr/>
        </p:nvCxnSpPr>
        <p:spPr>
          <a:xfrm>
            <a:off x="4662184" y="2930980"/>
            <a:ext cx="26620" cy="789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7E9DC2F-3B9F-F67C-FEC5-E06648019ED5}"/>
              </a:ext>
            </a:extLst>
          </p:cNvPr>
          <p:cNvCxnSpPr>
            <a:endCxn id="8" idx="2"/>
          </p:cNvCxnSpPr>
          <p:nvPr/>
        </p:nvCxnSpPr>
        <p:spPr>
          <a:xfrm flipH="1" flipV="1">
            <a:off x="4662184" y="2930980"/>
            <a:ext cx="26620" cy="789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D855FEF0-9AE1-9DC9-EAD0-E53F19F2211F}"/>
              </a:ext>
            </a:extLst>
          </p:cNvPr>
          <p:cNvSpPr txBox="1"/>
          <p:nvPr/>
        </p:nvSpPr>
        <p:spPr>
          <a:xfrm>
            <a:off x="433489" y="260394"/>
            <a:ext cx="6777491" cy="553998"/>
          </a:xfrm>
          <a:prstGeom prst="rect">
            <a:avLst/>
          </a:prstGeom>
          <a:noFill/>
        </p:spPr>
        <p:txBody>
          <a:bodyPr wrap="square" rtlCol="0">
            <a:spAutoFit/>
          </a:bodyPr>
          <a:lstStyle/>
          <a:p>
            <a:r>
              <a:rPr lang="en-IE" sz="3000" dirty="0">
                <a:latin typeface="Bookman Old Style" panose="02050604050505020204" pitchFamily="18" charset="0"/>
              </a:rPr>
              <a:t>High Level Design</a:t>
            </a:r>
          </a:p>
        </p:txBody>
      </p:sp>
    </p:spTree>
    <p:extLst>
      <p:ext uri="{BB962C8B-B14F-4D97-AF65-F5344CB8AC3E}">
        <p14:creationId xmlns:p14="http://schemas.microsoft.com/office/powerpoint/2010/main" val="3641084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7D7B92-0146-5B33-4675-D0AF5F8A3CED}"/>
              </a:ext>
            </a:extLst>
          </p:cNvPr>
          <p:cNvSpPr/>
          <p:nvPr/>
        </p:nvSpPr>
        <p:spPr>
          <a:xfrm>
            <a:off x="1306286" y="1526539"/>
            <a:ext cx="2191722"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Depth Interviews</a:t>
            </a:r>
          </a:p>
        </p:txBody>
      </p:sp>
      <p:sp>
        <p:nvSpPr>
          <p:cNvPr id="5" name="Rectangle 4">
            <a:extLst>
              <a:ext uri="{FF2B5EF4-FFF2-40B4-BE49-F238E27FC236}">
                <a16:creationId xmlns:a16="http://schemas.microsoft.com/office/drawing/2014/main" id="{859D2AD8-05FD-529E-7DAE-6B5D92A841B0}"/>
              </a:ext>
            </a:extLst>
          </p:cNvPr>
          <p:cNvSpPr/>
          <p:nvPr/>
        </p:nvSpPr>
        <p:spPr>
          <a:xfrm>
            <a:off x="1306286" y="2850851"/>
            <a:ext cx="2191722"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Literature Review</a:t>
            </a:r>
          </a:p>
        </p:txBody>
      </p:sp>
      <p:sp>
        <p:nvSpPr>
          <p:cNvPr id="6" name="Rectangle 5">
            <a:extLst>
              <a:ext uri="{FF2B5EF4-FFF2-40B4-BE49-F238E27FC236}">
                <a16:creationId xmlns:a16="http://schemas.microsoft.com/office/drawing/2014/main" id="{4A7BB2DF-EFDB-88AA-3E69-08ECD540F7C6}"/>
              </a:ext>
            </a:extLst>
          </p:cNvPr>
          <p:cNvSpPr/>
          <p:nvPr/>
        </p:nvSpPr>
        <p:spPr>
          <a:xfrm>
            <a:off x="1306286" y="4175163"/>
            <a:ext cx="2191722"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Data Understanding</a:t>
            </a:r>
          </a:p>
        </p:txBody>
      </p:sp>
      <p:sp>
        <p:nvSpPr>
          <p:cNvPr id="7" name="Rectangle 6">
            <a:extLst>
              <a:ext uri="{FF2B5EF4-FFF2-40B4-BE49-F238E27FC236}">
                <a16:creationId xmlns:a16="http://schemas.microsoft.com/office/drawing/2014/main" id="{472EB1ED-46EC-DDD5-02DD-2265C49CA7F2}"/>
              </a:ext>
            </a:extLst>
          </p:cNvPr>
          <p:cNvSpPr/>
          <p:nvPr/>
        </p:nvSpPr>
        <p:spPr>
          <a:xfrm>
            <a:off x="4402980" y="1526538"/>
            <a:ext cx="2191722"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Identify the Participants</a:t>
            </a:r>
          </a:p>
        </p:txBody>
      </p:sp>
      <p:sp>
        <p:nvSpPr>
          <p:cNvPr id="8" name="Rectangle 7">
            <a:extLst>
              <a:ext uri="{FF2B5EF4-FFF2-40B4-BE49-F238E27FC236}">
                <a16:creationId xmlns:a16="http://schemas.microsoft.com/office/drawing/2014/main" id="{E48E54DD-CE9C-58CF-6851-DD3C9E423BC1}"/>
              </a:ext>
            </a:extLst>
          </p:cNvPr>
          <p:cNvSpPr/>
          <p:nvPr/>
        </p:nvSpPr>
        <p:spPr>
          <a:xfrm>
            <a:off x="7499674" y="1051394"/>
            <a:ext cx="1668138"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Consent</a:t>
            </a:r>
          </a:p>
        </p:txBody>
      </p:sp>
      <p:sp>
        <p:nvSpPr>
          <p:cNvPr id="9" name="Rectangle 8">
            <a:extLst>
              <a:ext uri="{FF2B5EF4-FFF2-40B4-BE49-F238E27FC236}">
                <a16:creationId xmlns:a16="http://schemas.microsoft.com/office/drawing/2014/main" id="{13BBF12A-A9F8-CD23-9ECB-5A82BF0AB6A6}"/>
              </a:ext>
            </a:extLst>
          </p:cNvPr>
          <p:cNvSpPr/>
          <p:nvPr/>
        </p:nvSpPr>
        <p:spPr>
          <a:xfrm>
            <a:off x="7499674" y="1869556"/>
            <a:ext cx="1668138"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Information Leaflet</a:t>
            </a:r>
          </a:p>
        </p:txBody>
      </p:sp>
      <p:sp>
        <p:nvSpPr>
          <p:cNvPr id="10" name="Rectangle 9">
            <a:extLst>
              <a:ext uri="{FF2B5EF4-FFF2-40B4-BE49-F238E27FC236}">
                <a16:creationId xmlns:a16="http://schemas.microsoft.com/office/drawing/2014/main" id="{761BAFB9-BC01-FB32-12C0-47A04940C356}"/>
              </a:ext>
            </a:extLst>
          </p:cNvPr>
          <p:cNvSpPr/>
          <p:nvPr/>
        </p:nvSpPr>
        <p:spPr>
          <a:xfrm>
            <a:off x="7499674" y="2696601"/>
            <a:ext cx="1668138"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Interview Questionnaire</a:t>
            </a:r>
          </a:p>
        </p:txBody>
      </p:sp>
      <p:sp>
        <p:nvSpPr>
          <p:cNvPr id="11" name="Rectangle 10">
            <a:extLst>
              <a:ext uri="{FF2B5EF4-FFF2-40B4-BE49-F238E27FC236}">
                <a16:creationId xmlns:a16="http://schemas.microsoft.com/office/drawing/2014/main" id="{6F2EB974-3323-8F97-17F5-7DF48B6D3877}"/>
              </a:ext>
            </a:extLst>
          </p:cNvPr>
          <p:cNvSpPr/>
          <p:nvPr/>
        </p:nvSpPr>
        <p:spPr>
          <a:xfrm>
            <a:off x="9762299" y="1869555"/>
            <a:ext cx="1668138"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Interview</a:t>
            </a:r>
          </a:p>
        </p:txBody>
      </p:sp>
      <p:sp>
        <p:nvSpPr>
          <p:cNvPr id="12" name="Rectangle 11">
            <a:extLst>
              <a:ext uri="{FF2B5EF4-FFF2-40B4-BE49-F238E27FC236}">
                <a16:creationId xmlns:a16="http://schemas.microsoft.com/office/drawing/2014/main" id="{CAFB89F1-A8C2-B7B8-E111-BD24F4BCE7BF}"/>
              </a:ext>
            </a:extLst>
          </p:cNvPr>
          <p:cNvSpPr/>
          <p:nvPr/>
        </p:nvSpPr>
        <p:spPr>
          <a:xfrm>
            <a:off x="9762299" y="3363452"/>
            <a:ext cx="1668138"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Analysis</a:t>
            </a:r>
          </a:p>
        </p:txBody>
      </p:sp>
      <p:cxnSp>
        <p:nvCxnSpPr>
          <p:cNvPr id="14" name="Straight Connector 13">
            <a:extLst>
              <a:ext uri="{FF2B5EF4-FFF2-40B4-BE49-F238E27FC236}">
                <a16:creationId xmlns:a16="http://schemas.microsoft.com/office/drawing/2014/main" id="{C8E985FE-5EF6-2E4B-281F-18E92036E819}"/>
              </a:ext>
            </a:extLst>
          </p:cNvPr>
          <p:cNvCxnSpPr>
            <a:stCxn id="4" idx="3"/>
            <a:endCxn id="7" idx="1"/>
          </p:cNvCxnSpPr>
          <p:nvPr/>
        </p:nvCxnSpPr>
        <p:spPr>
          <a:xfrm flipV="1">
            <a:off x="3498008" y="1782839"/>
            <a:ext cx="90497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D020A5F-4449-B9EB-E69C-1F11FE7E8960}"/>
              </a:ext>
            </a:extLst>
          </p:cNvPr>
          <p:cNvCxnSpPr>
            <a:cxnSpLocks/>
            <a:stCxn id="7" idx="3"/>
          </p:cNvCxnSpPr>
          <p:nvPr/>
        </p:nvCxnSpPr>
        <p:spPr>
          <a:xfrm flipV="1">
            <a:off x="6594702" y="1298812"/>
            <a:ext cx="904972" cy="484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85D0987-10C5-F912-8F79-680E87B57257}"/>
              </a:ext>
            </a:extLst>
          </p:cNvPr>
          <p:cNvCxnSpPr>
            <a:stCxn id="7" idx="3"/>
            <a:endCxn id="9" idx="1"/>
          </p:cNvCxnSpPr>
          <p:nvPr/>
        </p:nvCxnSpPr>
        <p:spPr>
          <a:xfrm>
            <a:off x="6594702" y="1782839"/>
            <a:ext cx="904972" cy="343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980CF70-E623-A648-447C-92D40688B4BA}"/>
              </a:ext>
            </a:extLst>
          </p:cNvPr>
          <p:cNvCxnSpPr>
            <a:stCxn id="7" idx="3"/>
            <a:endCxn id="10" idx="1"/>
          </p:cNvCxnSpPr>
          <p:nvPr/>
        </p:nvCxnSpPr>
        <p:spPr>
          <a:xfrm>
            <a:off x="6594702" y="1782839"/>
            <a:ext cx="904972" cy="1170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5A6A21D-6DCD-F1B8-4093-81F0471161B7}"/>
              </a:ext>
            </a:extLst>
          </p:cNvPr>
          <p:cNvCxnSpPr>
            <a:cxnSpLocks/>
            <a:endCxn id="11" idx="1"/>
          </p:cNvCxnSpPr>
          <p:nvPr/>
        </p:nvCxnSpPr>
        <p:spPr>
          <a:xfrm>
            <a:off x="9167812" y="1298812"/>
            <a:ext cx="594487" cy="827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8D9CA0B-63CC-489E-C44E-3A4BBA91C969}"/>
              </a:ext>
            </a:extLst>
          </p:cNvPr>
          <p:cNvCxnSpPr>
            <a:stCxn id="9" idx="3"/>
            <a:endCxn id="11" idx="1"/>
          </p:cNvCxnSpPr>
          <p:nvPr/>
        </p:nvCxnSpPr>
        <p:spPr>
          <a:xfrm flipV="1">
            <a:off x="9167812" y="2125856"/>
            <a:ext cx="5944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0699F1D-2F9E-1C73-9C75-706E0BF8A9C3}"/>
              </a:ext>
            </a:extLst>
          </p:cNvPr>
          <p:cNvCxnSpPr>
            <a:stCxn id="10" idx="3"/>
            <a:endCxn id="11" idx="1"/>
          </p:cNvCxnSpPr>
          <p:nvPr/>
        </p:nvCxnSpPr>
        <p:spPr>
          <a:xfrm flipV="1">
            <a:off x="9167812" y="2125856"/>
            <a:ext cx="594487" cy="827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2D50769-9294-2940-47A5-11E09880BB22}"/>
              </a:ext>
            </a:extLst>
          </p:cNvPr>
          <p:cNvCxnSpPr>
            <a:stCxn id="11" idx="2"/>
            <a:endCxn id="12" idx="0"/>
          </p:cNvCxnSpPr>
          <p:nvPr/>
        </p:nvCxnSpPr>
        <p:spPr>
          <a:xfrm>
            <a:off x="10596368" y="2382156"/>
            <a:ext cx="0" cy="981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66C1EB0-4B6D-3A19-3BA7-3128F0346005}"/>
              </a:ext>
            </a:extLst>
          </p:cNvPr>
          <p:cNvCxnSpPr>
            <a:stCxn id="5" idx="3"/>
            <a:endCxn id="12" idx="1"/>
          </p:cNvCxnSpPr>
          <p:nvPr/>
        </p:nvCxnSpPr>
        <p:spPr>
          <a:xfrm>
            <a:off x="3498008" y="3107152"/>
            <a:ext cx="6264291" cy="512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C56C856-0CF4-6506-666D-F71D49B950F3}"/>
              </a:ext>
            </a:extLst>
          </p:cNvPr>
          <p:cNvCxnSpPr>
            <a:stCxn id="6" idx="3"/>
            <a:endCxn id="12" idx="1"/>
          </p:cNvCxnSpPr>
          <p:nvPr/>
        </p:nvCxnSpPr>
        <p:spPr>
          <a:xfrm flipV="1">
            <a:off x="3498008" y="3619753"/>
            <a:ext cx="6264291" cy="811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DD4440E8-A805-41CC-053E-A8A9AE05F27C}"/>
              </a:ext>
            </a:extLst>
          </p:cNvPr>
          <p:cNvSpPr/>
          <p:nvPr/>
        </p:nvSpPr>
        <p:spPr>
          <a:xfrm>
            <a:off x="5978833" y="4293066"/>
            <a:ext cx="4312832" cy="172149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The participants identified are all over 18, consents are obtained to record and use the transcribe in the research </a:t>
            </a:r>
          </a:p>
        </p:txBody>
      </p:sp>
      <p:sp>
        <p:nvSpPr>
          <p:cNvPr id="2" name="TextBox 1">
            <a:extLst>
              <a:ext uri="{FF2B5EF4-FFF2-40B4-BE49-F238E27FC236}">
                <a16:creationId xmlns:a16="http://schemas.microsoft.com/office/drawing/2014/main" id="{069081EF-6213-FCA8-DB04-92EC062DF680}"/>
              </a:ext>
            </a:extLst>
          </p:cNvPr>
          <p:cNvSpPr txBox="1"/>
          <p:nvPr/>
        </p:nvSpPr>
        <p:spPr>
          <a:xfrm>
            <a:off x="269697" y="160829"/>
            <a:ext cx="6777491" cy="553998"/>
          </a:xfrm>
          <a:prstGeom prst="rect">
            <a:avLst/>
          </a:prstGeom>
          <a:noFill/>
        </p:spPr>
        <p:txBody>
          <a:bodyPr wrap="square" rtlCol="0">
            <a:spAutoFit/>
          </a:bodyPr>
          <a:lstStyle/>
          <a:p>
            <a:r>
              <a:rPr lang="en-IE" sz="3000" dirty="0">
                <a:latin typeface="Bookman Old Style" panose="02050604050505020204" pitchFamily="18" charset="0"/>
              </a:rPr>
              <a:t>Research Understanding</a:t>
            </a:r>
          </a:p>
        </p:txBody>
      </p:sp>
      <p:sp>
        <p:nvSpPr>
          <p:cNvPr id="3" name="TextBox 2">
            <a:extLst>
              <a:ext uri="{FF2B5EF4-FFF2-40B4-BE49-F238E27FC236}">
                <a16:creationId xmlns:a16="http://schemas.microsoft.com/office/drawing/2014/main" id="{35CCD157-06FC-65D8-11A2-BD9BC6B9C0C5}"/>
              </a:ext>
            </a:extLst>
          </p:cNvPr>
          <p:cNvSpPr txBox="1"/>
          <p:nvPr/>
        </p:nvSpPr>
        <p:spPr>
          <a:xfrm>
            <a:off x="151002" y="4974672"/>
            <a:ext cx="5662569" cy="1631216"/>
          </a:xfrm>
          <a:prstGeom prst="rect">
            <a:avLst/>
          </a:prstGeom>
          <a:noFill/>
        </p:spPr>
        <p:txBody>
          <a:bodyPr wrap="square" rtlCol="0">
            <a:spAutoFit/>
          </a:bodyPr>
          <a:lstStyle/>
          <a:p>
            <a:r>
              <a:rPr lang="en-IE" sz="1000" dirty="0"/>
              <a:t>1. Primary Research – Depth Interviews , involves participant sampling , get their consents, Information leaflet, Questionnaire, Interview, documentation and analysis.</a:t>
            </a:r>
          </a:p>
          <a:p>
            <a:r>
              <a:rPr lang="en-IE" sz="1000" dirty="0"/>
              <a:t>2. The questions selected focused on understanding the features impacting the colonoscopies , variations in census numbers and the screening register.</a:t>
            </a:r>
          </a:p>
          <a:p>
            <a:r>
              <a:rPr lang="en-IE" sz="1000" dirty="0"/>
              <a:t>3.The data extraction and preparation are done based on the analysis done on the primary research outcomes.</a:t>
            </a:r>
          </a:p>
          <a:p>
            <a:r>
              <a:rPr lang="en-IE" sz="1000" dirty="0"/>
              <a:t>4. Literature review done, thematic based approached , eight themes ranging from clinical understanding, topics on machine learning algorithms are reviewed in detail to be used further in the research.</a:t>
            </a:r>
          </a:p>
          <a:p>
            <a:r>
              <a:rPr lang="en-IE" sz="1000" dirty="0"/>
              <a:t>5.Data Understanding once the data is extracted .</a:t>
            </a:r>
          </a:p>
          <a:p>
            <a:endParaRPr lang="en-IE" sz="1000" dirty="0"/>
          </a:p>
        </p:txBody>
      </p:sp>
    </p:spTree>
    <p:extLst>
      <p:ext uri="{BB962C8B-B14F-4D97-AF65-F5344CB8AC3E}">
        <p14:creationId xmlns:p14="http://schemas.microsoft.com/office/powerpoint/2010/main" val="384490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A879A9-2CBA-D098-7081-5E38351B417D}"/>
              </a:ext>
            </a:extLst>
          </p:cNvPr>
          <p:cNvSpPr/>
          <p:nvPr/>
        </p:nvSpPr>
        <p:spPr>
          <a:xfrm>
            <a:off x="506962" y="2262963"/>
            <a:ext cx="2191722"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Research Understanding</a:t>
            </a:r>
          </a:p>
        </p:txBody>
      </p:sp>
      <p:sp>
        <p:nvSpPr>
          <p:cNvPr id="5" name="Rectangle 4">
            <a:extLst>
              <a:ext uri="{FF2B5EF4-FFF2-40B4-BE49-F238E27FC236}">
                <a16:creationId xmlns:a16="http://schemas.microsoft.com/office/drawing/2014/main" id="{622B5E8D-2663-BC2D-C535-D88B8D74AFED}"/>
              </a:ext>
            </a:extLst>
          </p:cNvPr>
          <p:cNvSpPr/>
          <p:nvPr/>
        </p:nvSpPr>
        <p:spPr>
          <a:xfrm>
            <a:off x="3203510" y="2071395"/>
            <a:ext cx="2191722" cy="89573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Identify the Data/feature Requirements</a:t>
            </a:r>
          </a:p>
        </p:txBody>
      </p:sp>
      <p:sp>
        <p:nvSpPr>
          <p:cNvPr id="6" name="Rectangle 5">
            <a:extLst>
              <a:ext uri="{FF2B5EF4-FFF2-40B4-BE49-F238E27FC236}">
                <a16:creationId xmlns:a16="http://schemas.microsoft.com/office/drawing/2014/main" id="{BE050D71-37E3-9DAE-07F0-6CA52B322382}"/>
              </a:ext>
            </a:extLst>
          </p:cNvPr>
          <p:cNvSpPr/>
          <p:nvPr/>
        </p:nvSpPr>
        <p:spPr>
          <a:xfrm>
            <a:off x="5900058" y="1815094"/>
            <a:ext cx="2191722"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Bowel Screen Data (SQL Server)</a:t>
            </a:r>
          </a:p>
        </p:txBody>
      </p:sp>
      <p:sp>
        <p:nvSpPr>
          <p:cNvPr id="7" name="Rectangle 6">
            <a:extLst>
              <a:ext uri="{FF2B5EF4-FFF2-40B4-BE49-F238E27FC236}">
                <a16:creationId xmlns:a16="http://schemas.microsoft.com/office/drawing/2014/main" id="{2DD2F8DE-D70E-0EB4-6262-64C3F2AB6E29}"/>
              </a:ext>
            </a:extLst>
          </p:cNvPr>
          <p:cNvSpPr/>
          <p:nvPr/>
        </p:nvSpPr>
        <p:spPr>
          <a:xfrm>
            <a:off x="8596606" y="1815094"/>
            <a:ext cx="2191722"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Extract data using SQL</a:t>
            </a:r>
          </a:p>
        </p:txBody>
      </p:sp>
      <p:sp>
        <p:nvSpPr>
          <p:cNvPr id="8" name="Rectangle 7">
            <a:extLst>
              <a:ext uri="{FF2B5EF4-FFF2-40B4-BE49-F238E27FC236}">
                <a16:creationId xmlns:a16="http://schemas.microsoft.com/office/drawing/2014/main" id="{A823CD34-D676-B75F-149F-854698D822D8}"/>
              </a:ext>
            </a:extLst>
          </p:cNvPr>
          <p:cNvSpPr/>
          <p:nvPr/>
        </p:nvSpPr>
        <p:spPr>
          <a:xfrm>
            <a:off x="5900058" y="2788635"/>
            <a:ext cx="2191722"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Census 2022 (CSO website)</a:t>
            </a:r>
          </a:p>
        </p:txBody>
      </p:sp>
      <p:cxnSp>
        <p:nvCxnSpPr>
          <p:cNvPr id="10" name="Straight Arrow Connector 9">
            <a:extLst>
              <a:ext uri="{FF2B5EF4-FFF2-40B4-BE49-F238E27FC236}">
                <a16:creationId xmlns:a16="http://schemas.microsoft.com/office/drawing/2014/main" id="{253654E3-F2ED-842B-5E8D-6D0CC031B648}"/>
              </a:ext>
            </a:extLst>
          </p:cNvPr>
          <p:cNvCxnSpPr>
            <a:stCxn id="4" idx="3"/>
            <a:endCxn id="5" idx="1"/>
          </p:cNvCxnSpPr>
          <p:nvPr/>
        </p:nvCxnSpPr>
        <p:spPr>
          <a:xfrm>
            <a:off x="2698684" y="2519264"/>
            <a:ext cx="5048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F1D3369-F432-1D67-72B4-E458E5E8D8AE}"/>
              </a:ext>
            </a:extLst>
          </p:cNvPr>
          <p:cNvCxnSpPr>
            <a:stCxn id="5" idx="3"/>
            <a:endCxn id="8" idx="1"/>
          </p:cNvCxnSpPr>
          <p:nvPr/>
        </p:nvCxnSpPr>
        <p:spPr>
          <a:xfrm>
            <a:off x="5395232" y="2519265"/>
            <a:ext cx="504826" cy="525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BCE7517-C4C8-83B0-4B2C-8B2B649A03CE}"/>
              </a:ext>
            </a:extLst>
          </p:cNvPr>
          <p:cNvCxnSpPr>
            <a:stCxn id="5" idx="3"/>
            <a:endCxn id="6" idx="1"/>
          </p:cNvCxnSpPr>
          <p:nvPr/>
        </p:nvCxnSpPr>
        <p:spPr>
          <a:xfrm flipV="1">
            <a:off x="5395232" y="2071395"/>
            <a:ext cx="504826" cy="447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ACD154-2538-B643-6C81-6921E2A143D3}"/>
              </a:ext>
            </a:extLst>
          </p:cNvPr>
          <p:cNvCxnSpPr>
            <a:stCxn id="6" idx="3"/>
            <a:endCxn id="7" idx="1"/>
          </p:cNvCxnSpPr>
          <p:nvPr/>
        </p:nvCxnSpPr>
        <p:spPr>
          <a:xfrm>
            <a:off x="8091780" y="2071395"/>
            <a:ext cx="5048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79D8879A-F1E6-4422-F9FB-D24265F58D15}"/>
              </a:ext>
            </a:extLst>
          </p:cNvPr>
          <p:cNvSpPr/>
          <p:nvPr/>
        </p:nvSpPr>
        <p:spPr>
          <a:xfrm>
            <a:off x="4877774" y="751410"/>
            <a:ext cx="3718832" cy="8073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Ethical Consideration – Select only required fields and avoid personal data of the public for the analysis </a:t>
            </a:r>
            <a:endParaRPr lang="en-IE" sz="1200" dirty="0"/>
          </a:p>
        </p:txBody>
      </p:sp>
      <p:sp>
        <p:nvSpPr>
          <p:cNvPr id="3" name="TextBox 2">
            <a:extLst>
              <a:ext uri="{FF2B5EF4-FFF2-40B4-BE49-F238E27FC236}">
                <a16:creationId xmlns:a16="http://schemas.microsoft.com/office/drawing/2014/main" id="{680D221D-9142-9FBB-6504-235761EA257F}"/>
              </a:ext>
            </a:extLst>
          </p:cNvPr>
          <p:cNvSpPr txBox="1"/>
          <p:nvPr/>
        </p:nvSpPr>
        <p:spPr>
          <a:xfrm>
            <a:off x="441878" y="185597"/>
            <a:ext cx="6777491" cy="553998"/>
          </a:xfrm>
          <a:prstGeom prst="rect">
            <a:avLst/>
          </a:prstGeom>
          <a:noFill/>
        </p:spPr>
        <p:txBody>
          <a:bodyPr wrap="square" rtlCol="0">
            <a:spAutoFit/>
          </a:bodyPr>
          <a:lstStyle/>
          <a:p>
            <a:r>
              <a:rPr lang="en-IE" sz="3000" dirty="0">
                <a:latin typeface="Bookman Old Style" panose="02050604050505020204" pitchFamily="18" charset="0"/>
              </a:rPr>
              <a:t>Data Extraction</a:t>
            </a:r>
          </a:p>
        </p:txBody>
      </p:sp>
      <p:sp>
        <p:nvSpPr>
          <p:cNvPr id="9" name="TextBox 8">
            <a:extLst>
              <a:ext uri="{FF2B5EF4-FFF2-40B4-BE49-F238E27FC236}">
                <a16:creationId xmlns:a16="http://schemas.microsoft.com/office/drawing/2014/main" id="{5CEBC2A5-FD99-3466-AA95-710F9FAF0D33}"/>
              </a:ext>
            </a:extLst>
          </p:cNvPr>
          <p:cNvSpPr txBox="1"/>
          <p:nvPr/>
        </p:nvSpPr>
        <p:spPr>
          <a:xfrm>
            <a:off x="243281" y="4074048"/>
            <a:ext cx="11367082" cy="1754326"/>
          </a:xfrm>
          <a:prstGeom prst="rect">
            <a:avLst/>
          </a:prstGeom>
          <a:noFill/>
        </p:spPr>
        <p:txBody>
          <a:bodyPr wrap="square" rtlCol="0">
            <a:spAutoFit/>
          </a:bodyPr>
          <a:lstStyle/>
          <a:p>
            <a:r>
              <a:rPr lang="en-IE" dirty="0"/>
              <a:t>1. </a:t>
            </a:r>
            <a:r>
              <a:rPr lang="en-IE" sz="1800" dirty="0">
                <a:effectLst/>
                <a:latin typeface="Calibri" panose="020F0502020204030204" pitchFamily="34" charset="0"/>
                <a:ea typeface="Calibri" panose="020F0502020204030204" pitchFamily="34" charset="0"/>
                <a:cs typeface="Times New Roman" panose="02020603050405020304" pitchFamily="18" charset="0"/>
              </a:rPr>
              <a:t>Three different sampling strategies will be used as part of the research, this includes probabilistic (simple and stratified) sampling and non-probabilistic sampling (judgemental) to analyse and achieve the objectives as well as to support the research and get inputs on the factors influencing the research.</a:t>
            </a:r>
          </a:p>
          <a:p>
            <a:r>
              <a:rPr lang="en-IE" dirty="0"/>
              <a:t>2. </a:t>
            </a:r>
            <a:r>
              <a:rPr lang="en-IE" sz="1800" dirty="0">
                <a:effectLst/>
                <a:latin typeface="Calibri" panose="020F0502020204030204" pitchFamily="34" charset="0"/>
                <a:ea typeface="Calibri" panose="020F0502020204030204" pitchFamily="34" charset="0"/>
                <a:cs typeface="Times New Roman" panose="02020603050405020304" pitchFamily="18" charset="0"/>
              </a:rPr>
              <a:t>The data is from the clinical database and the issue with regards to the bias are taken care. The samples are selected from the population based on the literature outcomes and the primary research interviews.</a:t>
            </a:r>
          </a:p>
          <a:p>
            <a:endParaRPr lang="en-IE" dirty="0"/>
          </a:p>
        </p:txBody>
      </p:sp>
    </p:spTree>
    <p:extLst>
      <p:ext uri="{BB962C8B-B14F-4D97-AF65-F5344CB8AC3E}">
        <p14:creationId xmlns:p14="http://schemas.microsoft.com/office/powerpoint/2010/main" val="1685965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DDCA3D1-EEAB-CE00-8495-6E112B31DBD1}"/>
              </a:ext>
            </a:extLst>
          </p:cNvPr>
          <p:cNvSpPr/>
          <p:nvPr/>
        </p:nvSpPr>
        <p:spPr>
          <a:xfrm>
            <a:off x="255035" y="2261360"/>
            <a:ext cx="2191722"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Data Collection</a:t>
            </a:r>
          </a:p>
        </p:txBody>
      </p:sp>
      <p:sp>
        <p:nvSpPr>
          <p:cNvPr id="4" name="Rectangle 3">
            <a:extLst>
              <a:ext uri="{FF2B5EF4-FFF2-40B4-BE49-F238E27FC236}">
                <a16:creationId xmlns:a16="http://schemas.microsoft.com/office/drawing/2014/main" id="{F0FB12EB-51F9-F6CD-928A-2AD23DB7A2D5}"/>
              </a:ext>
            </a:extLst>
          </p:cNvPr>
          <p:cNvSpPr/>
          <p:nvPr/>
        </p:nvSpPr>
        <p:spPr>
          <a:xfrm>
            <a:off x="3196317" y="528051"/>
            <a:ext cx="2191722"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Data Cleansing</a:t>
            </a:r>
          </a:p>
        </p:txBody>
      </p:sp>
      <p:sp>
        <p:nvSpPr>
          <p:cNvPr id="5" name="Rectangle 4">
            <a:extLst>
              <a:ext uri="{FF2B5EF4-FFF2-40B4-BE49-F238E27FC236}">
                <a16:creationId xmlns:a16="http://schemas.microsoft.com/office/drawing/2014/main" id="{28986159-047B-0675-A405-E3AA1E81BE68}"/>
              </a:ext>
            </a:extLst>
          </p:cNvPr>
          <p:cNvSpPr/>
          <p:nvPr/>
        </p:nvSpPr>
        <p:spPr>
          <a:xfrm>
            <a:off x="3196317" y="1648014"/>
            <a:ext cx="2191722"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Aggregated Data</a:t>
            </a:r>
          </a:p>
        </p:txBody>
      </p:sp>
      <p:sp>
        <p:nvSpPr>
          <p:cNvPr id="6" name="Rectangle 5">
            <a:extLst>
              <a:ext uri="{FF2B5EF4-FFF2-40B4-BE49-F238E27FC236}">
                <a16:creationId xmlns:a16="http://schemas.microsoft.com/office/drawing/2014/main" id="{60A9C06D-5F62-58C7-9DDA-C0970ED3455B}"/>
              </a:ext>
            </a:extLst>
          </p:cNvPr>
          <p:cNvSpPr/>
          <p:nvPr/>
        </p:nvSpPr>
        <p:spPr>
          <a:xfrm>
            <a:off x="3196317" y="2815659"/>
            <a:ext cx="2191722"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Time Series Data</a:t>
            </a:r>
          </a:p>
        </p:txBody>
      </p:sp>
      <p:sp>
        <p:nvSpPr>
          <p:cNvPr id="7" name="Rectangle 6">
            <a:extLst>
              <a:ext uri="{FF2B5EF4-FFF2-40B4-BE49-F238E27FC236}">
                <a16:creationId xmlns:a16="http://schemas.microsoft.com/office/drawing/2014/main" id="{CB7FFF28-A008-2219-0800-D10E33AA8844}"/>
              </a:ext>
            </a:extLst>
          </p:cNvPr>
          <p:cNvSpPr/>
          <p:nvPr/>
        </p:nvSpPr>
        <p:spPr>
          <a:xfrm>
            <a:off x="3196317" y="3938443"/>
            <a:ext cx="2191722"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Feature Engineering</a:t>
            </a:r>
          </a:p>
        </p:txBody>
      </p:sp>
      <p:cxnSp>
        <p:nvCxnSpPr>
          <p:cNvPr id="9" name="Straight Arrow Connector 8">
            <a:extLst>
              <a:ext uri="{FF2B5EF4-FFF2-40B4-BE49-F238E27FC236}">
                <a16:creationId xmlns:a16="http://schemas.microsoft.com/office/drawing/2014/main" id="{0B41D877-C1A5-2D1A-97D1-EEE42A75BD7B}"/>
              </a:ext>
            </a:extLst>
          </p:cNvPr>
          <p:cNvCxnSpPr>
            <a:stCxn id="3" idx="3"/>
            <a:endCxn id="4" idx="1"/>
          </p:cNvCxnSpPr>
          <p:nvPr/>
        </p:nvCxnSpPr>
        <p:spPr>
          <a:xfrm flipV="1">
            <a:off x="2446757" y="784352"/>
            <a:ext cx="749560" cy="1733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29E5BB6-902A-6C9D-B8D9-0D4850D853EC}"/>
              </a:ext>
            </a:extLst>
          </p:cNvPr>
          <p:cNvCxnSpPr>
            <a:stCxn id="3" idx="3"/>
            <a:endCxn id="5" idx="1"/>
          </p:cNvCxnSpPr>
          <p:nvPr/>
        </p:nvCxnSpPr>
        <p:spPr>
          <a:xfrm flipV="1">
            <a:off x="2446757" y="1904315"/>
            <a:ext cx="749560" cy="613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7CA0AB0-E599-2262-0620-CEB8247A3F05}"/>
              </a:ext>
            </a:extLst>
          </p:cNvPr>
          <p:cNvCxnSpPr>
            <a:stCxn id="3" idx="3"/>
            <a:endCxn id="6" idx="1"/>
          </p:cNvCxnSpPr>
          <p:nvPr/>
        </p:nvCxnSpPr>
        <p:spPr>
          <a:xfrm>
            <a:off x="2446757" y="2517661"/>
            <a:ext cx="749560" cy="554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AB09D7D-CD33-C7EE-4EC9-6B29B5EC5728}"/>
              </a:ext>
            </a:extLst>
          </p:cNvPr>
          <p:cNvCxnSpPr>
            <a:stCxn id="3" idx="3"/>
            <a:endCxn id="7" idx="1"/>
          </p:cNvCxnSpPr>
          <p:nvPr/>
        </p:nvCxnSpPr>
        <p:spPr>
          <a:xfrm>
            <a:off x="2446757" y="2517661"/>
            <a:ext cx="749560" cy="1677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A689285B-0116-7BFA-BEFF-100585CFAC72}"/>
              </a:ext>
            </a:extLst>
          </p:cNvPr>
          <p:cNvSpPr/>
          <p:nvPr/>
        </p:nvSpPr>
        <p:spPr>
          <a:xfrm>
            <a:off x="7024003" y="1904314"/>
            <a:ext cx="2081701" cy="9594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Exploratory Data Analysis</a:t>
            </a:r>
          </a:p>
        </p:txBody>
      </p:sp>
      <p:cxnSp>
        <p:nvCxnSpPr>
          <p:cNvPr id="18" name="Straight Arrow Connector 17">
            <a:extLst>
              <a:ext uri="{FF2B5EF4-FFF2-40B4-BE49-F238E27FC236}">
                <a16:creationId xmlns:a16="http://schemas.microsoft.com/office/drawing/2014/main" id="{3D11490B-E3F0-FA12-50B8-4C65230D21B8}"/>
              </a:ext>
            </a:extLst>
          </p:cNvPr>
          <p:cNvCxnSpPr>
            <a:stCxn id="4" idx="3"/>
            <a:endCxn id="16" idx="1"/>
          </p:cNvCxnSpPr>
          <p:nvPr/>
        </p:nvCxnSpPr>
        <p:spPr>
          <a:xfrm>
            <a:off x="5388039" y="784352"/>
            <a:ext cx="1635964" cy="1599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C2556AD-D06E-D088-9812-AA0C7057C25F}"/>
              </a:ext>
            </a:extLst>
          </p:cNvPr>
          <p:cNvCxnSpPr>
            <a:stCxn id="5" idx="3"/>
            <a:endCxn id="16" idx="1"/>
          </p:cNvCxnSpPr>
          <p:nvPr/>
        </p:nvCxnSpPr>
        <p:spPr>
          <a:xfrm>
            <a:off x="5388039" y="1904315"/>
            <a:ext cx="1635964" cy="479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6C82EF2-C6F2-B4FF-D315-D75EC5021DEB}"/>
              </a:ext>
            </a:extLst>
          </p:cNvPr>
          <p:cNvCxnSpPr>
            <a:stCxn id="6" idx="3"/>
            <a:endCxn id="16" idx="1"/>
          </p:cNvCxnSpPr>
          <p:nvPr/>
        </p:nvCxnSpPr>
        <p:spPr>
          <a:xfrm flipV="1">
            <a:off x="5388039" y="2384039"/>
            <a:ext cx="1635964" cy="687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C46C5EC-D3B8-0F0E-E1B3-A89296D5FC6B}"/>
              </a:ext>
            </a:extLst>
          </p:cNvPr>
          <p:cNvCxnSpPr>
            <a:stCxn id="7" idx="3"/>
            <a:endCxn id="16" idx="1"/>
          </p:cNvCxnSpPr>
          <p:nvPr/>
        </p:nvCxnSpPr>
        <p:spPr>
          <a:xfrm flipV="1">
            <a:off x="5388039" y="2384039"/>
            <a:ext cx="1635964" cy="1810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147453D-177A-77A3-BDE6-EBBC6A467FF8}"/>
              </a:ext>
            </a:extLst>
          </p:cNvPr>
          <p:cNvSpPr/>
          <p:nvPr/>
        </p:nvSpPr>
        <p:spPr>
          <a:xfrm>
            <a:off x="9745243" y="1904314"/>
            <a:ext cx="2081701" cy="9594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Machine Learning Build and Evaluate</a:t>
            </a:r>
          </a:p>
        </p:txBody>
      </p:sp>
      <p:cxnSp>
        <p:nvCxnSpPr>
          <p:cNvPr id="39" name="Straight Arrow Connector 38">
            <a:extLst>
              <a:ext uri="{FF2B5EF4-FFF2-40B4-BE49-F238E27FC236}">
                <a16:creationId xmlns:a16="http://schemas.microsoft.com/office/drawing/2014/main" id="{D4C28CB3-C7A6-21EE-C872-958CF97905F3}"/>
              </a:ext>
            </a:extLst>
          </p:cNvPr>
          <p:cNvCxnSpPr>
            <a:cxnSpLocks/>
          </p:cNvCxnSpPr>
          <p:nvPr/>
        </p:nvCxnSpPr>
        <p:spPr>
          <a:xfrm>
            <a:off x="9105703" y="2169068"/>
            <a:ext cx="6395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EA2F892-A75B-B165-33DA-ECABA2FE3754}"/>
              </a:ext>
            </a:extLst>
          </p:cNvPr>
          <p:cNvCxnSpPr/>
          <p:nvPr/>
        </p:nvCxnSpPr>
        <p:spPr>
          <a:xfrm flipH="1">
            <a:off x="9105704" y="2603241"/>
            <a:ext cx="6395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5634BFB-8F03-17A3-87D4-FC8AD4773063}"/>
              </a:ext>
            </a:extLst>
          </p:cNvPr>
          <p:cNvCxnSpPr>
            <a:stCxn id="25" idx="2"/>
          </p:cNvCxnSpPr>
          <p:nvPr/>
        </p:nvCxnSpPr>
        <p:spPr>
          <a:xfrm flipH="1">
            <a:off x="10786093" y="2863764"/>
            <a:ext cx="1" cy="2911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58835A7-5568-5FBA-65DF-473DB89347D1}"/>
              </a:ext>
            </a:extLst>
          </p:cNvPr>
          <p:cNvCxnSpPr>
            <a:cxnSpLocks/>
          </p:cNvCxnSpPr>
          <p:nvPr/>
        </p:nvCxnSpPr>
        <p:spPr>
          <a:xfrm flipH="1">
            <a:off x="1350896" y="5794310"/>
            <a:ext cx="94351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FEED466-6177-5B7C-EA3E-B6DF0DE21FE1}"/>
              </a:ext>
            </a:extLst>
          </p:cNvPr>
          <p:cNvCxnSpPr>
            <a:cxnSpLocks/>
            <a:endCxn id="3" idx="2"/>
          </p:cNvCxnSpPr>
          <p:nvPr/>
        </p:nvCxnSpPr>
        <p:spPr>
          <a:xfrm flipV="1">
            <a:off x="1350896" y="2773961"/>
            <a:ext cx="0" cy="3020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Speech Bubble: Rectangle with Corners Rounded 47">
            <a:extLst>
              <a:ext uri="{FF2B5EF4-FFF2-40B4-BE49-F238E27FC236}">
                <a16:creationId xmlns:a16="http://schemas.microsoft.com/office/drawing/2014/main" id="{F3C7BFE9-D4B0-8D3C-9610-5992F8F7FD6E}"/>
              </a:ext>
            </a:extLst>
          </p:cNvPr>
          <p:cNvSpPr/>
          <p:nvPr/>
        </p:nvSpPr>
        <p:spPr>
          <a:xfrm>
            <a:off x="3754802" y="5007722"/>
            <a:ext cx="2304881" cy="687921"/>
          </a:xfrm>
          <a:prstGeom prst="wedgeRoundRectCallou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E" sz="900" dirty="0">
                <a:solidFill>
                  <a:srgbClr val="000000"/>
                </a:solidFill>
                <a:effectLst/>
                <a:ea typeface="Calibri" panose="020F0502020204030204" pitchFamily="34" charset="0"/>
                <a:cs typeface="Times New Roman" panose="02020603050405020304" pitchFamily="18" charset="0"/>
              </a:rPr>
              <a:t>Iterative process to achieve better results.</a:t>
            </a:r>
            <a:endParaRPr lang="en-IE" sz="900" dirty="0">
              <a:effectLst/>
              <a:ea typeface="Calibri" panose="020F0502020204030204" pitchFamily="34" charset="0"/>
              <a:cs typeface="Times New Roman" panose="02020603050405020304" pitchFamily="18" charset="0"/>
            </a:endParaRPr>
          </a:p>
        </p:txBody>
      </p:sp>
      <p:cxnSp>
        <p:nvCxnSpPr>
          <p:cNvPr id="52" name="Straight Arrow Connector 51">
            <a:extLst>
              <a:ext uri="{FF2B5EF4-FFF2-40B4-BE49-F238E27FC236}">
                <a16:creationId xmlns:a16="http://schemas.microsoft.com/office/drawing/2014/main" id="{F6078B5B-6011-0F1A-F360-6622114638B2}"/>
              </a:ext>
            </a:extLst>
          </p:cNvPr>
          <p:cNvCxnSpPr>
            <a:stCxn id="16" idx="2"/>
          </p:cNvCxnSpPr>
          <p:nvPr/>
        </p:nvCxnSpPr>
        <p:spPr>
          <a:xfrm flipH="1">
            <a:off x="8052318" y="2863764"/>
            <a:ext cx="12536" cy="2911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E14EA52-F2B2-F986-89F3-B056FFF97E5D}"/>
              </a:ext>
            </a:extLst>
          </p:cNvPr>
          <p:cNvSpPr txBox="1"/>
          <p:nvPr/>
        </p:nvSpPr>
        <p:spPr>
          <a:xfrm>
            <a:off x="0" y="0"/>
            <a:ext cx="6777491" cy="553998"/>
          </a:xfrm>
          <a:prstGeom prst="rect">
            <a:avLst/>
          </a:prstGeom>
          <a:noFill/>
        </p:spPr>
        <p:txBody>
          <a:bodyPr wrap="square" rtlCol="0">
            <a:spAutoFit/>
          </a:bodyPr>
          <a:lstStyle/>
          <a:p>
            <a:r>
              <a:rPr lang="en-IE" sz="3000" dirty="0">
                <a:latin typeface="Bookman Old Style" panose="02050604050505020204" pitchFamily="18" charset="0"/>
              </a:rPr>
              <a:t>Data Preparation</a:t>
            </a:r>
          </a:p>
        </p:txBody>
      </p:sp>
      <p:sp>
        <p:nvSpPr>
          <p:cNvPr id="14" name="TextBox 13">
            <a:extLst>
              <a:ext uri="{FF2B5EF4-FFF2-40B4-BE49-F238E27FC236}">
                <a16:creationId xmlns:a16="http://schemas.microsoft.com/office/drawing/2014/main" id="{07888934-1232-00D3-5CA6-D3E538ED7FCB}"/>
              </a:ext>
            </a:extLst>
          </p:cNvPr>
          <p:cNvSpPr txBox="1"/>
          <p:nvPr/>
        </p:nvSpPr>
        <p:spPr>
          <a:xfrm>
            <a:off x="184562" y="6182686"/>
            <a:ext cx="7880292" cy="369332"/>
          </a:xfrm>
          <a:prstGeom prst="rect">
            <a:avLst/>
          </a:prstGeom>
          <a:noFill/>
        </p:spPr>
        <p:txBody>
          <a:bodyPr wrap="square" rtlCol="0">
            <a:spAutoFit/>
          </a:bodyPr>
          <a:lstStyle/>
          <a:p>
            <a:r>
              <a:rPr lang="en-IE" dirty="0"/>
              <a:t>Iterative process, involving data cleansing, aggregation, feature engineering.</a:t>
            </a:r>
          </a:p>
        </p:txBody>
      </p:sp>
    </p:spTree>
    <p:extLst>
      <p:ext uri="{BB962C8B-B14F-4D97-AF65-F5344CB8AC3E}">
        <p14:creationId xmlns:p14="http://schemas.microsoft.com/office/powerpoint/2010/main" val="3905461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830D14-8CA2-41B6-CD27-4F13E121999F}"/>
              </a:ext>
            </a:extLst>
          </p:cNvPr>
          <p:cNvSpPr/>
          <p:nvPr/>
        </p:nvSpPr>
        <p:spPr>
          <a:xfrm>
            <a:off x="962720" y="2185858"/>
            <a:ext cx="2191722" cy="5126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Data Preparation</a:t>
            </a:r>
          </a:p>
        </p:txBody>
      </p:sp>
      <p:sp>
        <p:nvSpPr>
          <p:cNvPr id="4" name="Rectangle 3">
            <a:extLst>
              <a:ext uri="{FF2B5EF4-FFF2-40B4-BE49-F238E27FC236}">
                <a16:creationId xmlns:a16="http://schemas.microsoft.com/office/drawing/2014/main" id="{197DBA51-7232-4B88-36AB-CBBA4EEBCD8C}"/>
              </a:ext>
            </a:extLst>
          </p:cNvPr>
          <p:cNvSpPr/>
          <p:nvPr/>
        </p:nvSpPr>
        <p:spPr>
          <a:xfrm>
            <a:off x="3945990" y="646502"/>
            <a:ext cx="3256384" cy="356429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5" name="Rectangle 4">
            <a:extLst>
              <a:ext uri="{FF2B5EF4-FFF2-40B4-BE49-F238E27FC236}">
                <a16:creationId xmlns:a16="http://schemas.microsoft.com/office/drawing/2014/main" id="{B5C1C259-5191-7B94-EBAD-3D73688E83B6}"/>
              </a:ext>
            </a:extLst>
          </p:cNvPr>
          <p:cNvSpPr/>
          <p:nvPr/>
        </p:nvSpPr>
        <p:spPr>
          <a:xfrm>
            <a:off x="4230575" y="986291"/>
            <a:ext cx="2687217" cy="5396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Exploratory Data Analysis</a:t>
            </a:r>
          </a:p>
        </p:txBody>
      </p:sp>
      <p:sp>
        <p:nvSpPr>
          <p:cNvPr id="6" name="Rectangle 5">
            <a:extLst>
              <a:ext uri="{FF2B5EF4-FFF2-40B4-BE49-F238E27FC236}">
                <a16:creationId xmlns:a16="http://schemas.microsoft.com/office/drawing/2014/main" id="{6C3A1C02-D46D-181D-03AF-F0244B5A6A54}"/>
              </a:ext>
            </a:extLst>
          </p:cNvPr>
          <p:cNvSpPr/>
          <p:nvPr/>
        </p:nvSpPr>
        <p:spPr>
          <a:xfrm>
            <a:off x="4230576" y="2158839"/>
            <a:ext cx="2687217" cy="5396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Descriptive Statistics</a:t>
            </a:r>
          </a:p>
        </p:txBody>
      </p:sp>
      <p:sp>
        <p:nvSpPr>
          <p:cNvPr id="7" name="Rectangle 6">
            <a:extLst>
              <a:ext uri="{FF2B5EF4-FFF2-40B4-BE49-F238E27FC236}">
                <a16:creationId xmlns:a16="http://schemas.microsoft.com/office/drawing/2014/main" id="{7A149B51-17B3-C5E3-B77F-D5EE909DF116}"/>
              </a:ext>
            </a:extLst>
          </p:cNvPr>
          <p:cNvSpPr/>
          <p:nvPr/>
        </p:nvSpPr>
        <p:spPr>
          <a:xfrm>
            <a:off x="4230574" y="3331387"/>
            <a:ext cx="2687217" cy="5396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Hypothesis Testing</a:t>
            </a:r>
          </a:p>
        </p:txBody>
      </p:sp>
      <p:sp>
        <p:nvSpPr>
          <p:cNvPr id="8" name="Rectangle 7">
            <a:extLst>
              <a:ext uri="{FF2B5EF4-FFF2-40B4-BE49-F238E27FC236}">
                <a16:creationId xmlns:a16="http://schemas.microsoft.com/office/drawing/2014/main" id="{2C6FBEB6-23A6-66E2-C24F-270A350F9E63}"/>
              </a:ext>
            </a:extLst>
          </p:cNvPr>
          <p:cNvSpPr/>
          <p:nvPr/>
        </p:nvSpPr>
        <p:spPr>
          <a:xfrm>
            <a:off x="7993922" y="2158839"/>
            <a:ext cx="2687217" cy="5396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Visualisation</a:t>
            </a:r>
          </a:p>
        </p:txBody>
      </p:sp>
      <p:cxnSp>
        <p:nvCxnSpPr>
          <p:cNvPr id="10" name="Straight Arrow Connector 9">
            <a:extLst>
              <a:ext uri="{FF2B5EF4-FFF2-40B4-BE49-F238E27FC236}">
                <a16:creationId xmlns:a16="http://schemas.microsoft.com/office/drawing/2014/main" id="{2E125752-AD5B-9AA8-3475-464C5AC25CC5}"/>
              </a:ext>
            </a:extLst>
          </p:cNvPr>
          <p:cNvCxnSpPr>
            <a:cxnSpLocks/>
            <a:stCxn id="2" idx="3"/>
            <a:endCxn id="4" idx="1"/>
          </p:cNvCxnSpPr>
          <p:nvPr/>
        </p:nvCxnSpPr>
        <p:spPr>
          <a:xfrm flipV="1">
            <a:off x="3154442" y="2428649"/>
            <a:ext cx="791548" cy="13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9DCB40A-1294-56B3-642E-80A4BA53DD02}"/>
              </a:ext>
            </a:extLst>
          </p:cNvPr>
          <p:cNvCxnSpPr>
            <a:stCxn id="4" idx="3"/>
            <a:endCxn id="8" idx="1"/>
          </p:cNvCxnSpPr>
          <p:nvPr/>
        </p:nvCxnSpPr>
        <p:spPr>
          <a:xfrm>
            <a:off x="7202374" y="2428649"/>
            <a:ext cx="791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0547AE9-4326-97AF-DE83-DF843A72A870}"/>
              </a:ext>
            </a:extLst>
          </p:cNvPr>
          <p:cNvSpPr txBox="1"/>
          <p:nvPr/>
        </p:nvSpPr>
        <p:spPr>
          <a:xfrm>
            <a:off x="58723" y="0"/>
            <a:ext cx="6777491" cy="553998"/>
          </a:xfrm>
          <a:prstGeom prst="rect">
            <a:avLst/>
          </a:prstGeom>
          <a:noFill/>
        </p:spPr>
        <p:txBody>
          <a:bodyPr wrap="square" rtlCol="0">
            <a:spAutoFit/>
          </a:bodyPr>
          <a:lstStyle/>
          <a:p>
            <a:r>
              <a:rPr lang="en-IE" sz="3000" dirty="0">
                <a:latin typeface="Bookman Old Style" panose="02050604050505020204" pitchFamily="18" charset="0"/>
              </a:rPr>
              <a:t>Data Analysis</a:t>
            </a:r>
          </a:p>
        </p:txBody>
      </p:sp>
      <p:sp>
        <p:nvSpPr>
          <p:cNvPr id="11" name="TextBox 10">
            <a:extLst>
              <a:ext uri="{FF2B5EF4-FFF2-40B4-BE49-F238E27FC236}">
                <a16:creationId xmlns:a16="http://schemas.microsoft.com/office/drawing/2014/main" id="{5A96F2C8-53EC-3F3D-643E-F038590B24B9}"/>
              </a:ext>
            </a:extLst>
          </p:cNvPr>
          <p:cNvSpPr txBox="1"/>
          <p:nvPr/>
        </p:nvSpPr>
        <p:spPr>
          <a:xfrm>
            <a:off x="536895" y="4815281"/>
            <a:ext cx="10318459" cy="784830"/>
          </a:xfrm>
          <a:prstGeom prst="rect">
            <a:avLst/>
          </a:prstGeom>
          <a:noFill/>
        </p:spPr>
        <p:txBody>
          <a:bodyPr wrap="square" rtlCol="0">
            <a:spAutoFit/>
          </a:bodyPr>
          <a:lstStyle/>
          <a:p>
            <a:pPr marL="285750" indent="-285750">
              <a:buFont typeface="Arial" panose="020B0604020202020204" pitchFamily="34" charset="0"/>
              <a:buChar char="•"/>
            </a:pPr>
            <a:r>
              <a:rPr lang="en-IE" sz="1500" dirty="0"/>
              <a:t>Exploratory Data Analysis involves checking for data completeness , NULL checks , datatype checks.</a:t>
            </a:r>
          </a:p>
          <a:p>
            <a:pPr marL="285750" indent="-285750">
              <a:buFont typeface="Arial" panose="020B0604020202020204" pitchFamily="34" charset="0"/>
              <a:buChar char="•"/>
            </a:pPr>
            <a:r>
              <a:rPr lang="en-IE" sz="1500" dirty="0"/>
              <a:t>Detailed analysis targeting to achieve the objectives to understand the impact of features in colonoscopy predictions.</a:t>
            </a:r>
          </a:p>
          <a:p>
            <a:pPr marL="285750" indent="-285750">
              <a:buFont typeface="Arial" panose="020B0604020202020204" pitchFamily="34" charset="0"/>
              <a:buChar char="•"/>
            </a:pPr>
            <a:r>
              <a:rPr lang="en-IE" sz="1500" dirty="0"/>
              <a:t>Hypothesis testing to identify if the male population has higher participation in colonoscopy compared to female.</a:t>
            </a:r>
          </a:p>
        </p:txBody>
      </p:sp>
    </p:spTree>
    <p:extLst>
      <p:ext uri="{BB962C8B-B14F-4D97-AF65-F5344CB8AC3E}">
        <p14:creationId xmlns:p14="http://schemas.microsoft.com/office/powerpoint/2010/main" val="3651298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223F1A-25FF-9F72-BB04-525A24E85A16}"/>
              </a:ext>
            </a:extLst>
          </p:cNvPr>
          <p:cNvSpPr txBox="1"/>
          <p:nvPr/>
        </p:nvSpPr>
        <p:spPr>
          <a:xfrm>
            <a:off x="58723" y="0"/>
            <a:ext cx="6777491" cy="553998"/>
          </a:xfrm>
          <a:prstGeom prst="rect">
            <a:avLst/>
          </a:prstGeom>
          <a:noFill/>
        </p:spPr>
        <p:txBody>
          <a:bodyPr wrap="square" rtlCol="0">
            <a:spAutoFit/>
          </a:bodyPr>
          <a:lstStyle/>
          <a:p>
            <a:r>
              <a:rPr lang="en-IE" sz="3000" dirty="0">
                <a:latin typeface="Bookman Old Style" panose="02050604050505020204" pitchFamily="18" charset="0"/>
              </a:rPr>
              <a:t>Data Analysis(contd.)</a:t>
            </a:r>
          </a:p>
        </p:txBody>
      </p:sp>
      <p:pic>
        <p:nvPicPr>
          <p:cNvPr id="5" name="Picture 4">
            <a:extLst>
              <a:ext uri="{FF2B5EF4-FFF2-40B4-BE49-F238E27FC236}">
                <a16:creationId xmlns:a16="http://schemas.microsoft.com/office/drawing/2014/main" id="{9AAC9012-5EDD-DF37-64B8-D98C89C577FC}"/>
              </a:ext>
            </a:extLst>
          </p:cNvPr>
          <p:cNvPicPr>
            <a:picLocks noChangeAspect="1"/>
          </p:cNvPicPr>
          <p:nvPr/>
        </p:nvPicPr>
        <p:blipFill>
          <a:blip r:embed="rId2"/>
          <a:stretch>
            <a:fillRect/>
          </a:stretch>
        </p:blipFill>
        <p:spPr>
          <a:xfrm>
            <a:off x="58723" y="553998"/>
            <a:ext cx="3496689" cy="1819747"/>
          </a:xfrm>
          <a:prstGeom prst="rect">
            <a:avLst/>
          </a:prstGeom>
        </p:spPr>
      </p:pic>
      <p:pic>
        <p:nvPicPr>
          <p:cNvPr id="7" name="Picture 6">
            <a:extLst>
              <a:ext uri="{FF2B5EF4-FFF2-40B4-BE49-F238E27FC236}">
                <a16:creationId xmlns:a16="http://schemas.microsoft.com/office/drawing/2014/main" id="{3FE5D850-3031-F3D8-5256-6A3DAA41782E}"/>
              </a:ext>
            </a:extLst>
          </p:cNvPr>
          <p:cNvPicPr>
            <a:picLocks noChangeAspect="1"/>
          </p:cNvPicPr>
          <p:nvPr/>
        </p:nvPicPr>
        <p:blipFill>
          <a:blip r:embed="rId3"/>
          <a:stretch>
            <a:fillRect/>
          </a:stretch>
        </p:blipFill>
        <p:spPr>
          <a:xfrm>
            <a:off x="4481859" y="166070"/>
            <a:ext cx="4670420" cy="3602366"/>
          </a:xfrm>
          <a:prstGeom prst="rect">
            <a:avLst/>
          </a:prstGeom>
        </p:spPr>
      </p:pic>
      <p:pic>
        <p:nvPicPr>
          <p:cNvPr id="9" name="Picture 8">
            <a:extLst>
              <a:ext uri="{FF2B5EF4-FFF2-40B4-BE49-F238E27FC236}">
                <a16:creationId xmlns:a16="http://schemas.microsoft.com/office/drawing/2014/main" id="{FB7E9AB0-5015-734F-00BF-37F620FE7EB9}"/>
              </a:ext>
            </a:extLst>
          </p:cNvPr>
          <p:cNvPicPr>
            <a:picLocks noChangeAspect="1"/>
          </p:cNvPicPr>
          <p:nvPr/>
        </p:nvPicPr>
        <p:blipFill>
          <a:blip r:embed="rId4"/>
          <a:stretch>
            <a:fillRect/>
          </a:stretch>
        </p:blipFill>
        <p:spPr>
          <a:xfrm>
            <a:off x="1" y="2687782"/>
            <a:ext cx="4481858" cy="4170218"/>
          </a:xfrm>
          <a:prstGeom prst="rect">
            <a:avLst/>
          </a:prstGeom>
        </p:spPr>
      </p:pic>
      <p:sp>
        <p:nvSpPr>
          <p:cNvPr id="10" name="TextBox 9">
            <a:extLst>
              <a:ext uri="{FF2B5EF4-FFF2-40B4-BE49-F238E27FC236}">
                <a16:creationId xmlns:a16="http://schemas.microsoft.com/office/drawing/2014/main" id="{855F1CD0-8218-D0C3-B730-99897C2C07B1}"/>
              </a:ext>
            </a:extLst>
          </p:cNvPr>
          <p:cNvSpPr txBox="1"/>
          <p:nvPr/>
        </p:nvSpPr>
        <p:spPr>
          <a:xfrm>
            <a:off x="9152279" y="385894"/>
            <a:ext cx="2827200" cy="2308324"/>
          </a:xfrm>
          <a:prstGeom prst="rect">
            <a:avLst/>
          </a:prstGeom>
          <a:noFill/>
        </p:spPr>
        <p:txBody>
          <a:bodyPr wrap="square" rtlCol="0">
            <a:spAutoFit/>
          </a:bodyPr>
          <a:lstStyle/>
          <a:p>
            <a:pPr marL="342900" indent="-342900">
              <a:buAutoNum type="arabicPeriod"/>
            </a:pPr>
            <a:r>
              <a:rPr lang="en-IE" dirty="0"/>
              <a:t>Separated aggregated datasets created using PYTHON.</a:t>
            </a:r>
          </a:p>
          <a:p>
            <a:pPr marL="342900" indent="-342900">
              <a:buAutoNum type="arabicPeriod"/>
            </a:pPr>
            <a:r>
              <a:rPr lang="en-IE" dirty="0"/>
              <a:t>Made use of seaborne library due to its simplicity, iterative until the required visualisation is achieved</a:t>
            </a:r>
          </a:p>
        </p:txBody>
      </p:sp>
      <p:sp>
        <p:nvSpPr>
          <p:cNvPr id="11" name="TextBox 10">
            <a:extLst>
              <a:ext uri="{FF2B5EF4-FFF2-40B4-BE49-F238E27FC236}">
                <a16:creationId xmlns:a16="http://schemas.microsoft.com/office/drawing/2014/main" id="{D7278824-AAF9-2440-4AA9-0CE0CA5535C5}"/>
              </a:ext>
            </a:extLst>
          </p:cNvPr>
          <p:cNvSpPr txBox="1"/>
          <p:nvPr/>
        </p:nvSpPr>
        <p:spPr>
          <a:xfrm>
            <a:off x="4639112" y="4093828"/>
            <a:ext cx="7449424" cy="1754326"/>
          </a:xfrm>
          <a:prstGeom prst="rect">
            <a:avLst/>
          </a:prstGeom>
          <a:noFill/>
        </p:spPr>
        <p:txBody>
          <a:bodyPr wrap="square" rtlCol="0">
            <a:spAutoFit/>
          </a:bodyPr>
          <a:lstStyle/>
          <a:p>
            <a:r>
              <a:rPr lang="en-IE" dirty="0"/>
              <a:t>Results:</a:t>
            </a:r>
          </a:p>
          <a:p>
            <a:pPr marL="342900" indent="-342900">
              <a:buAutoNum type="arabicPeriod"/>
            </a:pPr>
            <a:r>
              <a:rPr lang="en-IE" sz="1800" dirty="0">
                <a:effectLst/>
                <a:latin typeface="Calibri" panose="020F0502020204030204" pitchFamily="34" charset="0"/>
                <a:ea typeface="Calibri" panose="020F0502020204030204" pitchFamily="34" charset="0"/>
                <a:cs typeface="Times New Roman" panose="02020603050405020304" pitchFamily="18" charset="0"/>
              </a:rPr>
              <a:t>The colonoscopy counts had variations in the age, and age range 65-70 showed the highest total colonoscopy counts for all years. </a:t>
            </a:r>
          </a:p>
          <a:p>
            <a:pPr marL="342900" indent="-342900">
              <a:buAutoNum type="arabicPeriod"/>
            </a:pPr>
            <a:r>
              <a:rPr lang="en-IE" sz="1800" dirty="0">
                <a:effectLst/>
                <a:latin typeface="Calibri" panose="020F0502020204030204" pitchFamily="34" charset="0"/>
                <a:ea typeface="Calibri" panose="020F0502020204030204" pitchFamily="34" charset="0"/>
                <a:cs typeface="Times New Roman" panose="02020603050405020304" pitchFamily="18" charset="0"/>
              </a:rPr>
              <a:t>Monthly variations were analysed and there are no significance variations across the months.</a:t>
            </a:r>
            <a:endParaRPr lang="en-IE" dirty="0">
              <a:latin typeface="Calibri" panose="020F0502020204030204" pitchFamily="34" charset="0"/>
              <a:ea typeface="Calibri" panose="020F0502020204030204" pitchFamily="34" charset="0"/>
              <a:cs typeface="Times New Roman" panose="02020603050405020304" pitchFamily="18" charset="0"/>
            </a:endParaRPr>
          </a:p>
          <a:p>
            <a:pPr marL="342900" indent="-342900">
              <a:buAutoNum type="arabicPeriod"/>
            </a:pPr>
            <a:r>
              <a:rPr lang="en-IE" dirty="0">
                <a:latin typeface="Calibri" panose="020F0502020204030204" pitchFamily="34" charset="0"/>
                <a:cs typeface="Times New Roman" panose="02020603050405020304" pitchFamily="18" charset="0"/>
              </a:rPr>
              <a:t>Few clinics showed very less colonoscopy counts compared to </a:t>
            </a:r>
            <a:r>
              <a:rPr lang="en-IE" dirty="0" err="1">
                <a:latin typeface="Calibri" panose="020F0502020204030204" pitchFamily="34" charset="0"/>
                <a:cs typeface="Times New Roman" panose="02020603050405020304" pitchFamily="18" charset="0"/>
              </a:rPr>
              <a:t>ohers</a:t>
            </a:r>
            <a:r>
              <a:rPr lang="en-IE" dirty="0">
                <a:latin typeface="Calibri" panose="020F0502020204030204" pitchFamily="34" charset="0"/>
                <a:cs typeface="Times New Roman" panose="02020603050405020304" pitchFamily="18" charset="0"/>
              </a:rPr>
              <a:t>.</a:t>
            </a:r>
            <a:endParaRPr lang="en-IE" dirty="0"/>
          </a:p>
        </p:txBody>
      </p:sp>
    </p:spTree>
    <p:extLst>
      <p:ext uri="{BB962C8B-B14F-4D97-AF65-F5344CB8AC3E}">
        <p14:creationId xmlns:p14="http://schemas.microsoft.com/office/powerpoint/2010/main" val="4186472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8AC4FE-8870-2959-C53A-0BB00C17FEEB}"/>
              </a:ext>
            </a:extLst>
          </p:cNvPr>
          <p:cNvSpPr txBox="1"/>
          <p:nvPr/>
        </p:nvSpPr>
        <p:spPr>
          <a:xfrm>
            <a:off x="58723" y="0"/>
            <a:ext cx="6777491" cy="553998"/>
          </a:xfrm>
          <a:prstGeom prst="rect">
            <a:avLst/>
          </a:prstGeom>
          <a:noFill/>
        </p:spPr>
        <p:txBody>
          <a:bodyPr wrap="square" rtlCol="0">
            <a:spAutoFit/>
          </a:bodyPr>
          <a:lstStyle/>
          <a:p>
            <a:r>
              <a:rPr lang="en-IE" sz="3000" dirty="0">
                <a:latin typeface="Bookman Old Style" panose="02050604050505020204" pitchFamily="18" charset="0"/>
              </a:rPr>
              <a:t>Data Analysis(contd.)</a:t>
            </a:r>
          </a:p>
        </p:txBody>
      </p:sp>
      <p:sp>
        <p:nvSpPr>
          <p:cNvPr id="3" name="TextBox 2">
            <a:extLst>
              <a:ext uri="{FF2B5EF4-FFF2-40B4-BE49-F238E27FC236}">
                <a16:creationId xmlns:a16="http://schemas.microsoft.com/office/drawing/2014/main" id="{357B5EDF-AE15-7AD8-A0F2-B1851419DD2A}"/>
              </a:ext>
            </a:extLst>
          </p:cNvPr>
          <p:cNvSpPr txBox="1"/>
          <p:nvPr/>
        </p:nvSpPr>
        <p:spPr>
          <a:xfrm>
            <a:off x="58724" y="689295"/>
            <a:ext cx="2659310" cy="400110"/>
          </a:xfrm>
          <a:prstGeom prst="rect">
            <a:avLst/>
          </a:prstGeom>
          <a:noFill/>
        </p:spPr>
        <p:txBody>
          <a:bodyPr wrap="square" rtlCol="0">
            <a:spAutoFit/>
          </a:bodyPr>
          <a:lstStyle/>
          <a:p>
            <a:r>
              <a:rPr lang="en-IE" sz="2000" dirty="0">
                <a:solidFill>
                  <a:schemeClr val="accent5">
                    <a:lumMod val="75000"/>
                  </a:schemeClr>
                </a:solidFill>
                <a:latin typeface="Bookman Old Style" panose="02050604050505020204" pitchFamily="18" charset="0"/>
              </a:rPr>
              <a:t>Hypothesis Testing:</a:t>
            </a:r>
          </a:p>
        </p:txBody>
      </p:sp>
      <p:sp>
        <p:nvSpPr>
          <p:cNvPr id="4" name="TextBox 3">
            <a:extLst>
              <a:ext uri="{FF2B5EF4-FFF2-40B4-BE49-F238E27FC236}">
                <a16:creationId xmlns:a16="http://schemas.microsoft.com/office/drawing/2014/main" id="{86A9B000-BC66-AAE1-6867-9B015EE80A7A}"/>
              </a:ext>
            </a:extLst>
          </p:cNvPr>
          <p:cNvSpPr txBox="1"/>
          <p:nvPr/>
        </p:nvSpPr>
        <p:spPr>
          <a:xfrm>
            <a:off x="176169" y="1245574"/>
            <a:ext cx="7055141" cy="3416320"/>
          </a:xfrm>
          <a:prstGeom prst="rect">
            <a:avLst/>
          </a:prstGeom>
          <a:noFill/>
        </p:spPr>
        <p:txBody>
          <a:bodyPr wrap="square" rtlCol="0">
            <a:spAutoFit/>
          </a:bodyPr>
          <a:lstStyle/>
          <a:p>
            <a:pPr marL="342900" indent="-342900">
              <a:buAutoNum type="arabicPeriod"/>
            </a:pPr>
            <a:r>
              <a:rPr lang="en-IE" dirty="0"/>
              <a:t>Scipy Stats library is used.</a:t>
            </a:r>
          </a:p>
          <a:p>
            <a:pPr marL="342900" indent="-342900">
              <a:buAutoNum type="arabicPeriod"/>
            </a:pPr>
            <a:r>
              <a:rPr lang="en-IE" dirty="0"/>
              <a:t>95% Confidence Interval is used for testing.</a:t>
            </a:r>
          </a:p>
          <a:p>
            <a:pPr marL="342900" indent="-342900">
              <a:buAutoNum type="arabicPeriod"/>
            </a:pPr>
            <a:r>
              <a:rPr lang="en-IE" dirty="0"/>
              <a:t>ANOVA test is used to compare the male and female populations after confirming the normal distributions using probability charts or Shapiro tests.</a:t>
            </a:r>
          </a:p>
          <a:p>
            <a:pPr marL="342900" indent="-342900">
              <a:buAutoNum type="arabicPeriod"/>
            </a:pPr>
            <a:r>
              <a:rPr lang="en-IE" dirty="0">
                <a:latin typeface="Calibri" panose="020F0502020204030204" pitchFamily="34" charset="0"/>
                <a:ea typeface="Calibri" panose="020F0502020204030204" pitchFamily="34" charset="0"/>
                <a:cs typeface="Times New Roman" panose="02020603050405020304" pitchFamily="18" charset="0"/>
              </a:rPr>
              <a:t>Results: A</a:t>
            </a:r>
            <a:r>
              <a:rPr lang="en-IE" sz="1800" dirty="0">
                <a:effectLst/>
                <a:latin typeface="Calibri" panose="020F0502020204030204" pitchFamily="34" charset="0"/>
                <a:ea typeface="Calibri" panose="020F0502020204030204" pitchFamily="34" charset="0"/>
                <a:cs typeface="Times New Roman" panose="02020603050405020304" pitchFamily="18" charset="0"/>
              </a:rPr>
              <a:t>t 95% Confidence Interval, male colonoscopy number for the entire eligible population is expected to be between 270 (maximum value in the sample) and 230 (average in the sample). ANOVA tests were done, and it suggested that at 95% confidence interval male colonoscopies will be higher than the women</a:t>
            </a:r>
            <a:endParaRPr lang="en-IE" dirty="0"/>
          </a:p>
          <a:p>
            <a:pPr marL="342900" indent="-342900">
              <a:buAutoNum type="arabicPeriod"/>
            </a:pPr>
            <a:endParaRPr lang="en-IE" dirty="0"/>
          </a:p>
          <a:p>
            <a:pPr marL="342900" indent="-342900">
              <a:buAutoNum type="arabicPeriod"/>
            </a:pPr>
            <a:endParaRPr lang="en-IE" dirty="0"/>
          </a:p>
        </p:txBody>
      </p:sp>
      <p:pic>
        <p:nvPicPr>
          <p:cNvPr id="10" name="Picture 9">
            <a:extLst>
              <a:ext uri="{FF2B5EF4-FFF2-40B4-BE49-F238E27FC236}">
                <a16:creationId xmlns:a16="http://schemas.microsoft.com/office/drawing/2014/main" id="{D7FBE462-733E-7E03-03FF-A547C1170FEB}"/>
              </a:ext>
            </a:extLst>
          </p:cNvPr>
          <p:cNvPicPr>
            <a:picLocks noChangeAspect="1"/>
          </p:cNvPicPr>
          <p:nvPr/>
        </p:nvPicPr>
        <p:blipFill>
          <a:blip r:embed="rId2"/>
          <a:stretch>
            <a:fillRect/>
          </a:stretch>
        </p:blipFill>
        <p:spPr>
          <a:xfrm>
            <a:off x="8026189" y="1321198"/>
            <a:ext cx="3891934" cy="2862322"/>
          </a:xfrm>
          <a:prstGeom prst="rect">
            <a:avLst/>
          </a:prstGeom>
        </p:spPr>
      </p:pic>
    </p:spTree>
    <p:extLst>
      <p:ext uri="{BB962C8B-B14F-4D97-AF65-F5344CB8AC3E}">
        <p14:creationId xmlns:p14="http://schemas.microsoft.com/office/powerpoint/2010/main" val="3791021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Gallery</Template>
  <TotalTime>1086</TotalTime>
  <Words>759</Words>
  <Application>Microsoft Office PowerPoint</Application>
  <PresentationFormat>Widescreen</PresentationFormat>
  <Paragraphs>91</Paragraphs>
  <Slides>12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Bookman Old Style</vt:lpstr>
      <vt:lpstr>Calibri</vt:lpstr>
      <vt:lpstr>Calibri Light</vt:lpstr>
      <vt:lpstr>Century Gothic</vt:lpstr>
      <vt:lpstr>Wingdings 3</vt:lpstr>
      <vt:lpstr>Office Theme</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Rakesh K M</dc:creator>
  <cp:lastModifiedBy>Rakesh Kumar</cp:lastModifiedBy>
  <cp:revision>21</cp:revision>
  <dcterms:created xsi:type="dcterms:W3CDTF">2023-09-10T16:57:30Z</dcterms:created>
  <dcterms:modified xsi:type="dcterms:W3CDTF">2023-09-28T11:53:37Z</dcterms:modified>
</cp:coreProperties>
</file>