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4"/>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9555-874D-104F-9098-7ADD07AF80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E3094-8D2C-C443-9887-3E0DFC04A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12154-7B07-D14A-BE1A-F17F4500B639}"/>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5" name="Footer Placeholder 4">
            <a:extLst>
              <a:ext uri="{FF2B5EF4-FFF2-40B4-BE49-F238E27FC236}">
                <a16:creationId xmlns:a16="http://schemas.microsoft.com/office/drawing/2014/main" id="{C24EBD38-DC45-4E4B-9F59-E2117A71D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309C7-CEB7-6249-890D-5A82ED727E13}"/>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158690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F165-F58B-4A4D-AA24-1B6AABE7F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0AF26-E3C5-7E40-B7F2-78C42955B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EE36A-7F01-9C49-A1CE-BE4F04309255}"/>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5" name="Footer Placeholder 4">
            <a:extLst>
              <a:ext uri="{FF2B5EF4-FFF2-40B4-BE49-F238E27FC236}">
                <a16:creationId xmlns:a16="http://schemas.microsoft.com/office/drawing/2014/main" id="{8C230C0B-BC65-8D42-91CB-643E8829C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E51E1-BEFD-4E45-A474-5CCE8A549073}"/>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264760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00F9C-6FC2-F740-A7A1-FE02A134A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12845-F5BE-634D-9188-84AEC988C4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2B89B-0938-384D-863E-DD4873BE97FD}"/>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5" name="Footer Placeholder 4">
            <a:extLst>
              <a:ext uri="{FF2B5EF4-FFF2-40B4-BE49-F238E27FC236}">
                <a16:creationId xmlns:a16="http://schemas.microsoft.com/office/drawing/2014/main" id="{78ABF5D1-1D60-E242-91CA-5D5EE79CA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2052-868E-B743-AD37-1C67D4BAFEAD}"/>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14344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3F76-5060-5C42-B753-660F83EF2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2B3E7-588D-B947-A003-E9C62F5D5C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9DCBC-B90C-6E4B-9B0C-0C82816D8D75}"/>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5" name="Footer Placeholder 4">
            <a:extLst>
              <a:ext uri="{FF2B5EF4-FFF2-40B4-BE49-F238E27FC236}">
                <a16:creationId xmlns:a16="http://schemas.microsoft.com/office/drawing/2014/main" id="{D9502E3E-5E4D-144A-B44B-8BCD14CC3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E3DE4-3440-BB45-AED8-9A337499AB98}"/>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200660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DA3E-FC78-2943-91EB-A247073D4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1FF8D-F9BE-DB48-9F1D-A947AC07B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5D5B3F-B065-5C46-AEAD-D934728A69C6}"/>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5" name="Footer Placeholder 4">
            <a:extLst>
              <a:ext uri="{FF2B5EF4-FFF2-40B4-BE49-F238E27FC236}">
                <a16:creationId xmlns:a16="http://schemas.microsoft.com/office/drawing/2014/main" id="{1F8AE45C-0F5C-504A-8F28-0716CECBF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2D97A-5341-5647-91F3-AD3B4DC93BF3}"/>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31322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E11B-0A6E-9E46-8804-DD156F674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214B0-18E3-B84D-9FA3-EB80FBAF39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7E71A-ABDA-6644-9081-48214C7269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02425E-E610-6047-86A9-586C32A90C4B}"/>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6" name="Footer Placeholder 5">
            <a:extLst>
              <a:ext uri="{FF2B5EF4-FFF2-40B4-BE49-F238E27FC236}">
                <a16:creationId xmlns:a16="http://schemas.microsoft.com/office/drawing/2014/main" id="{FC4177D0-79ED-C047-84C9-774183875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3A937-D3CD-7245-B11B-DD0797EBCCBC}"/>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28148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E1AC-7878-8A42-B9E1-7BEDDF3ED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20196-1C6F-684E-9849-1C43C139B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A363B1-2978-7248-B374-F39B657AF5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E7ABE-E406-0A47-9C02-AC4C42420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17FDEC-AAD8-854C-A34B-FFBDF28229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92EF2-9B27-0F46-9917-2B06CD2C2453}"/>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8" name="Footer Placeholder 7">
            <a:extLst>
              <a:ext uri="{FF2B5EF4-FFF2-40B4-BE49-F238E27FC236}">
                <a16:creationId xmlns:a16="http://schemas.microsoft.com/office/drawing/2014/main" id="{4B69FC9B-BB32-E241-8D58-D65899D7D5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3E4E38-E17E-0E45-908B-0F5454FE5DEB}"/>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260310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B737-5322-D948-B043-FF6B2BB9D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6A4173-7D98-3A41-9F85-132FC29A3ED5}"/>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4" name="Footer Placeholder 3">
            <a:extLst>
              <a:ext uri="{FF2B5EF4-FFF2-40B4-BE49-F238E27FC236}">
                <a16:creationId xmlns:a16="http://schemas.microsoft.com/office/drawing/2014/main" id="{02D8E4DE-ADF0-E041-824A-A405D9B4F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9F964-0B2D-8E4E-99F4-84A094D6E55B}"/>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360585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CAEFD-1022-B848-8C91-19472B13C919}"/>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3" name="Footer Placeholder 2">
            <a:extLst>
              <a:ext uri="{FF2B5EF4-FFF2-40B4-BE49-F238E27FC236}">
                <a16:creationId xmlns:a16="http://schemas.microsoft.com/office/drawing/2014/main" id="{EA6B98E2-B278-8B4C-9322-4DAEC72F95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358B04-E4E1-FF45-B61C-A78C944AA75E}"/>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152859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0F5C-865C-C94D-ADFC-E4D011DEC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DC35E0-C8A7-1647-8BDF-84101CB3E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84875-6E99-EE4C-95C3-FEE9CE96E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F1D679-EF00-E141-978C-9CCF3057158C}"/>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6" name="Footer Placeholder 5">
            <a:extLst>
              <a:ext uri="{FF2B5EF4-FFF2-40B4-BE49-F238E27FC236}">
                <a16:creationId xmlns:a16="http://schemas.microsoft.com/office/drawing/2014/main" id="{F60560FB-2C44-0B4F-891D-70A6D065E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92B2A-7328-6D46-AAC4-6DB1E0ED613F}"/>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243642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B20A-E9B0-A046-9BA8-5E5FB10E4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C944A8-83E1-1843-82C0-B0274A062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EF67CD-C2FC-DC4F-B00C-2235C09AF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28FF7-B1F2-3F4F-94EB-00E24A1C1329}"/>
              </a:ext>
            </a:extLst>
          </p:cNvPr>
          <p:cNvSpPr>
            <a:spLocks noGrp="1"/>
          </p:cNvSpPr>
          <p:nvPr>
            <p:ph type="dt" sz="half" idx="10"/>
          </p:nvPr>
        </p:nvSpPr>
        <p:spPr/>
        <p:txBody>
          <a:bodyPr/>
          <a:lstStyle/>
          <a:p>
            <a:fld id="{9BF423B9-FA4B-5941-8405-279BE7C0707D}" type="datetimeFigureOut">
              <a:rPr lang="en-US" smtClean="0"/>
              <a:t>8/16/20</a:t>
            </a:fld>
            <a:endParaRPr lang="en-US"/>
          </a:p>
        </p:txBody>
      </p:sp>
      <p:sp>
        <p:nvSpPr>
          <p:cNvPr id="6" name="Footer Placeholder 5">
            <a:extLst>
              <a:ext uri="{FF2B5EF4-FFF2-40B4-BE49-F238E27FC236}">
                <a16:creationId xmlns:a16="http://schemas.microsoft.com/office/drawing/2014/main" id="{AC80E5C2-BB19-2A44-BD2B-64EE2C301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B825-260E-9D4D-9B2B-789D92E1087B}"/>
              </a:ext>
            </a:extLst>
          </p:cNvPr>
          <p:cNvSpPr>
            <a:spLocks noGrp="1"/>
          </p:cNvSpPr>
          <p:nvPr>
            <p:ph type="sldNum" sz="quarter" idx="12"/>
          </p:nvPr>
        </p:nvSpPr>
        <p:spPr/>
        <p:txBody>
          <a:bodyPr/>
          <a:lstStyle/>
          <a:p>
            <a:fld id="{71681049-8645-3B41-91BE-56E61A64D690}" type="slidenum">
              <a:rPr lang="en-US" smtClean="0"/>
              <a:t>‹#›</a:t>
            </a:fld>
            <a:endParaRPr lang="en-US"/>
          </a:p>
        </p:txBody>
      </p:sp>
    </p:spTree>
    <p:extLst>
      <p:ext uri="{BB962C8B-B14F-4D97-AF65-F5344CB8AC3E}">
        <p14:creationId xmlns:p14="http://schemas.microsoft.com/office/powerpoint/2010/main" val="228603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3B989-61D2-7F47-BA25-66382B5B1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6D7D6-A1EE-DB4A-8552-D2CB68780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C0F1B-3CCE-C44D-8DA6-68DDA8169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423B9-FA4B-5941-8405-279BE7C0707D}" type="datetimeFigureOut">
              <a:rPr lang="en-US" smtClean="0"/>
              <a:t>8/16/20</a:t>
            </a:fld>
            <a:endParaRPr lang="en-US"/>
          </a:p>
        </p:txBody>
      </p:sp>
      <p:sp>
        <p:nvSpPr>
          <p:cNvPr id="5" name="Footer Placeholder 4">
            <a:extLst>
              <a:ext uri="{FF2B5EF4-FFF2-40B4-BE49-F238E27FC236}">
                <a16:creationId xmlns:a16="http://schemas.microsoft.com/office/drawing/2014/main" id="{0026E4B4-7773-4F4C-BAA1-9940E0D2B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4C9573-B5FE-D54A-A254-CF10B13B2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1049-8645-3B41-91BE-56E61A64D690}" type="slidenum">
              <a:rPr lang="en-US" smtClean="0"/>
              <a:t>‹#›</a:t>
            </a:fld>
            <a:endParaRPr lang="en-US"/>
          </a:p>
        </p:txBody>
      </p:sp>
    </p:spTree>
    <p:extLst>
      <p:ext uri="{BB962C8B-B14F-4D97-AF65-F5344CB8AC3E}">
        <p14:creationId xmlns:p14="http://schemas.microsoft.com/office/powerpoint/2010/main" val="429256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urban_areas_in_the_Republic_of_Ireland_by_popu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6">
            <a:extLst>
              <a:ext uri="{FF2B5EF4-FFF2-40B4-BE49-F238E27FC236}">
                <a16:creationId xmlns:a16="http://schemas.microsoft.com/office/drawing/2014/main" id="{FD715C6B-010A-944B-A021-A6EC26F72A33}"/>
              </a:ext>
            </a:extLst>
          </p:cNvPr>
          <p:cNvSpPr txBox="1"/>
          <p:nvPr/>
        </p:nvSpPr>
        <p:spPr>
          <a:xfrm>
            <a:off x="1855470" y="2090738"/>
            <a:ext cx="7688580" cy="2767012"/>
          </a:xfrm>
          <a:prstGeom prst="rect">
            <a:avLst/>
          </a:prstGeom>
          <a:solidFill>
            <a:schemeClr val="bg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457200" tIns="91440" rIns="457200" bIns="91440" numCol="1" spcCol="0" rtlCol="0" fromWordArt="0" anchor="ctr" anchorCtr="0" forceAA="0" compatLnSpc="1">
            <a:prstTxWarp prst="textNoShape">
              <a:avLst/>
            </a:prstTxWarp>
            <a:noAutofit/>
          </a:bodyPr>
          <a:lstStyle/>
          <a:p>
            <a:pPr algn="ctr">
              <a:spcAft>
                <a:spcPts val="0"/>
              </a:spcAft>
            </a:pPr>
            <a:r>
              <a:rPr lang="en-US" sz="2000" b="1" kern="1400" spc="-50" dirty="0">
                <a:effectLst/>
                <a:ea typeface="Times New Roman" panose="02020603050405020304" pitchFamily="18" charset="0"/>
                <a:cs typeface="Times New Roman" panose="02020603050405020304" pitchFamily="18" charset="0"/>
              </a:rPr>
              <a:t>IBM Applied Data Science Capstone</a:t>
            </a:r>
            <a:endParaRPr lang="en-IN" sz="2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0"/>
              </a:spcAft>
            </a:pPr>
            <a:r>
              <a:rPr lang="en-US" sz="2000" kern="1400" spc="-50" dirty="0">
                <a:effectLst/>
                <a:ea typeface="Times New Roman" panose="02020603050405020304" pitchFamily="18" charset="0"/>
                <a:cs typeface="Times New Roman" panose="02020603050405020304" pitchFamily="18" charset="0"/>
              </a:rPr>
              <a:t> </a:t>
            </a:r>
            <a:endParaRPr lang="en-IN" sz="2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ctr">
              <a:spcAft>
                <a:spcPts val="0"/>
              </a:spcAft>
            </a:pPr>
            <a:r>
              <a:rPr lang="en-US" sz="2000" b="1" kern="1400" spc="-50" dirty="0">
                <a:effectLst/>
                <a:ea typeface="Times New Roman" panose="02020603050405020304" pitchFamily="18" charset="0"/>
                <a:cs typeface="Times New Roman" panose="02020603050405020304" pitchFamily="18" charset="0"/>
              </a:rPr>
              <a:t>Opening an Amazon Warehouse in Republic of Ireland</a:t>
            </a:r>
            <a:endParaRPr lang="en-IN" sz="2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0"/>
              </a:spcAft>
            </a:pPr>
            <a:r>
              <a:rPr lang="en-US" sz="2000" dirty="0">
                <a:effectLst/>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r">
              <a:spcAft>
                <a:spcPts val="0"/>
              </a:spcAft>
            </a:pPr>
            <a:r>
              <a:rPr lang="en-US" sz="2000" dirty="0">
                <a:effectLst/>
                <a:ea typeface="Times New Roman" panose="02020603050405020304" pitchFamily="18" charset="0"/>
                <a:cs typeface="Times New Roman" panose="02020603050405020304" pitchFamily="18" charset="0"/>
              </a:rPr>
              <a:t>-RAKESH KUMAR MURALEEDHARAN</a:t>
            </a:r>
            <a:endParaRPr lang="en-IN" sz="1200" dirty="0">
              <a:effectLst/>
              <a:latin typeface="Times New Roman" panose="02020603050405020304" pitchFamily="18" charset="0"/>
              <a:ea typeface="Times New Roman" panose="02020603050405020304" pitchFamily="18" charset="0"/>
            </a:endParaRPr>
          </a:p>
          <a:p>
            <a:pPr algn="r">
              <a:spcAft>
                <a:spcPts val="0"/>
              </a:spcAft>
            </a:pPr>
            <a:r>
              <a:rPr lang="en-US" sz="2000" dirty="0">
                <a:effectLst/>
                <a:ea typeface="Times New Roman" panose="02020603050405020304" pitchFamily="18" charset="0"/>
                <a:cs typeface="Times New Roman" panose="02020603050405020304" pitchFamily="18" charset="0"/>
              </a:rPr>
              <a:t>Aug 2020</a:t>
            </a:r>
            <a:endParaRPr lang="en-IN" sz="1200" dirty="0">
              <a:effectLst/>
              <a:latin typeface="Times New Roman" panose="02020603050405020304" pitchFamily="18" charset="0"/>
              <a:ea typeface="Times New Roman" panose="02020603050405020304" pitchFamily="18" charset="0"/>
            </a:endParaRPr>
          </a:p>
          <a:p>
            <a:pPr algn="ctr">
              <a:spcAft>
                <a:spcPts val="0"/>
              </a:spcAft>
            </a:pPr>
            <a:r>
              <a:rPr lang="en-US" sz="3600" cap="all"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sz="11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99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7186BD-FEA9-764E-B8FF-C81278C7872D}"/>
              </a:ext>
            </a:extLst>
          </p:cNvPr>
          <p:cNvSpPr>
            <a:spLocks noGrp="1"/>
          </p:cNvSpPr>
          <p:nvPr>
            <p:ph idx="1"/>
          </p:nvPr>
        </p:nvSpPr>
        <p:spPr/>
        <p:txBody>
          <a:bodyPr>
            <a:normAutofit fontScale="92500" lnSpcReduction="20000"/>
          </a:bodyPr>
          <a:lstStyle/>
          <a:p>
            <a:pPr marL="0" indent="0">
              <a:buNone/>
            </a:pPr>
            <a:r>
              <a:rPr lang="en-US" b="1" dirty="0"/>
              <a:t>Introduction:</a:t>
            </a:r>
            <a:endParaRPr lang="en-IN" dirty="0"/>
          </a:p>
          <a:p>
            <a:r>
              <a:rPr lang="en-US" dirty="0"/>
              <a:t>On-line shopping is the new norm in these pandemic days. Social distancing and self-quarantine have made online shopping a necessary part of our daily lives. and other consumer goods. Many of the retailers are now offering great offers for online shopping, this will not ensure their business thrive during the pandemic, but also sustain the competition. Another important aspect of online shopping is the quick delivery. Shoppers often opt for those retailers who can provide quicker delivery along with other discounts.</a:t>
            </a:r>
            <a:endParaRPr lang="en-IN" dirty="0"/>
          </a:p>
          <a:p>
            <a:pPr marL="0" indent="0">
              <a:buNone/>
            </a:pPr>
            <a:endParaRPr lang="en-IN" dirty="0"/>
          </a:p>
          <a:p>
            <a:r>
              <a:rPr lang="en-US" dirty="0"/>
              <a:t>Amazon, the world leader in retail market, can contribute very high to the customer needs. Considering the huge market it has it is easy for it sustain with an initial investment.   </a:t>
            </a:r>
            <a:endParaRPr lang="en-IN" dirty="0"/>
          </a:p>
          <a:p>
            <a:endParaRPr lang="en-US" dirty="0"/>
          </a:p>
        </p:txBody>
      </p:sp>
    </p:spTree>
    <p:extLst>
      <p:ext uri="{BB962C8B-B14F-4D97-AF65-F5344CB8AC3E}">
        <p14:creationId xmlns:p14="http://schemas.microsoft.com/office/powerpoint/2010/main" val="238893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66F4-E546-1B42-8E3B-AA64F20CA496}"/>
              </a:ext>
            </a:extLst>
          </p:cNvPr>
          <p:cNvSpPr>
            <a:spLocks noGrp="1"/>
          </p:cNvSpPr>
          <p:nvPr>
            <p:ph type="title"/>
          </p:nvPr>
        </p:nvSpPr>
        <p:spPr/>
        <p:txBody>
          <a:bodyPr/>
          <a:lstStyle/>
          <a:p>
            <a:r>
              <a:rPr lang="en-US" b="1" dirty="0"/>
              <a:t>Problem:</a:t>
            </a:r>
            <a:br>
              <a:rPr lang="en-IN" dirty="0"/>
            </a:br>
            <a:endParaRPr lang="en-US" dirty="0"/>
          </a:p>
        </p:txBody>
      </p:sp>
      <p:sp>
        <p:nvSpPr>
          <p:cNvPr id="3" name="Content Placeholder 2">
            <a:extLst>
              <a:ext uri="{FF2B5EF4-FFF2-40B4-BE49-F238E27FC236}">
                <a16:creationId xmlns:a16="http://schemas.microsoft.com/office/drawing/2014/main" id="{69EFAD69-DA8B-7C43-B62A-A5074F675412}"/>
              </a:ext>
            </a:extLst>
          </p:cNvPr>
          <p:cNvSpPr>
            <a:spLocks noGrp="1"/>
          </p:cNvSpPr>
          <p:nvPr>
            <p:ph idx="1"/>
          </p:nvPr>
        </p:nvSpPr>
        <p:spPr>
          <a:xfrm>
            <a:off x="689610" y="1242695"/>
            <a:ext cx="10515600" cy="4351338"/>
          </a:xfrm>
        </p:spPr>
        <p:txBody>
          <a:bodyPr/>
          <a:lstStyle/>
          <a:p>
            <a:r>
              <a:rPr lang="en-US" dirty="0"/>
              <a:t>Amazon, is yet to enter the groceries and perishable- food delivery market in Rest of Ireland. One of the show stoppers for this is their lack of warehouse within the Republic.</a:t>
            </a:r>
            <a:endParaRPr lang="en-IN" dirty="0"/>
          </a:p>
          <a:p>
            <a:r>
              <a:rPr lang="en-US" dirty="0"/>
              <a:t>While most of the retailers struggle to provide quick delivery, and they have a very high delivery charge. Amazon, can win the market because of its size, by investing in building a warehouse within the republic.</a:t>
            </a:r>
            <a:endParaRPr lang="en-IN" dirty="0"/>
          </a:p>
          <a:p>
            <a:endParaRPr lang="en-US" dirty="0"/>
          </a:p>
        </p:txBody>
      </p:sp>
    </p:spTree>
    <p:extLst>
      <p:ext uri="{BB962C8B-B14F-4D97-AF65-F5344CB8AC3E}">
        <p14:creationId xmlns:p14="http://schemas.microsoft.com/office/powerpoint/2010/main" val="303972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F1A-0CED-FF49-8E46-43C93F577163}"/>
              </a:ext>
            </a:extLst>
          </p:cNvPr>
          <p:cNvSpPr>
            <a:spLocks noGrp="1"/>
          </p:cNvSpPr>
          <p:nvPr>
            <p:ph type="title"/>
          </p:nvPr>
        </p:nvSpPr>
        <p:spPr/>
        <p:txBody>
          <a:bodyPr/>
          <a:lstStyle/>
          <a:p>
            <a:r>
              <a:rPr lang="en-US" b="1" dirty="0"/>
              <a:t>Data:</a:t>
            </a:r>
            <a:br>
              <a:rPr lang="en-IN" dirty="0"/>
            </a:br>
            <a:endParaRPr lang="en-US" dirty="0"/>
          </a:p>
        </p:txBody>
      </p:sp>
      <p:sp>
        <p:nvSpPr>
          <p:cNvPr id="3" name="Content Placeholder 2">
            <a:extLst>
              <a:ext uri="{FF2B5EF4-FFF2-40B4-BE49-F238E27FC236}">
                <a16:creationId xmlns:a16="http://schemas.microsoft.com/office/drawing/2014/main" id="{40A29DA3-1623-C645-99CE-A167B493B437}"/>
              </a:ext>
            </a:extLst>
          </p:cNvPr>
          <p:cNvSpPr>
            <a:spLocks noGrp="1"/>
          </p:cNvSpPr>
          <p:nvPr>
            <p:ph idx="1"/>
          </p:nvPr>
        </p:nvSpPr>
        <p:spPr/>
        <p:txBody>
          <a:bodyPr>
            <a:normAutofit fontScale="92500" lnSpcReduction="20000"/>
          </a:bodyPr>
          <a:lstStyle/>
          <a:p>
            <a:r>
              <a:rPr lang="en-US" dirty="0"/>
              <a:t>Source: Wikipedia </a:t>
            </a:r>
            <a:r>
              <a:rPr lang="en-IN" u="sng" dirty="0">
                <a:hlinkClick r:id="rId2"/>
              </a:rPr>
              <a:t>https://en.wikipedia.org/wiki/List_of_urban_areas_in_the_Republic_of_Ireland_by_population</a:t>
            </a:r>
            <a:endParaRPr lang="en-IN" dirty="0"/>
          </a:p>
          <a:p>
            <a:pPr marL="0" indent="0">
              <a:buNone/>
            </a:pPr>
            <a:endParaRPr lang="en-IN" dirty="0"/>
          </a:p>
          <a:p>
            <a:r>
              <a:rPr lang="en-US" dirty="0"/>
              <a:t>The above link contains the data for Urban Area in the Republic of Ireland, this has county wise data of the population. Web data scrapping techniques will be used to extract the data from Wikipedia page, using Beautiful Soup package. Geographical co-ordinates of urban areas will be taken using Python Geo-Coder package.</a:t>
            </a:r>
          </a:p>
          <a:p>
            <a:endParaRPr lang="en-IN" dirty="0"/>
          </a:p>
          <a:p>
            <a:r>
              <a:rPr lang="en-US" dirty="0"/>
              <a:t>Foursquare API will be used to get the venue data for these neighborhoods. We will refer to the Shopping Mall Category, also use the population data in wiki, and collectively decide on the best place for the warehouse.</a:t>
            </a:r>
            <a:r>
              <a:rPr lang="en-IN" dirty="0">
                <a:effectLst/>
              </a:rPr>
              <a:t> </a:t>
            </a:r>
            <a:endParaRPr lang="en-US" dirty="0"/>
          </a:p>
        </p:txBody>
      </p:sp>
    </p:spTree>
    <p:extLst>
      <p:ext uri="{BB962C8B-B14F-4D97-AF65-F5344CB8AC3E}">
        <p14:creationId xmlns:p14="http://schemas.microsoft.com/office/powerpoint/2010/main" val="146803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6F97-8DBD-E740-B49A-39A1A052B531}"/>
              </a:ext>
            </a:extLst>
          </p:cNvPr>
          <p:cNvSpPr>
            <a:spLocks noGrp="1"/>
          </p:cNvSpPr>
          <p:nvPr>
            <p:ph type="title"/>
          </p:nvPr>
        </p:nvSpPr>
        <p:spPr/>
        <p:txBody>
          <a:bodyPr/>
          <a:lstStyle/>
          <a:p>
            <a:r>
              <a:rPr lang="en-US" b="1" dirty="0"/>
              <a:t>Results:</a:t>
            </a:r>
            <a:endParaRPr lang="en-US" dirty="0"/>
          </a:p>
        </p:txBody>
      </p:sp>
      <p:pic>
        <p:nvPicPr>
          <p:cNvPr id="4" name="Content Placeholder 3">
            <a:extLst>
              <a:ext uri="{FF2B5EF4-FFF2-40B4-BE49-F238E27FC236}">
                <a16:creationId xmlns:a16="http://schemas.microsoft.com/office/drawing/2014/main" id="{818473EB-DDCF-A242-A2A7-9D5D3A079880}"/>
              </a:ext>
            </a:extLst>
          </p:cNvPr>
          <p:cNvPicPr>
            <a:picLocks noGrp="1"/>
          </p:cNvPicPr>
          <p:nvPr>
            <p:ph idx="1"/>
          </p:nvPr>
        </p:nvPicPr>
        <p:blipFill>
          <a:blip r:embed="rId2"/>
          <a:stretch>
            <a:fillRect/>
          </a:stretch>
        </p:blipFill>
        <p:spPr>
          <a:xfrm>
            <a:off x="0" y="1280160"/>
            <a:ext cx="11353800" cy="4857115"/>
          </a:xfrm>
          <a:prstGeom prst="rect">
            <a:avLst/>
          </a:prstGeom>
        </p:spPr>
      </p:pic>
      <p:sp>
        <p:nvSpPr>
          <p:cNvPr id="5" name="TextBox 4">
            <a:extLst>
              <a:ext uri="{FF2B5EF4-FFF2-40B4-BE49-F238E27FC236}">
                <a16:creationId xmlns:a16="http://schemas.microsoft.com/office/drawing/2014/main" id="{2A6A8473-E5D7-094E-9174-219C8F32B60C}"/>
              </a:ext>
            </a:extLst>
          </p:cNvPr>
          <p:cNvSpPr txBox="1"/>
          <p:nvPr/>
        </p:nvSpPr>
        <p:spPr>
          <a:xfrm>
            <a:off x="3166110" y="6297930"/>
            <a:ext cx="4069080" cy="369332"/>
          </a:xfrm>
          <a:prstGeom prst="rect">
            <a:avLst/>
          </a:prstGeom>
          <a:noFill/>
        </p:spPr>
        <p:txBody>
          <a:bodyPr wrap="square" rtlCol="0">
            <a:spAutoFit/>
          </a:bodyPr>
          <a:lstStyle/>
          <a:p>
            <a:r>
              <a:rPr lang="en-US" dirty="0"/>
              <a:t>Fig 1: County v/s Population</a:t>
            </a:r>
          </a:p>
        </p:txBody>
      </p:sp>
    </p:spTree>
    <p:extLst>
      <p:ext uri="{BB962C8B-B14F-4D97-AF65-F5344CB8AC3E}">
        <p14:creationId xmlns:p14="http://schemas.microsoft.com/office/powerpoint/2010/main" val="361705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6CDF04-6E0B-4345-B8BD-218A6FC67EDC}"/>
              </a:ext>
            </a:extLst>
          </p:cNvPr>
          <p:cNvPicPr/>
          <p:nvPr/>
        </p:nvPicPr>
        <p:blipFill>
          <a:blip r:embed="rId2"/>
          <a:stretch>
            <a:fillRect/>
          </a:stretch>
        </p:blipFill>
        <p:spPr>
          <a:xfrm>
            <a:off x="2137410" y="701357"/>
            <a:ext cx="7612380" cy="5242243"/>
          </a:xfrm>
          <a:prstGeom prst="rect">
            <a:avLst/>
          </a:prstGeom>
        </p:spPr>
      </p:pic>
      <p:sp>
        <p:nvSpPr>
          <p:cNvPr id="6" name="TextBox 5">
            <a:extLst>
              <a:ext uri="{FF2B5EF4-FFF2-40B4-BE49-F238E27FC236}">
                <a16:creationId xmlns:a16="http://schemas.microsoft.com/office/drawing/2014/main" id="{0F52C4C3-4C78-774A-8432-F14F187B1826}"/>
              </a:ext>
            </a:extLst>
          </p:cNvPr>
          <p:cNvSpPr txBox="1"/>
          <p:nvPr/>
        </p:nvSpPr>
        <p:spPr>
          <a:xfrm>
            <a:off x="722779" y="6296144"/>
            <a:ext cx="10441641" cy="369332"/>
          </a:xfrm>
          <a:prstGeom prst="rect">
            <a:avLst/>
          </a:prstGeom>
          <a:noFill/>
        </p:spPr>
        <p:txBody>
          <a:bodyPr wrap="none" rtlCol="0">
            <a:spAutoFit/>
          </a:bodyPr>
          <a:lstStyle/>
          <a:p>
            <a:r>
              <a:rPr lang="en-US" dirty="0"/>
              <a:t>Fig 2: Clusters, showing that the maximum cluster are present around Dublin and Cork and its </a:t>
            </a:r>
            <a:r>
              <a:rPr lang="en-US" dirty="0" err="1"/>
              <a:t>neighbourhood</a:t>
            </a:r>
            <a:endParaRPr lang="en-US" dirty="0"/>
          </a:p>
        </p:txBody>
      </p:sp>
    </p:spTree>
    <p:extLst>
      <p:ext uri="{BB962C8B-B14F-4D97-AF65-F5344CB8AC3E}">
        <p14:creationId xmlns:p14="http://schemas.microsoft.com/office/powerpoint/2010/main" val="255867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8EFFFF-F6DC-DF41-9EB5-3E7DC15DDDEB}"/>
              </a:ext>
            </a:extLst>
          </p:cNvPr>
          <p:cNvPicPr>
            <a:picLocks noGrp="1"/>
          </p:cNvPicPr>
          <p:nvPr>
            <p:ph idx="1"/>
          </p:nvPr>
        </p:nvPicPr>
        <p:blipFill>
          <a:blip r:embed="rId2"/>
          <a:stretch>
            <a:fillRect/>
          </a:stretch>
        </p:blipFill>
        <p:spPr>
          <a:xfrm>
            <a:off x="3508219" y="545465"/>
            <a:ext cx="4421182" cy="4351338"/>
          </a:xfrm>
          <a:prstGeom prst="rect">
            <a:avLst/>
          </a:prstGeom>
        </p:spPr>
      </p:pic>
      <p:sp>
        <p:nvSpPr>
          <p:cNvPr id="5" name="TextBox 4">
            <a:extLst>
              <a:ext uri="{FF2B5EF4-FFF2-40B4-BE49-F238E27FC236}">
                <a16:creationId xmlns:a16="http://schemas.microsoft.com/office/drawing/2014/main" id="{D9ED8208-63D9-B242-87A9-3CEC92F5D66F}"/>
              </a:ext>
            </a:extLst>
          </p:cNvPr>
          <p:cNvSpPr txBox="1"/>
          <p:nvPr/>
        </p:nvSpPr>
        <p:spPr>
          <a:xfrm>
            <a:off x="3771900" y="5612130"/>
            <a:ext cx="4569777" cy="369332"/>
          </a:xfrm>
          <a:prstGeom prst="rect">
            <a:avLst/>
          </a:prstGeom>
          <a:noFill/>
        </p:spPr>
        <p:txBody>
          <a:bodyPr wrap="none" rtlCol="0">
            <a:spAutoFit/>
          </a:bodyPr>
          <a:lstStyle/>
          <a:p>
            <a:r>
              <a:rPr lang="en-US" dirty="0"/>
              <a:t>Fig 3: Google Map showing the ports in Ireland</a:t>
            </a:r>
          </a:p>
        </p:txBody>
      </p:sp>
    </p:spTree>
    <p:extLst>
      <p:ext uri="{BB962C8B-B14F-4D97-AF65-F5344CB8AC3E}">
        <p14:creationId xmlns:p14="http://schemas.microsoft.com/office/powerpoint/2010/main" val="413761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F44E-70AE-544A-A42D-A9458C6820A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C7BFAE5-586D-8C42-8230-3EA5B003ED96}"/>
              </a:ext>
            </a:extLst>
          </p:cNvPr>
          <p:cNvSpPr>
            <a:spLocks noGrp="1"/>
          </p:cNvSpPr>
          <p:nvPr>
            <p:ph idx="1"/>
          </p:nvPr>
        </p:nvSpPr>
        <p:spPr/>
        <p:txBody>
          <a:bodyPr/>
          <a:lstStyle/>
          <a:p>
            <a:r>
              <a:rPr lang="en-US" dirty="0"/>
              <a:t>Based on the analysis, I find that it makes Amazon to have two warehouses in the country, one in Dublin, another near Port of Waterford, and then have logistics connectivity across all the Urban Areas.</a:t>
            </a:r>
            <a:endParaRPr lang="en-IN" dirty="0"/>
          </a:p>
          <a:p>
            <a:endParaRPr lang="en-US" dirty="0"/>
          </a:p>
        </p:txBody>
      </p:sp>
    </p:spTree>
    <p:extLst>
      <p:ext uri="{BB962C8B-B14F-4D97-AF65-F5344CB8AC3E}">
        <p14:creationId xmlns:p14="http://schemas.microsoft.com/office/powerpoint/2010/main" val="289846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76CD6E-DB76-AF40-A99E-1635A8F5C878}"/>
              </a:ext>
            </a:extLst>
          </p:cNvPr>
          <p:cNvSpPr txBox="1"/>
          <p:nvPr/>
        </p:nvSpPr>
        <p:spPr>
          <a:xfrm>
            <a:off x="4869180" y="2937510"/>
            <a:ext cx="2343150" cy="553998"/>
          </a:xfrm>
          <a:prstGeom prst="rect">
            <a:avLst/>
          </a:prstGeom>
          <a:noFill/>
        </p:spPr>
        <p:txBody>
          <a:bodyPr wrap="square" rtlCol="0">
            <a:spAutoFit/>
          </a:bodyPr>
          <a:lstStyle/>
          <a:p>
            <a:r>
              <a:rPr lang="en-US" sz="3000" dirty="0"/>
              <a:t>Thank You </a:t>
            </a:r>
          </a:p>
        </p:txBody>
      </p:sp>
    </p:spTree>
    <p:extLst>
      <p:ext uri="{BB962C8B-B14F-4D97-AF65-F5344CB8AC3E}">
        <p14:creationId xmlns:p14="http://schemas.microsoft.com/office/powerpoint/2010/main" val="244950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444</Words>
  <Application>Microsoft Macintosh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Problem: </vt:lpstr>
      <vt:lpstr>Data: </vt:lpstr>
      <vt:lpstr>Results: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2020-08-16T13:23:44Z</dcterms:created>
  <dcterms:modified xsi:type="dcterms:W3CDTF">2020-08-16T14:40:18Z</dcterms:modified>
</cp:coreProperties>
</file>